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8" r:id="rId2"/>
  </p:sldMasterIdLst>
  <p:notesMasterIdLst>
    <p:notesMasterId r:id="rId124"/>
  </p:notesMasterIdLst>
  <p:sldIdLst>
    <p:sldId id="924" r:id="rId3"/>
    <p:sldId id="979" r:id="rId4"/>
    <p:sldId id="365" r:id="rId5"/>
    <p:sldId id="907" r:id="rId6"/>
    <p:sldId id="975" r:id="rId7"/>
    <p:sldId id="393" r:id="rId8"/>
    <p:sldId id="384" r:id="rId9"/>
    <p:sldId id="398" r:id="rId10"/>
    <p:sldId id="908" r:id="rId11"/>
    <p:sldId id="945" r:id="rId12"/>
    <p:sldId id="973" r:id="rId13"/>
    <p:sldId id="969" r:id="rId14"/>
    <p:sldId id="943" r:id="rId15"/>
    <p:sldId id="974" r:id="rId16"/>
    <p:sldId id="977" r:id="rId17"/>
    <p:sldId id="948" r:id="rId18"/>
    <p:sldId id="963" r:id="rId19"/>
    <p:sldId id="964" r:id="rId20"/>
    <p:sldId id="949" r:id="rId21"/>
    <p:sldId id="965" r:id="rId22"/>
    <p:sldId id="947" r:id="rId23"/>
    <p:sldId id="980" r:id="rId24"/>
    <p:sldId id="426" r:id="rId25"/>
    <p:sldId id="427" r:id="rId26"/>
    <p:sldId id="428" r:id="rId27"/>
    <p:sldId id="902" r:id="rId28"/>
    <p:sldId id="319" r:id="rId29"/>
    <p:sldId id="967" r:id="rId30"/>
    <p:sldId id="968" r:id="rId31"/>
    <p:sldId id="1032" r:id="rId32"/>
    <p:sldId id="1016" r:id="rId33"/>
    <p:sldId id="961" r:id="rId34"/>
    <p:sldId id="962" r:id="rId35"/>
    <p:sldId id="950" r:id="rId36"/>
    <p:sldId id="258" r:id="rId37"/>
    <p:sldId id="952" r:id="rId38"/>
    <p:sldId id="953" r:id="rId39"/>
    <p:sldId id="954" r:id="rId40"/>
    <p:sldId id="955" r:id="rId41"/>
    <p:sldId id="956" r:id="rId42"/>
    <p:sldId id="957" r:id="rId43"/>
    <p:sldId id="958" r:id="rId44"/>
    <p:sldId id="1017" r:id="rId45"/>
    <p:sldId id="959" r:id="rId46"/>
    <p:sldId id="1018" r:id="rId47"/>
    <p:sldId id="960" r:id="rId48"/>
    <p:sldId id="259" r:id="rId49"/>
    <p:sldId id="262" r:id="rId50"/>
    <p:sldId id="261" r:id="rId51"/>
    <p:sldId id="266" r:id="rId52"/>
    <p:sldId id="1031" r:id="rId53"/>
    <p:sldId id="931" r:id="rId54"/>
    <p:sldId id="925" r:id="rId55"/>
    <p:sldId id="928" r:id="rId56"/>
    <p:sldId id="933" r:id="rId57"/>
    <p:sldId id="930" r:id="rId58"/>
    <p:sldId id="941" r:id="rId59"/>
    <p:sldId id="942" r:id="rId60"/>
    <p:sldId id="937" r:id="rId61"/>
    <p:sldId id="982" r:id="rId62"/>
    <p:sldId id="983" r:id="rId63"/>
    <p:sldId id="938" r:id="rId64"/>
    <p:sldId id="939" r:id="rId65"/>
    <p:sldId id="976" r:id="rId66"/>
    <p:sldId id="940" r:id="rId67"/>
    <p:sldId id="936" r:id="rId68"/>
    <p:sldId id="984" r:id="rId69"/>
    <p:sldId id="944" r:id="rId70"/>
    <p:sldId id="978" r:id="rId71"/>
    <p:sldId id="985" r:id="rId72"/>
    <p:sldId id="986" r:id="rId73"/>
    <p:sldId id="987" r:id="rId74"/>
    <p:sldId id="988" r:id="rId75"/>
    <p:sldId id="989" r:id="rId76"/>
    <p:sldId id="990" r:id="rId77"/>
    <p:sldId id="991" r:id="rId78"/>
    <p:sldId id="946" r:id="rId79"/>
    <p:sldId id="382" r:id="rId80"/>
    <p:sldId id="386" r:id="rId81"/>
    <p:sldId id="1020" r:id="rId82"/>
    <p:sldId id="992" r:id="rId83"/>
    <p:sldId id="279" r:id="rId84"/>
    <p:sldId id="305" r:id="rId85"/>
    <p:sldId id="1019" r:id="rId86"/>
    <p:sldId id="934" r:id="rId87"/>
    <p:sldId id="935" r:id="rId88"/>
    <p:sldId id="972" r:id="rId89"/>
    <p:sldId id="971" r:id="rId90"/>
    <p:sldId id="1021" r:id="rId91"/>
    <p:sldId id="1022" r:id="rId92"/>
    <p:sldId id="993" r:id="rId93"/>
    <p:sldId id="994" r:id="rId94"/>
    <p:sldId id="995" r:id="rId95"/>
    <p:sldId id="996" r:id="rId96"/>
    <p:sldId id="997" r:id="rId97"/>
    <p:sldId id="998" r:id="rId98"/>
    <p:sldId id="1023" r:id="rId99"/>
    <p:sldId id="999" r:id="rId100"/>
    <p:sldId id="1001" r:id="rId101"/>
    <p:sldId id="927" r:id="rId102"/>
    <p:sldId id="1002" r:id="rId103"/>
    <p:sldId id="1003" r:id="rId104"/>
    <p:sldId id="929" r:id="rId105"/>
    <p:sldId id="1004" r:id="rId106"/>
    <p:sldId id="1006" r:id="rId107"/>
    <p:sldId id="1007" r:id="rId108"/>
    <p:sldId id="1008" r:id="rId109"/>
    <p:sldId id="1009" r:id="rId110"/>
    <p:sldId id="1029" r:id="rId111"/>
    <p:sldId id="1010" r:id="rId112"/>
    <p:sldId id="1011" r:id="rId113"/>
    <p:sldId id="1012" r:id="rId114"/>
    <p:sldId id="895" r:id="rId115"/>
    <p:sldId id="878" r:id="rId116"/>
    <p:sldId id="1024" r:id="rId117"/>
    <p:sldId id="1025" r:id="rId118"/>
    <p:sldId id="1030" r:id="rId119"/>
    <p:sldId id="1014" r:id="rId120"/>
    <p:sldId id="1026" r:id="rId121"/>
    <p:sldId id="1027" r:id="rId122"/>
    <p:sldId id="1028" r:id="rId1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UN QIAN" initials="KQ" lastIdx="1" clrIdx="0">
    <p:extLst>
      <p:ext uri="{19B8F6BF-5375-455C-9EA6-DF929625EA0E}">
        <p15:presenceInfo xmlns:p15="http://schemas.microsoft.com/office/powerpoint/2012/main" userId="S::qian.kun@ibm.com::3a9d791b-7ba0-4ca9-9f29-c76f885aea5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B2F3"/>
    <a:srgbClr val="ED917E"/>
    <a:srgbClr val="34B9B2"/>
    <a:srgbClr val="798CFA"/>
    <a:srgbClr val="818181"/>
    <a:srgbClr val="BCC5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661"/>
    <p:restoredTop sz="95958"/>
  </p:normalViewPr>
  <p:slideViewPr>
    <p:cSldViewPr snapToGrid="0" snapToObjects="1">
      <p:cViewPr varScale="1">
        <p:scale>
          <a:sx n="114" d="100"/>
          <a:sy n="114" d="100"/>
        </p:scale>
        <p:origin x="192" y="480"/>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notesMaster" Target="notesMasters/notesMaster1.xml"/><Relationship Id="rId129" Type="http://schemas.openxmlformats.org/officeDocument/2006/relationships/tableStyles" Target="tableStyle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commentAuthors" Target="commentAuthor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4319B3-F2EF-0446-A783-384309C353D2}"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9B14BFAE-4232-1149-A392-A6918E797604}">
      <dgm:prSet phldrT="[Text]" custT="1"/>
      <dgm:spPr/>
      <dgm:t>
        <a:bodyPr/>
        <a:lstStyle/>
        <a:p>
          <a:r>
            <a:rPr lang="en-US" sz="1100" dirty="0">
              <a:latin typeface="IBM Plex Sans" panose="020B0503050203000203" pitchFamily="34" charset="0"/>
            </a:rPr>
            <a:t>r1</a:t>
          </a:r>
        </a:p>
      </dgm:t>
    </dgm:pt>
    <dgm:pt modelId="{C4E4702F-0012-6F45-8F3B-A3E97271F09F}" type="parTrans" cxnId="{20DCCBD5-7E6F-3A4A-8110-A72D3F372D10}">
      <dgm:prSet/>
      <dgm:spPr/>
      <dgm:t>
        <a:bodyPr/>
        <a:lstStyle/>
        <a:p>
          <a:endParaRPr lang="en-US" sz="1200"/>
        </a:p>
      </dgm:t>
    </dgm:pt>
    <dgm:pt modelId="{EB7E6357-1478-3C49-A8C1-EFBEF2E6114C}" type="sibTrans" cxnId="{20DCCBD5-7E6F-3A4A-8110-A72D3F372D10}">
      <dgm:prSet/>
      <dgm:spPr/>
      <dgm:t>
        <a:bodyPr/>
        <a:lstStyle/>
        <a:p>
          <a:endParaRPr lang="en-US" sz="1200"/>
        </a:p>
      </dgm:t>
    </dgm:pt>
    <dgm:pt modelId="{C019D63E-755E-104D-8381-8F71CC9BBA81}">
      <dgm:prSet phldrT="[Text]" custT="1"/>
      <dgm:spPr/>
      <dgm:t>
        <a:bodyPr/>
        <a:lstStyle/>
        <a:p>
          <a:pPr algn="l">
            <a:buFont typeface="Arial" panose="020B0604020202020204" pitchFamily="34" charset="0"/>
            <a:buNone/>
          </a:pPr>
          <a:r>
            <a:rPr lang="en-US" sz="1050" dirty="0">
              <a:latin typeface="IBM Plex Sans" panose="020B0503050203000203" pitchFamily="34" charset="0"/>
            </a:rPr>
            <a:t>John Smith  | OH |  Chase </a:t>
          </a:r>
        </a:p>
      </dgm:t>
    </dgm:pt>
    <dgm:pt modelId="{F9FE03A6-A63B-7F43-B02D-F392F45FDB5F}" type="parTrans" cxnId="{6FA837E6-61C0-EC4E-A063-68C30533F3AD}">
      <dgm:prSet/>
      <dgm:spPr/>
      <dgm:t>
        <a:bodyPr/>
        <a:lstStyle/>
        <a:p>
          <a:endParaRPr lang="en-US" sz="1200"/>
        </a:p>
      </dgm:t>
    </dgm:pt>
    <dgm:pt modelId="{1214350D-5087-C84A-952E-D7A85384E431}" type="sibTrans" cxnId="{6FA837E6-61C0-EC4E-A063-68C30533F3AD}">
      <dgm:prSet/>
      <dgm:spPr/>
      <dgm:t>
        <a:bodyPr/>
        <a:lstStyle/>
        <a:p>
          <a:endParaRPr lang="en-US" sz="1200"/>
        </a:p>
      </dgm:t>
    </dgm:pt>
    <dgm:pt modelId="{400FE079-D19B-5841-9710-493AFDD235ED}">
      <dgm:prSet phldrT="[Text]" custT="1"/>
      <dgm:spPr/>
      <dgm:t>
        <a:bodyPr/>
        <a:lstStyle/>
        <a:p>
          <a:r>
            <a:rPr lang="en-US" sz="1100" dirty="0">
              <a:latin typeface="IBM Plex Sans" panose="020B0503050203000203" pitchFamily="34" charset="0"/>
            </a:rPr>
            <a:t>r2</a:t>
          </a:r>
        </a:p>
      </dgm:t>
    </dgm:pt>
    <dgm:pt modelId="{01026FCC-1A2F-2146-B8A1-416594C848FF}" type="parTrans" cxnId="{BD722053-7B0C-464D-8405-5BB0DBA7D141}">
      <dgm:prSet/>
      <dgm:spPr/>
      <dgm:t>
        <a:bodyPr/>
        <a:lstStyle/>
        <a:p>
          <a:endParaRPr lang="en-US" sz="1200"/>
        </a:p>
      </dgm:t>
    </dgm:pt>
    <dgm:pt modelId="{090FAF6E-CCD8-A04E-AF16-CE0F3279135A}" type="sibTrans" cxnId="{BD722053-7B0C-464D-8405-5BB0DBA7D141}">
      <dgm:prSet/>
      <dgm:spPr/>
      <dgm:t>
        <a:bodyPr/>
        <a:lstStyle/>
        <a:p>
          <a:endParaRPr lang="en-US" sz="1200"/>
        </a:p>
      </dgm:t>
    </dgm:pt>
    <dgm:pt modelId="{AE219426-462A-F84A-B6D0-DE6E48FA6818}">
      <dgm:prSet phldrT="[Text]" custT="1"/>
      <dgm:spPr/>
      <dgm:t>
        <a:bodyPr/>
        <a:lstStyle/>
        <a:p>
          <a:pPr>
            <a:buNone/>
          </a:pPr>
          <a:r>
            <a:rPr lang="en-US" sz="1050" dirty="0">
              <a:latin typeface="IBM Plex Sans" panose="020B0503050203000203" pitchFamily="34" charset="0"/>
            </a:rPr>
            <a:t>JR Smith | Cleveland |  …</a:t>
          </a:r>
        </a:p>
      </dgm:t>
    </dgm:pt>
    <dgm:pt modelId="{FD15CBAC-D52F-8042-9B3A-3F43C8AC3BA7}" type="parTrans" cxnId="{DEC00EBF-2BB8-3145-8521-07227714BE2D}">
      <dgm:prSet/>
      <dgm:spPr/>
      <dgm:t>
        <a:bodyPr/>
        <a:lstStyle/>
        <a:p>
          <a:endParaRPr lang="en-US" sz="1200"/>
        </a:p>
      </dgm:t>
    </dgm:pt>
    <dgm:pt modelId="{B3EA2776-7B23-A64D-ABAD-F20C143A7FEF}" type="sibTrans" cxnId="{DEC00EBF-2BB8-3145-8521-07227714BE2D}">
      <dgm:prSet/>
      <dgm:spPr/>
      <dgm:t>
        <a:bodyPr/>
        <a:lstStyle/>
        <a:p>
          <a:endParaRPr lang="en-US" sz="1200"/>
        </a:p>
      </dgm:t>
    </dgm:pt>
    <dgm:pt modelId="{C6250916-146C-0740-95CB-FDD091AA9467}">
      <dgm:prSet phldrT="[Text]" custT="1"/>
      <dgm:spPr/>
      <dgm:t>
        <a:bodyPr/>
        <a:lstStyle/>
        <a:p>
          <a:r>
            <a:rPr lang="en-US" sz="1100" dirty="0">
              <a:latin typeface="IBM Plex Sans" panose="020B0503050203000203" pitchFamily="34" charset="0"/>
            </a:rPr>
            <a:t>r3</a:t>
          </a:r>
        </a:p>
      </dgm:t>
    </dgm:pt>
    <dgm:pt modelId="{56E449BB-82A7-3447-8207-F12C7F8ACC0F}" type="parTrans" cxnId="{F9B19F3E-F4EF-7044-80F4-9D1653F2E455}">
      <dgm:prSet/>
      <dgm:spPr/>
      <dgm:t>
        <a:bodyPr/>
        <a:lstStyle/>
        <a:p>
          <a:endParaRPr lang="en-US" sz="1200"/>
        </a:p>
      </dgm:t>
    </dgm:pt>
    <dgm:pt modelId="{2489405C-D4E2-5040-BA49-61ADF41C17FF}" type="sibTrans" cxnId="{F9B19F3E-F4EF-7044-80F4-9D1653F2E455}">
      <dgm:prSet/>
      <dgm:spPr/>
      <dgm:t>
        <a:bodyPr/>
        <a:lstStyle/>
        <a:p>
          <a:endParaRPr lang="en-US" sz="1200"/>
        </a:p>
      </dgm:t>
    </dgm:pt>
    <dgm:pt modelId="{520FB5B3-203A-4749-A306-D6709B55644F}">
      <dgm:prSet phldrT="[Text]" custT="1"/>
      <dgm:spPr/>
      <dgm:t>
        <a:bodyPr/>
        <a:lstStyle/>
        <a:p>
          <a:pPr>
            <a:buNone/>
          </a:pPr>
          <a:r>
            <a:rPr lang="en-US" sz="1050" dirty="0">
              <a:latin typeface="IBM Plex Sans" panose="020B0503050203000203" pitchFamily="34" charset="0"/>
            </a:rPr>
            <a:t>John R Smith | … | Cleveland Hosp.</a:t>
          </a:r>
        </a:p>
      </dgm:t>
    </dgm:pt>
    <dgm:pt modelId="{BC874155-3710-0740-AD68-EA658641B33F}" type="parTrans" cxnId="{B7DD6439-4BE7-4145-9D04-08DA9AF9D17B}">
      <dgm:prSet/>
      <dgm:spPr/>
      <dgm:t>
        <a:bodyPr/>
        <a:lstStyle/>
        <a:p>
          <a:endParaRPr lang="en-US" sz="1200"/>
        </a:p>
      </dgm:t>
    </dgm:pt>
    <dgm:pt modelId="{B7978E69-A8E7-7D47-851F-D60761C4F96E}" type="sibTrans" cxnId="{B7DD6439-4BE7-4145-9D04-08DA9AF9D17B}">
      <dgm:prSet/>
      <dgm:spPr/>
      <dgm:t>
        <a:bodyPr/>
        <a:lstStyle/>
        <a:p>
          <a:endParaRPr lang="en-US" sz="1200"/>
        </a:p>
      </dgm:t>
    </dgm:pt>
    <dgm:pt modelId="{9D1EC06C-E7A5-A545-B4DF-2581F9C52A8D}" type="pres">
      <dgm:prSet presAssocID="{DB4319B3-F2EF-0446-A783-384309C353D2}" presName="Name0" presStyleCnt="0">
        <dgm:presLayoutVars>
          <dgm:dir/>
          <dgm:animLvl val="lvl"/>
          <dgm:resizeHandles val="exact"/>
        </dgm:presLayoutVars>
      </dgm:prSet>
      <dgm:spPr/>
    </dgm:pt>
    <dgm:pt modelId="{ADD39C3C-426A-194C-92E8-6B3C215F10AB}" type="pres">
      <dgm:prSet presAssocID="{9B14BFAE-4232-1149-A392-A6918E797604}" presName="linNode" presStyleCnt="0"/>
      <dgm:spPr/>
    </dgm:pt>
    <dgm:pt modelId="{00375597-9D96-234E-8924-8EEB16A84FB7}" type="pres">
      <dgm:prSet presAssocID="{9B14BFAE-4232-1149-A392-A6918E797604}" presName="parentText" presStyleLbl="node1" presStyleIdx="0" presStyleCnt="3" custScaleX="91069">
        <dgm:presLayoutVars>
          <dgm:chMax val="1"/>
          <dgm:bulletEnabled val="1"/>
        </dgm:presLayoutVars>
      </dgm:prSet>
      <dgm:spPr/>
    </dgm:pt>
    <dgm:pt modelId="{9D6E2220-AED3-6F4A-84AD-DA75CB65E7C3}" type="pres">
      <dgm:prSet presAssocID="{9B14BFAE-4232-1149-A392-A6918E797604}" presName="descendantText" presStyleLbl="alignAccFollowNode1" presStyleIdx="0" presStyleCnt="3" custScaleX="261119">
        <dgm:presLayoutVars>
          <dgm:bulletEnabled val="1"/>
        </dgm:presLayoutVars>
      </dgm:prSet>
      <dgm:spPr/>
    </dgm:pt>
    <dgm:pt modelId="{E64242EC-C336-7E4B-A226-4D909B9985A5}" type="pres">
      <dgm:prSet presAssocID="{EB7E6357-1478-3C49-A8C1-EFBEF2E6114C}" presName="sp" presStyleCnt="0"/>
      <dgm:spPr/>
    </dgm:pt>
    <dgm:pt modelId="{51FFEA3A-6496-8342-AEB4-8FE03F7E94F8}" type="pres">
      <dgm:prSet presAssocID="{400FE079-D19B-5841-9710-493AFDD235ED}" presName="linNode" presStyleCnt="0"/>
      <dgm:spPr/>
    </dgm:pt>
    <dgm:pt modelId="{970EC903-F68C-7440-82A5-304D10122371}" type="pres">
      <dgm:prSet presAssocID="{400FE079-D19B-5841-9710-493AFDD235ED}" presName="parentText" presStyleLbl="node1" presStyleIdx="1" presStyleCnt="3" custScaleX="46987">
        <dgm:presLayoutVars>
          <dgm:chMax val="1"/>
          <dgm:bulletEnabled val="1"/>
        </dgm:presLayoutVars>
      </dgm:prSet>
      <dgm:spPr/>
    </dgm:pt>
    <dgm:pt modelId="{233F0F2F-C721-D94B-998D-D22550A9A804}" type="pres">
      <dgm:prSet presAssocID="{400FE079-D19B-5841-9710-493AFDD235ED}" presName="descendantText" presStyleLbl="alignAccFollowNode1" presStyleIdx="1" presStyleCnt="3" custScaleX="132356">
        <dgm:presLayoutVars>
          <dgm:bulletEnabled val="1"/>
        </dgm:presLayoutVars>
      </dgm:prSet>
      <dgm:spPr/>
    </dgm:pt>
    <dgm:pt modelId="{A3969301-3465-BD45-96C8-18EFC149AB7F}" type="pres">
      <dgm:prSet presAssocID="{090FAF6E-CCD8-A04E-AF16-CE0F3279135A}" presName="sp" presStyleCnt="0"/>
      <dgm:spPr/>
    </dgm:pt>
    <dgm:pt modelId="{125582CE-9405-3D41-98E9-35FCBED08164}" type="pres">
      <dgm:prSet presAssocID="{C6250916-146C-0740-95CB-FDD091AA9467}" presName="linNode" presStyleCnt="0"/>
      <dgm:spPr/>
    </dgm:pt>
    <dgm:pt modelId="{7EE7B663-D2C6-8F44-9CCA-85C468BDEF16}" type="pres">
      <dgm:prSet presAssocID="{C6250916-146C-0740-95CB-FDD091AA9467}" presName="parentText" presStyleLbl="node1" presStyleIdx="2" presStyleCnt="3" custScaleX="51407">
        <dgm:presLayoutVars>
          <dgm:chMax val="1"/>
          <dgm:bulletEnabled val="1"/>
        </dgm:presLayoutVars>
      </dgm:prSet>
      <dgm:spPr/>
    </dgm:pt>
    <dgm:pt modelId="{5E0B7B76-1B81-E54B-9BCB-1A01E8369E9D}" type="pres">
      <dgm:prSet presAssocID="{C6250916-146C-0740-95CB-FDD091AA9467}" presName="descendantText" presStyleLbl="alignAccFollowNode1" presStyleIdx="2" presStyleCnt="3" custScaleX="149950">
        <dgm:presLayoutVars>
          <dgm:bulletEnabled val="1"/>
        </dgm:presLayoutVars>
      </dgm:prSet>
      <dgm:spPr/>
    </dgm:pt>
  </dgm:ptLst>
  <dgm:cxnLst>
    <dgm:cxn modelId="{5C0E3D20-53F4-334A-A4D0-7601BF7735A4}" type="presOf" srcId="{9B14BFAE-4232-1149-A392-A6918E797604}" destId="{00375597-9D96-234E-8924-8EEB16A84FB7}" srcOrd="0" destOrd="0" presId="urn:microsoft.com/office/officeart/2005/8/layout/vList5"/>
    <dgm:cxn modelId="{B7DD6439-4BE7-4145-9D04-08DA9AF9D17B}" srcId="{C6250916-146C-0740-95CB-FDD091AA9467}" destId="{520FB5B3-203A-4749-A306-D6709B55644F}" srcOrd="0" destOrd="0" parTransId="{BC874155-3710-0740-AD68-EA658641B33F}" sibTransId="{B7978E69-A8E7-7D47-851F-D60761C4F96E}"/>
    <dgm:cxn modelId="{F9B19F3E-F4EF-7044-80F4-9D1653F2E455}" srcId="{DB4319B3-F2EF-0446-A783-384309C353D2}" destId="{C6250916-146C-0740-95CB-FDD091AA9467}" srcOrd="2" destOrd="0" parTransId="{56E449BB-82A7-3447-8207-F12C7F8ACC0F}" sibTransId="{2489405C-D4E2-5040-BA49-61ADF41C17FF}"/>
    <dgm:cxn modelId="{BD722053-7B0C-464D-8405-5BB0DBA7D141}" srcId="{DB4319B3-F2EF-0446-A783-384309C353D2}" destId="{400FE079-D19B-5841-9710-493AFDD235ED}" srcOrd="1" destOrd="0" parTransId="{01026FCC-1A2F-2146-B8A1-416594C848FF}" sibTransId="{090FAF6E-CCD8-A04E-AF16-CE0F3279135A}"/>
    <dgm:cxn modelId="{590DF25F-2516-6440-97FC-233C5CB9067B}" type="presOf" srcId="{C019D63E-755E-104D-8381-8F71CC9BBA81}" destId="{9D6E2220-AED3-6F4A-84AD-DA75CB65E7C3}" srcOrd="0" destOrd="0" presId="urn:microsoft.com/office/officeart/2005/8/layout/vList5"/>
    <dgm:cxn modelId="{E37C8362-F899-A141-8614-C9B090C72C74}" type="presOf" srcId="{DB4319B3-F2EF-0446-A783-384309C353D2}" destId="{9D1EC06C-E7A5-A545-B4DF-2581F9C52A8D}" srcOrd="0" destOrd="0" presId="urn:microsoft.com/office/officeart/2005/8/layout/vList5"/>
    <dgm:cxn modelId="{4618F889-59D7-5140-A99C-53F3527651BD}" type="presOf" srcId="{C6250916-146C-0740-95CB-FDD091AA9467}" destId="{7EE7B663-D2C6-8F44-9CCA-85C468BDEF16}" srcOrd="0" destOrd="0" presId="urn:microsoft.com/office/officeart/2005/8/layout/vList5"/>
    <dgm:cxn modelId="{2C6E14B2-EB36-9548-B2AB-4F6CB8571F5E}" type="presOf" srcId="{400FE079-D19B-5841-9710-493AFDD235ED}" destId="{970EC903-F68C-7440-82A5-304D10122371}" srcOrd="0" destOrd="0" presId="urn:microsoft.com/office/officeart/2005/8/layout/vList5"/>
    <dgm:cxn modelId="{DEC00EBF-2BB8-3145-8521-07227714BE2D}" srcId="{400FE079-D19B-5841-9710-493AFDD235ED}" destId="{AE219426-462A-F84A-B6D0-DE6E48FA6818}" srcOrd="0" destOrd="0" parTransId="{FD15CBAC-D52F-8042-9B3A-3F43C8AC3BA7}" sibTransId="{B3EA2776-7B23-A64D-ABAD-F20C143A7FEF}"/>
    <dgm:cxn modelId="{24CE68D5-86DB-BF44-9331-BCABB0EA6D05}" type="presOf" srcId="{520FB5B3-203A-4749-A306-D6709B55644F}" destId="{5E0B7B76-1B81-E54B-9BCB-1A01E8369E9D}" srcOrd="0" destOrd="0" presId="urn:microsoft.com/office/officeart/2005/8/layout/vList5"/>
    <dgm:cxn modelId="{20DCCBD5-7E6F-3A4A-8110-A72D3F372D10}" srcId="{DB4319B3-F2EF-0446-A783-384309C353D2}" destId="{9B14BFAE-4232-1149-A392-A6918E797604}" srcOrd="0" destOrd="0" parTransId="{C4E4702F-0012-6F45-8F3B-A3E97271F09F}" sibTransId="{EB7E6357-1478-3C49-A8C1-EFBEF2E6114C}"/>
    <dgm:cxn modelId="{B5E451DA-8C6E-ED40-A810-B34E59EC7BAD}" type="presOf" srcId="{AE219426-462A-F84A-B6D0-DE6E48FA6818}" destId="{233F0F2F-C721-D94B-998D-D22550A9A804}" srcOrd="0" destOrd="0" presId="urn:microsoft.com/office/officeart/2005/8/layout/vList5"/>
    <dgm:cxn modelId="{6FA837E6-61C0-EC4E-A063-68C30533F3AD}" srcId="{9B14BFAE-4232-1149-A392-A6918E797604}" destId="{C019D63E-755E-104D-8381-8F71CC9BBA81}" srcOrd="0" destOrd="0" parTransId="{F9FE03A6-A63B-7F43-B02D-F392F45FDB5F}" sibTransId="{1214350D-5087-C84A-952E-D7A85384E431}"/>
    <dgm:cxn modelId="{A7D37A00-9C12-1644-B219-56F9F1EA66A3}" type="presParOf" srcId="{9D1EC06C-E7A5-A545-B4DF-2581F9C52A8D}" destId="{ADD39C3C-426A-194C-92E8-6B3C215F10AB}" srcOrd="0" destOrd="0" presId="urn:microsoft.com/office/officeart/2005/8/layout/vList5"/>
    <dgm:cxn modelId="{FA2D9479-C3C3-D344-A91C-70B87E67ECB1}" type="presParOf" srcId="{ADD39C3C-426A-194C-92E8-6B3C215F10AB}" destId="{00375597-9D96-234E-8924-8EEB16A84FB7}" srcOrd="0" destOrd="0" presId="urn:microsoft.com/office/officeart/2005/8/layout/vList5"/>
    <dgm:cxn modelId="{0365E19D-1087-154F-ACFF-DBD66D358005}" type="presParOf" srcId="{ADD39C3C-426A-194C-92E8-6B3C215F10AB}" destId="{9D6E2220-AED3-6F4A-84AD-DA75CB65E7C3}" srcOrd="1" destOrd="0" presId="urn:microsoft.com/office/officeart/2005/8/layout/vList5"/>
    <dgm:cxn modelId="{8391E255-A936-AD44-B19F-9A1AEEC06205}" type="presParOf" srcId="{9D1EC06C-E7A5-A545-B4DF-2581F9C52A8D}" destId="{E64242EC-C336-7E4B-A226-4D909B9985A5}" srcOrd="1" destOrd="0" presId="urn:microsoft.com/office/officeart/2005/8/layout/vList5"/>
    <dgm:cxn modelId="{C01FB044-4CF2-3E4D-9CB4-7DD42F9F3F63}" type="presParOf" srcId="{9D1EC06C-E7A5-A545-B4DF-2581F9C52A8D}" destId="{51FFEA3A-6496-8342-AEB4-8FE03F7E94F8}" srcOrd="2" destOrd="0" presId="urn:microsoft.com/office/officeart/2005/8/layout/vList5"/>
    <dgm:cxn modelId="{F2B4F05C-DFE8-B943-BDEA-C9DD50B135F3}" type="presParOf" srcId="{51FFEA3A-6496-8342-AEB4-8FE03F7E94F8}" destId="{970EC903-F68C-7440-82A5-304D10122371}" srcOrd="0" destOrd="0" presId="urn:microsoft.com/office/officeart/2005/8/layout/vList5"/>
    <dgm:cxn modelId="{6F23B105-23CA-AA42-893C-702D41963797}" type="presParOf" srcId="{51FFEA3A-6496-8342-AEB4-8FE03F7E94F8}" destId="{233F0F2F-C721-D94B-998D-D22550A9A804}" srcOrd="1" destOrd="0" presId="urn:microsoft.com/office/officeart/2005/8/layout/vList5"/>
    <dgm:cxn modelId="{2C7DCC91-25E0-9D4D-A0FA-39906CF2F63C}" type="presParOf" srcId="{9D1EC06C-E7A5-A545-B4DF-2581F9C52A8D}" destId="{A3969301-3465-BD45-96C8-18EFC149AB7F}" srcOrd="3" destOrd="0" presId="urn:microsoft.com/office/officeart/2005/8/layout/vList5"/>
    <dgm:cxn modelId="{C4EAEBEB-2660-BB42-B88F-D0236E14503B}" type="presParOf" srcId="{9D1EC06C-E7A5-A545-B4DF-2581F9C52A8D}" destId="{125582CE-9405-3D41-98E9-35FCBED08164}" srcOrd="4" destOrd="0" presId="urn:microsoft.com/office/officeart/2005/8/layout/vList5"/>
    <dgm:cxn modelId="{C9A34B01-86F7-E241-98C8-479016EF6D5D}" type="presParOf" srcId="{125582CE-9405-3D41-98E9-35FCBED08164}" destId="{7EE7B663-D2C6-8F44-9CCA-85C468BDEF16}" srcOrd="0" destOrd="0" presId="urn:microsoft.com/office/officeart/2005/8/layout/vList5"/>
    <dgm:cxn modelId="{48E4B883-7921-1649-86E4-65AF85EF90D9}" type="presParOf" srcId="{125582CE-9405-3D41-98E9-35FCBED08164}" destId="{5E0B7B76-1B81-E54B-9BCB-1A01E8369E9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B4319B3-F2EF-0446-A783-384309C353D2}"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9B14BFAE-4232-1149-A392-A6918E797604}">
      <dgm:prSet phldrT="[Text]" custT="1"/>
      <dgm:spPr/>
      <dgm:t>
        <a:bodyPr/>
        <a:lstStyle/>
        <a:p>
          <a:r>
            <a:rPr lang="en-US" sz="1100" dirty="0">
              <a:latin typeface="IBM Plex Sans" panose="020B0503050203000203" pitchFamily="34" charset="0"/>
            </a:rPr>
            <a:t>r1</a:t>
          </a:r>
        </a:p>
      </dgm:t>
    </dgm:pt>
    <dgm:pt modelId="{C4E4702F-0012-6F45-8F3B-A3E97271F09F}" type="parTrans" cxnId="{20DCCBD5-7E6F-3A4A-8110-A72D3F372D10}">
      <dgm:prSet/>
      <dgm:spPr/>
      <dgm:t>
        <a:bodyPr/>
        <a:lstStyle/>
        <a:p>
          <a:endParaRPr lang="en-US" sz="1200"/>
        </a:p>
      </dgm:t>
    </dgm:pt>
    <dgm:pt modelId="{EB7E6357-1478-3C49-A8C1-EFBEF2E6114C}" type="sibTrans" cxnId="{20DCCBD5-7E6F-3A4A-8110-A72D3F372D10}">
      <dgm:prSet/>
      <dgm:spPr/>
      <dgm:t>
        <a:bodyPr/>
        <a:lstStyle/>
        <a:p>
          <a:endParaRPr lang="en-US" sz="1200"/>
        </a:p>
      </dgm:t>
    </dgm:pt>
    <dgm:pt modelId="{C019D63E-755E-104D-8381-8F71CC9BBA81}">
      <dgm:prSet phldrT="[Text]" custT="1"/>
      <dgm:spPr/>
      <dgm:t>
        <a:bodyPr/>
        <a:lstStyle/>
        <a:p>
          <a:pPr algn="l">
            <a:buFont typeface="Arial" panose="020B0604020202020204" pitchFamily="34" charset="0"/>
            <a:buNone/>
          </a:pPr>
          <a:r>
            <a:rPr lang="en-US" sz="1050" dirty="0">
              <a:latin typeface="IBM Plex Sans" panose="020B0503050203000203" pitchFamily="34" charset="0"/>
            </a:rPr>
            <a:t>John Smith  | OH |  Chase </a:t>
          </a:r>
        </a:p>
      </dgm:t>
    </dgm:pt>
    <dgm:pt modelId="{F9FE03A6-A63B-7F43-B02D-F392F45FDB5F}" type="parTrans" cxnId="{6FA837E6-61C0-EC4E-A063-68C30533F3AD}">
      <dgm:prSet/>
      <dgm:spPr/>
      <dgm:t>
        <a:bodyPr/>
        <a:lstStyle/>
        <a:p>
          <a:endParaRPr lang="en-US" sz="1200"/>
        </a:p>
      </dgm:t>
    </dgm:pt>
    <dgm:pt modelId="{1214350D-5087-C84A-952E-D7A85384E431}" type="sibTrans" cxnId="{6FA837E6-61C0-EC4E-A063-68C30533F3AD}">
      <dgm:prSet/>
      <dgm:spPr/>
      <dgm:t>
        <a:bodyPr/>
        <a:lstStyle/>
        <a:p>
          <a:endParaRPr lang="en-US" sz="1200"/>
        </a:p>
      </dgm:t>
    </dgm:pt>
    <dgm:pt modelId="{400FE079-D19B-5841-9710-493AFDD235ED}">
      <dgm:prSet phldrT="[Text]" custT="1"/>
      <dgm:spPr/>
      <dgm:t>
        <a:bodyPr/>
        <a:lstStyle/>
        <a:p>
          <a:r>
            <a:rPr lang="en-US" sz="1100" dirty="0">
              <a:latin typeface="IBM Plex Sans" panose="020B0503050203000203" pitchFamily="34" charset="0"/>
            </a:rPr>
            <a:t>r2</a:t>
          </a:r>
        </a:p>
      </dgm:t>
    </dgm:pt>
    <dgm:pt modelId="{01026FCC-1A2F-2146-B8A1-416594C848FF}" type="parTrans" cxnId="{BD722053-7B0C-464D-8405-5BB0DBA7D141}">
      <dgm:prSet/>
      <dgm:spPr/>
      <dgm:t>
        <a:bodyPr/>
        <a:lstStyle/>
        <a:p>
          <a:endParaRPr lang="en-US" sz="1200"/>
        </a:p>
      </dgm:t>
    </dgm:pt>
    <dgm:pt modelId="{090FAF6E-CCD8-A04E-AF16-CE0F3279135A}" type="sibTrans" cxnId="{BD722053-7B0C-464D-8405-5BB0DBA7D141}">
      <dgm:prSet/>
      <dgm:spPr/>
      <dgm:t>
        <a:bodyPr/>
        <a:lstStyle/>
        <a:p>
          <a:endParaRPr lang="en-US" sz="1200"/>
        </a:p>
      </dgm:t>
    </dgm:pt>
    <dgm:pt modelId="{AE219426-462A-F84A-B6D0-DE6E48FA6818}">
      <dgm:prSet phldrT="[Text]" custT="1"/>
      <dgm:spPr/>
      <dgm:t>
        <a:bodyPr/>
        <a:lstStyle/>
        <a:p>
          <a:pPr>
            <a:buNone/>
          </a:pPr>
          <a:r>
            <a:rPr lang="en-US" sz="1050" dirty="0">
              <a:latin typeface="IBM Plex Sans" panose="020B0503050203000203" pitchFamily="34" charset="0"/>
            </a:rPr>
            <a:t>JR Smith | Cleveland |  …</a:t>
          </a:r>
        </a:p>
      </dgm:t>
    </dgm:pt>
    <dgm:pt modelId="{FD15CBAC-D52F-8042-9B3A-3F43C8AC3BA7}" type="parTrans" cxnId="{DEC00EBF-2BB8-3145-8521-07227714BE2D}">
      <dgm:prSet/>
      <dgm:spPr/>
      <dgm:t>
        <a:bodyPr/>
        <a:lstStyle/>
        <a:p>
          <a:endParaRPr lang="en-US" sz="1200"/>
        </a:p>
      </dgm:t>
    </dgm:pt>
    <dgm:pt modelId="{B3EA2776-7B23-A64D-ABAD-F20C143A7FEF}" type="sibTrans" cxnId="{DEC00EBF-2BB8-3145-8521-07227714BE2D}">
      <dgm:prSet/>
      <dgm:spPr/>
      <dgm:t>
        <a:bodyPr/>
        <a:lstStyle/>
        <a:p>
          <a:endParaRPr lang="en-US" sz="1200"/>
        </a:p>
      </dgm:t>
    </dgm:pt>
    <dgm:pt modelId="{C6250916-146C-0740-95CB-FDD091AA9467}">
      <dgm:prSet phldrT="[Text]" custT="1"/>
      <dgm:spPr/>
      <dgm:t>
        <a:bodyPr/>
        <a:lstStyle/>
        <a:p>
          <a:r>
            <a:rPr lang="en-US" sz="1100" dirty="0">
              <a:latin typeface="IBM Plex Sans" panose="020B0503050203000203" pitchFamily="34" charset="0"/>
            </a:rPr>
            <a:t>r3</a:t>
          </a:r>
        </a:p>
      </dgm:t>
    </dgm:pt>
    <dgm:pt modelId="{56E449BB-82A7-3447-8207-F12C7F8ACC0F}" type="parTrans" cxnId="{F9B19F3E-F4EF-7044-80F4-9D1653F2E455}">
      <dgm:prSet/>
      <dgm:spPr/>
      <dgm:t>
        <a:bodyPr/>
        <a:lstStyle/>
        <a:p>
          <a:endParaRPr lang="en-US" sz="1200"/>
        </a:p>
      </dgm:t>
    </dgm:pt>
    <dgm:pt modelId="{2489405C-D4E2-5040-BA49-61ADF41C17FF}" type="sibTrans" cxnId="{F9B19F3E-F4EF-7044-80F4-9D1653F2E455}">
      <dgm:prSet/>
      <dgm:spPr/>
      <dgm:t>
        <a:bodyPr/>
        <a:lstStyle/>
        <a:p>
          <a:endParaRPr lang="en-US" sz="1200"/>
        </a:p>
      </dgm:t>
    </dgm:pt>
    <dgm:pt modelId="{520FB5B3-203A-4749-A306-D6709B55644F}">
      <dgm:prSet phldrT="[Text]" custT="1"/>
      <dgm:spPr/>
      <dgm:t>
        <a:bodyPr/>
        <a:lstStyle/>
        <a:p>
          <a:pPr>
            <a:buNone/>
          </a:pPr>
          <a:r>
            <a:rPr lang="en-US" sz="1050" dirty="0">
              <a:latin typeface="IBM Plex Sans" panose="020B0503050203000203" pitchFamily="34" charset="0"/>
            </a:rPr>
            <a:t>John R Smith | … | Cleveland Hosp.</a:t>
          </a:r>
        </a:p>
      </dgm:t>
    </dgm:pt>
    <dgm:pt modelId="{BC874155-3710-0740-AD68-EA658641B33F}" type="parTrans" cxnId="{B7DD6439-4BE7-4145-9D04-08DA9AF9D17B}">
      <dgm:prSet/>
      <dgm:spPr/>
      <dgm:t>
        <a:bodyPr/>
        <a:lstStyle/>
        <a:p>
          <a:endParaRPr lang="en-US" sz="1200"/>
        </a:p>
      </dgm:t>
    </dgm:pt>
    <dgm:pt modelId="{B7978E69-A8E7-7D47-851F-D60761C4F96E}" type="sibTrans" cxnId="{B7DD6439-4BE7-4145-9D04-08DA9AF9D17B}">
      <dgm:prSet/>
      <dgm:spPr/>
      <dgm:t>
        <a:bodyPr/>
        <a:lstStyle/>
        <a:p>
          <a:endParaRPr lang="en-US" sz="1200"/>
        </a:p>
      </dgm:t>
    </dgm:pt>
    <dgm:pt modelId="{9D1EC06C-E7A5-A545-B4DF-2581F9C52A8D}" type="pres">
      <dgm:prSet presAssocID="{DB4319B3-F2EF-0446-A783-384309C353D2}" presName="Name0" presStyleCnt="0">
        <dgm:presLayoutVars>
          <dgm:dir/>
          <dgm:animLvl val="lvl"/>
          <dgm:resizeHandles val="exact"/>
        </dgm:presLayoutVars>
      </dgm:prSet>
      <dgm:spPr/>
    </dgm:pt>
    <dgm:pt modelId="{ADD39C3C-426A-194C-92E8-6B3C215F10AB}" type="pres">
      <dgm:prSet presAssocID="{9B14BFAE-4232-1149-A392-A6918E797604}" presName="linNode" presStyleCnt="0"/>
      <dgm:spPr/>
    </dgm:pt>
    <dgm:pt modelId="{00375597-9D96-234E-8924-8EEB16A84FB7}" type="pres">
      <dgm:prSet presAssocID="{9B14BFAE-4232-1149-A392-A6918E797604}" presName="parentText" presStyleLbl="node1" presStyleIdx="0" presStyleCnt="3" custScaleX="91069">
        <dgm:presLayoutVars>
          <dgm:chMax val="1"/>
          <dgm:bulletEnabled val="1"/>
        </dgm:presLayoutVars>
      </dgm:prSet>
      <dgm:spPr/>
    </dgm:pt>
    <dgm:pt modelId="{9D6E2220-AED3-6F4A-84AD-DA75CB65E7C3}" type="pres">
      <dgm:prSet presAssocID="{9B14BFAE-4232-1149-A392-A6918E797604}" presName="descendantText" presStyleLbl="alignAccFollowNode1" presStyleIdx="0" presStyleCnt="3" custScaleX="261119">
        <dgm:presLayoutVars>
          <dgm:bulletEnabled val="1"/>
        </dgm:presLayoutVars>
      </dgm:prSet>
      <dgm:spPr/>
    </dgm:pt>
    <dgm:pt modelId="{E64242EC-C336-7E4B-A226-4D909B9985A5}" type="pres">
      <dgm:prSet presAssocID="{EB7E6357-1478-3C49-A8C1-EFBEF2E6114C}" presName="sp" presStyleCnt="0"/>
      <dgm:spPr/>
    </dgm:pt>
    <dgm:pt modelId="{51FFEA3A-6496-8342-AEB4-8FE03F7E94F8}" type="pres">
      <dgm:prSet presAssocID="{400FE079-D19B-5841-9710-493AFDD235ED}" presName="linNode" presStyleCnt="0"/>
      <dgm:spPr/>
    </dgm:pt>
    <dgm:pt modelId="{970EC903-F68C-7440-82A5-304D10122371}" type="pres">
      <dgm:prSet presAssocID="{400FE079-D19B-5841-9710-493AFDD235ED}" presName="parentText" presStyleLbl="node1" presStyleIdx="1" presStyleCnt="3" custScaleX="46987">
        <dgm:presLayoutVars>
          <dgm:chMax val="1"/>
          <dgm:bulletEnabled val="1"/>
        </dgm:presLayoutVars>
      </dgm:prSet>
      <dgm:spPr/>
    </dgm:pt>
    <dgm:pt modelId="{233F0F2F-C721-D94B-998D-D22550A9A804}" type="pres">
      <dgm:prSet presAssocID="{400FE079-D19B-5841-9710-493AFDD235ED}" presName="descendantText" presStyleLbl="alignAccFollowNode1" presStyleIdx="1" presStyleCnt="3" custScaleX="132356">
        <dgm:presLayoutVars>
          <dgm:bulletEnabled val="1"/>
        </dgm:presLayoutVars>
      </dgm:prSet>
      <dgm:spPr/>
    </dgm:pt>
    <dgm:pt modelId="{A3969301-3465-BD45-96C8-18EFC149AB7F}" type="pres">
      <dgm:prSet presAssocID="{090FAF6E-CCD8-A04E-AF16-CE0F3279135A}" presName="sp" presStyleCnt="0"/>
      <dgm:spPr/>
    </dgm:pt>
    <dgm:pt modelId="{125582CE-9405-3D41-98E9-35FCBED08164}" type="pres">
      <dgm:prSet presAssocID="{C6250916-146C-0740-95CB-FDD091AA9467}" presName="linNode" presStyleCnt="0"/>
      <dgm:spPr/>
    </dgm:pt>
    <dgm:pt modelId="{7EE7B663-D2C6-8F44-9CCA-85C468BDEF16}" type="pres">
      <dgm:prSet presAssocID="{C6250916-146C-0740-95CB-FDD091AA9467}" presName="parentText" presStyleLbl="node1" presStyleIdx="2" presStyleCnt="3" custScaleX="51407">
        <dgm:presLayoutVars>
          <dgm:chMax val="1"/>
          <dgm:bulletEnabled val="1"/>
        </dgm:presLayoutVars>
      </dgm:prSet>
      <dgm:spPr/>
    </dgm:pt>
    <dgm:pt modelId="{5E0B7B76-1B81-E54B-9BCB-1A01E8369E9D}" type="pres">
      <dgm:prSet presAssocID="{C6250916-146C-0740-95CB-FDD091AA9467}" presName="descendantText" presStyleLbl="alignAccFollowNode1" presStyleIdx="2" presStyleCnt="3" custScaleX="149950">
        <dgm:presLayoutVars>
          <dgm:bulletEnabled val="1"/>
        </dgm:presLayoutVars>
      </dgm:prSet>
      <dgm:spPr/>
    </dgm:pt>
  </dgm:ptLst>
  <dgm:cxnLst>
    <dgm:cxn modelId="{5C0E3D20-53F4-334A-A4D0-7601BF7735A4}" type="presOf" srcId="{9B14BFAE-4232-1149-A392-A6918E797604}" destId="{00375597-9D96-234E-8924-8EEB16A84FB7}" srcOrd="0" destOrd="0" presId="urn:microsoft.com/office/officeart/2005/8/layout/vList5"/>
    <dgm:cxn modelId="{B7DD6439-4BE7-4145-9D04-08DA9AF9D17B}" srcId="{C6250916-146C-0740-95CB-FDD091AA9467}" destId="{520FB5B3-203A-4749-A306-D6709B55644F}" srcOrd="0" destOrd="0" parTransId="{BC874155-3710-0740-AD68-EA658641B33F}" sibTransId="{B7978E69-A8E7-7D47-851F-D60761C4F96E}"/>
    <dgm:cxn modelId="{F9B19F3E-F4EF-7044-80F4-9D1653F2E455}" srcId="{DB4319B3-F2EF-0446-A783-384309C353D2}" destId="{C6250916-146C-0740-95CB-FDD091AA9467}" srcOrd="2" destOrd="0" parTransId="{56E449BB-82A7-3447-8207-F12C7F8ACC0F}" sibTransId="{2489405C-D4E2-5040-BA49-61ADF41C17FF}"/>
    <dgm:cxn modelId="{BD722053-7B0C-464D-8405-5BB0DBA7D141}" srcId="{DB4319B3-F2EF-0446-A783-384309C353D2}" destId="{400FE079-D19B-5841-9710-493AFDD235ED}" srcOrd="1" destOrd="0" parTransId="{01026FCC-1A2F-2146-B8A1-416594C848FF}" sibTransId="{090FAF6E-CCD8-A04E-AF16-CE0F3279135A}"/>
    <dgm:cxn modelId="{590DF25F-2516-6440-97FC-233C5CB9067B}" type="presOf" srcId="{C019D63E-755E-104D-8381-8F71CC9BBA81}" destId="{9D6E2220-AED3-6F4A-84AD-DA75CB65E7C3}" srcOrd="0" destOrd="0" presId="urn:microsoft.com/office/officeart/2005/8/layout/vList5"/>
    <dgm:cxn modelId="{E37C8362-F899-A141-8614-C9B090C72C74}" type="presOf" srcId="{DB4319B3-F2EF-0446-A783-384309C353D2}" destId="{9D1EC06C-E7A5-A545-B4DF-2581F9C52A8D}" srcOrd="0" destOrd="0" presId="urn:microsoft.com/office/officeart/2005/8/layout/vList5"/>
    <dgm:cxn modelId="{4618F889-59D7-5140-A99C-53F3527651BD}" type="presOf" srcId="{C6250916-146C-0740-95CB-FDD091AA9467}" destId="{7EE7B663-D2C6-8F44-9CCA-85C468BDEF16}" srcOrd="0" destOrd="0" presId="urn:microsoft.com/office/officeart/2005/8/layout/vList5"/>
    <dgm:cxn modelId="{2C6E14B2-EB36-9548-B2AB-4F6CB8571F5E}" type="presOf" srcId="{400FE079-D19B-5841-9710-493AFDD235ED}" destId="{970EC903-F68C-7440-82A5-304D10122371}" srcOrd="0" destOrd="0" presId="urn:microsoft.com/office/officeart/2005/8/layout/vList5"/>
    <dgm:cxn modelId="{DEC00EBF-2BB8-3145-8521-07227714BE2D}" srcId="{400FE079-D19B-5841-9710-493AFDD235ED}" destId="{AE219426-462A-F84A-B6D0-DE6E48FA6818}" srcOrd="0" destOrd="0" parTransId="{FD15CBAC-D52F-8042-9B3A-3F43C8AC3BA7}" sibTransId="{B3EA2776-7B23-A64D-ABAD-F20C143A7FEF}"/>
    <dgm:cxn modelId="{24CE68D5-86DB-BF44-9331-BCABB0EA6D05}" type="presOf" srcId="{520FB5B3-203A-4749-A306-D6709B55644F}" destId="{5E0B7B76-1B81-E54B-9BCB-1A01E8369E9D}" srcOrd="0" destOrd="0" presId="urn:microsoft.com/office/officeart/2005/8/layout/vList5"/>
    <dgm:cxn modelId="{20DCCBD5-7E6F-3A4A-8110-A72D3F372D10}" srcId="{DB4319B3-F2EF-0446-A783-384309C353D2}" destId="{9B14BFAE-4232-1149-A392-A6918E797604}" srcOrd="0" destOrd="0" parTransId="{C4E4702F-0012-6F45-8F3B-A3E97271F09F}" sibTransId="{EB7E6357-1478-3C49-A8C1-EFBEF2E6114C}"/>
    <dgm:cxn modelId="{B5E451DA-8C6E-ED40-A810-B34E59EC7BAD}" type="presOf" srcId="{AE219426-462A-F84A-B6D0-DE6E48FA6818}" destId="{233F0F2F-C721-D94B-998D-D22550A9A804}" srcOrd="0" destOrd="0" presId="urn:microsoft.com/office/officeart/2005/8/layout/vList5"/>
    <dgm:cxn modelId="{6FA837E6-61C0-EC4E-A063-68C30533F3AD}" srcId="{9B14BFAE-4232-1149-A392-A6918E797604}" destId="{C019D63E-755E-104D-8381-8F71CC9BBA81}" srcOrd="0" destOrd="0" parTransId="{F9FE03A6-A63B-7F43-B02D-F392F45FDB5F}" sibTransId="{1214350D-5087-C84A-952E-D7A85384E431}"/>
    <dgm:cxn modelId="{A7D37A00-9C12-1644-B219-56F9F1EA66A3}" type="presParOf" srcId="{9D1EC06C-E7A5-A545-B4DF-2581F9C52A8D}" destId="{ADD39C3C-426A-194C-92E8-6B3C215F10AB}" srcOrd="0" destOrd="0" presId="urn:microsoft.com/office/officeart/2005/8/layout/vList5"/>
    <dgm:cxn modelId="{FA2D9479-C3C3-D344-A91C-70B87E67ECB1}" type="presParOf" srcId="{ADD39C3C-426A-194C-92E8-6B3C215F10AB}" destId="{00375597-9D96-234E-8924-8EEB16A84FB7}" srcOrd="0" destOrd="0" presId="urn:microsoft.com/office/officeart/2005/8/layout/vList5"/>
    <dgm:cxn modelId="{0365E19D-1087-154F-ACFF-DBD66D358005}" type="presParOf" srcId="{ADD39C3C-426A-194C-92E8-6B3C215F10AB}" destId="{9D6E2220-AED3-6F4A-84AD-DA75CB65E7C3}" srcOrd="1" destOrd="0" presId="urn:microsoft.com/office/officeart/2005/8/layout/vList5"/>
    <dgm:cxn modelId="{8391E255-A936-AD44-B19F-9A1AEEC06205}" type="presParOf" srcId="{9D1EC06C-E7A5-A545-B4DF-2581F9C52A8D}" destId="{E64242EC-C336-7E4B-A226-4D909B9985A5}" srcOrd="1" destOrd="0" presId="urn:microsoft.com/office/officeart/2005/8/layout/vList5"/>
    <dgm:cxn modelId="{C01FB044-4CF2-3E4D-9CB4-7DD42F9F3F63}" type="presParOf" srcId="{9D1EC06C-E7A5-A545-B4DF-2581F9C52A8D}" destId="{51FFEA3A-6496-8342-AEB4-8FE03F7E94F8}" srcOrd="2" destOrd="0" presId="urn:microsoft.com/office/officeart/2005/8/layout/vList5"/>
    <dgm:cxn modelId="{F2B4F05C-DFE8-B943-BDEA-C9DD50B135F3}" type="presParOf" srcId="{51FFEA3A-6496-8342-AEB4-8FE03F7E94F8}" destId="{970EC903-F68C-7440-82A5-304D10122371}" srcOrd="0" destOrd="0" presId="urn:microsoft.com/office/officeart/2005/8/layout/vList5"/>
    <dgm:cxn modelId="{6F23B105-23CA-AA42-893C-702D41963797}" type="presParOf" srcId="{51FFEA3A-6496-8342-AEB4-8FE03F7E94F8}" destId="{233F0F2F-C721-D94B-998D-D22550A9A804}" srcOrd="1" destOrd="0" presId="urn:microsoft.com/office/officeart/2005/8/layout/vList5"/>
    <dgm:cxn modelId="{2C7DCC91-25E0-9D4D-A0FA-39906CF2F63C}" type="presParOf" srcId="{9D1EC06C-E7A5-A545-B4DF-2581F9C52A8D}" destId="{A3969301-3465-BD45-96C8-18EFC149AB7F}" srcOrd="3" destOrd="0" presId="urn:microsoft.com/office/officeart/2005/8/layout/vList5"/>
    <dgm:cxn modelId="{C4EAEBEB-2660-BB42-B88F-D0236E14503B}" type="presParOf" srcId="{9D1EC06C-E7A5-A545-B4DF-2581F9C52A8D}" destId="{125582CE-9405-3D41-98E9-35FCBED08164}" srcOrd="4" destOrd="0" presId="urn:microsoft.com/office/officeart/2005/8/layout/vList5"/>
    <dgm:cxn modelId="{C9A34B01-86F7-E241-98C8-479016EF6D5D}" type="presParOf" srcId="{125582CE-9405-3D41-98E9-35FCBED08164}" destId="{7EE7B663-D2C6-8F44-9CCA-85C468BDEF16}" srcOrd="0" destOrd="0" presId="urn:microsoft.com/office/officeart/2005/8/layout/vList5"/>
    <dgm:cxn modelId="{48E4B883-7921-1649-86E4-65AF85EF90D9}" type="presParOf" srcId="{125582CE-9405-3D41-98E9-35FCBED08164}" destId="{5E0B7B76-1B81-E54B-9BCB-1A01E8369E9D}" srcOrd="1"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6E2220-AED3-6F4A-84AD-DA75CB65E7C3}">
      <dsp:nvSpPr>
        <dsp:cNvPr id="0" name=""/>
        <dsp:cNvSpPr/>
      </dsp:nvSpPr>
      <dsp:spPr>
        <a:xfrm rot="5400000">
          <a:off x="1653378" y="-1104310"/>
          <a:ext cx="308455" cy="2595359"/>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66725">
            <a:lnSpc>
              <a:spcPct val="90000"/>
            </a:lnSpc>
            <a:spcBef>
              <a:spcPct val="0"/>
            </a:spcBef>
            <a:spcAft>
              <a:spcPct val="15000"/>
            </a:spcAft>
            <a:buFont typeface="Arial" panose="020B0604020202020204" pitchFamily="34" charset="0"/>
            <a:buNone/>
          </a:pPr>
          <a:r>
            <a:rPr lang="en-US" sz="1050" kern="1200" dirty="0">
              <a:latin typeface="IBM Plex Sans" panose="020B0503050203000203" pitchFamily="34" charset="0"/>
            </a:rPr>
            <a:t>John Smith  | OH |  Chase </a:t>
          </a:r>
        </a:p>
      </dsp:txBody>
      <dsp:txXfrm rot="-5400000">
        <a:off x="509926" y="54200"/>
        <a:ext cx="2580301" cy="278339"/>
      </dsp:txXfrm>
    </dsp:sp>
    <dsp:sp modelId="{00375597-9D96-234E-8924-8EEB16A84FB7}">
      <dsp:nvSpPr>
        <dsp:cNvPr id="0" name=""/>
        <dsp:cNvSpPr/>
      </dsp:nvSpPr>
      <dsp:spPr>
        <a:xfrm>
          <a:off x="768" y="584"/>
          <a:ext cx="509157" cy="38556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IBM Plex Sans" panose="020B0503050203000203" pitchFamily="34" charset="0"/>
            </a:rPr>
            <a:t>r1</a:t>
          </a:r>
        </a:p>
      </dsp:txBody>
      <dsp:txXfrm>
        <a:off x="19590" y="19406"/>
        <a:ext cx="471513" cy="347925"/>
      </dsp:txXfrm>
    </dsp:sp>
    <dsp:sp modelId="{233F0F2F-C721-D94B-998D-D22550A9A804}">
      <dsp:nvSpPr>
        <dsp:cNvPr id="0" name=""/>
        <dsp:cNvSpPr/>
      </dsp:nvSpPr>
      <dsp:spPr>
        <a:xfrm rot="5400000">
          <a:off x="1656913" y="-695479"/>
          <a:ext cx="308455" cy="2587391"/>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66725">
            <a:lnSpc>
              <a:spcPct val="90000"/>
            </a:lnSpc>
            <a:spcBef>
              <a:spcPct val="0"/>
            </a:spcBef>
            <a:spcAft>
              <a:spcPct val="15000"/>
            </a:spcAft>
            <a:buNone/>
          </a:pPr>
          <a:r>
            <a:rPr lang="en-US" sz="1050" kern="1200" dirty="0">
              <a:latin typeface="IBM Plex Sans" panose="020B0503050203000203" pitchFamily="34" charset="0"/>
            </a:rPr>
            <a:t>JR Smith | Cleveland |  …</a:t>
          </a:r>
        </a:p>
      </dsp:txBody>
      <dsp:txXfrm rot="-5400000">
        <a:off x="517445" y="459047"/>
        <a:ext cx="2572333" cy="278339"/>
      </dsp:txXfrm>
    </dsp:sp>
    <dsp:sp modelId="{970EC903-F68C-7440-82A5-304D10122371}">
      <dsp:nvSpPr>
        <dsp:cNvPr id="0" name=""/>
        <dsp:cNvSpPr/>
      </dsp:nvSpPr>
      <dsp:spPr>
        <a:xfrm>
          <a:off x="768" y="405431"/>
          <a:ext cx="516676" cy="38556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IBM Plex Sans" panose="020B0503050203000203" pitchFamily="34" charset="0"/>
            </a:rPr>
            <a:t>r2</a:t>
          </a:r>
        </a:p>
      </dsp:txBody>
      <dsp:txXfrm>
        <a:off x="19590" y="424253"/>
        <a:ext cx="479032" cy="347925"/>
      </dsp:txXfrm>
    </dsp:sp>
    <dsp:sp modelId="{5E0B7B76-1B81-E54B-9BCB-1A01E8369E9D}">
      <dsp:nvSpPr>
        <dsp:cNvPr id="0" name=""/>
        <dsp:cNvSpPr/>
      </dsp:nvSpPr>
      <dsp:spPr>
        <a:xfrm rot="5400000">
          <a:off x="1649584" y="-298132"/>
          <a:ext cx="308455" cy="2602393"/>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66725">
            <a:lnSpc>
              <a:spcPct val="90000"/>
            </a:lnSpc>
            <a:spcBef>
              <a:spcPct val="0"/>
            </a:spcBef>
            <a:spcAft>
              <a:spcPct val="15000"/>
            </a:spcAft>
            <a:buNone/>
          </a:pPr>
          <a:r>
            <a:rPr lang="en-US" sz="1050" kern="1200" dirty="0">
              <a:latin typeface="IBM Plex Sans" panose="020B0503050203000203" pitchFamily="34" charset="0"/>
            </a:rPr>
            <a:t>John R Smith | … | Cleveland Hosp.</a:t>
          </a:r>
        </a:p>
      </dsp:txBody>
      <dsp:txXfrm rot="-5400000">
        <a:off x="502615" y="863895"/>
        <a:ext cx="2587335" cy="278339"/>
      </dsp:txXfrm>
    </dsp:sp>
    <dsp:sp modelId="{7EE7B663-D2C6-8F44-9CCA-85C468BDEF16}">
      <dsp:nvSpPr>
        <dsp:cNvPr id="0" name=""/>
        <dsp:cNvSpPr/>
      </dsp:nvSpPr>
      <dsp:spPr>
        <a:xfrm>
          <a:off x="768" y="810279"/>
          <a:ext cx="501846" cy="38556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IBM Plex Sans" panose="020B0503050203000203" pitchFamily="34" charset="0"/>
            </a:rPr>
            <a:t>r3</a:t>
          </a:r>
        </a:p>
      </dsp:txBody>
      <dsp:txXfrm>
        <a:off x="19590" y="829101"/>
        <a:ext cx="464202" cy="3479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6E2220-AED3-6F4A-84AD-DA75CB65E7C3}">
      <dsp:nvSpPr>
        <dsp:cNvPr id="0" name=""/>
        <dsp:cNvSpPr/>
      </dsp:nvSpPr>
      <dsp:spPr>
        <a:xfrm rot="5400000">
          <a:off x="1653378" y="-1104310"/>
          <a:ext cx="308455" cy="2595359"/>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66725">
            <a:lnSpc>
              <a:spcPct val="90000"/>
            </a:lnSpc>
            <a:spcBef>
              <a:spcPct val="0"/>
            </a:spcBef>
            <a:spcAft>
              <a:spcPct val="15000"/>
            </a:spcAft>
            <a:buFont typeface="Arial" panose="020B0604020202020204" pitchFamily="34" charset="0"/>
            <a:buNone/>
          </a:pPr>
          <a:r>
            <a:rPr lang="en-US" sz="1050" kern="1200" dirty="0">
              <a:latin typeface="IBM Plex Sans" panose="020B0503050203000203" pitchFamily="34" charset="0"/>
            </a:rPr>
            <a:t>John Smith  | OH |  Chase </a:t>
          </a:r>
        </a:p>
      </dsp:txBody>
      <dsp:txXfrm rot="-5400000">
        <a:off x="509926" y="54200"/>
        <a:ext cx="2580301" cy="278339"/>
      </dsp:txXfrm>
    </dsp:sp>
    <dsp:sp modelId="{00375597-9D96-234E-8924-8EEB16A84FB7}">
      <dsp:nvSpPr>
        <dsp:cNvPr id="0" name=""/>
        <dsp:cNvSpPr/>
      </dsp:nvSpPr>
      <dsp:spPr>
        <a:xfrm>
          <a:off x="768" y="584"/>
          <a:ext cx="509157" cy="38556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IBM Plex Sans" panose="020B0503050203000203" pitchFamily="34" charset="0"/>
            </a:rPr>
            <a:t>r1</a:t>
          </a:r>
        </a:p>
      </dsp:txBody>
      <dsp:txXfrm>
        <a:off x="19590" y="19406"/>
        <a:ext cx="471513" cy="347925"/>
      </dsp:txXfrm>
    </dsp:sp>
    <dsp:sp modelId="{233F0F2F-C721-D94B-998D-D22550A9A804}">
      <dsp:nvSpPr>
        <dsp:cNvPr id="0" name=""/>
        <dsp:cNvSpPr/>
      </dsp:nvSpPr>
      <dsp:spPr>
        <a:xfrm rot="5400000">
          <a:off x="1656913" y="-695479"/>
          <a:ext cx="308455" cy="2587391"/>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66725">
            <a:lnSpc>
              <a:spcPct val="90000"/>
            </a:lnSpc>
            <a:spcBef>
              <a:spcPct val="0"/>
            </a:spcBef>
            <a:spcAft>
              <a:spcPct val="15000"/>
            </a:spcAft>
            <a:buNone/>
          </a:pPr>
          <a:r>
            <a:rPr lang="en-US" sz="1050" kern="1200" dirty="0">
              <a:latin typeface="IBM Plex Sans" panose="020B0503050203000203" pitchFamily="34" charset="0"/>
            </a:rPr>
            <a:t>JR Smith | Cleveland |  …</a:t>
          </a:r>
        </a:p>
      </dsp:txBody>
      <dsp:txXfrm rot="-5400000">
        <a:off x="517445" y="459047"/>
        <a:ext cx="2572333" cy="278339"/>
      </dsp:txXfrm>
    </dsp:sp>
    <dsp:sp modelId="{970EC903-F68C-7440-82A5-304D10122371}">
      <dsp:nvSpPr>
        <dsp:cNvPr id="0" name=""/>
        <dsp:cNvSpPr/>
      </dsp:nvSpPr>
      <dsp:spPr>
        <a:xfrm>
          <a:off x="768" y="405431"/>
          <a:ext cx="516676" cy="38556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IBM Plex Sans" panose="020B0503050203000203" pitchFamily="34" charset="0"/>
            </a:rPr>
            <a:t>r2</a:t>
          </a:r>
        </a:p>
      </dsp:txBody>
      <dsp:txXfrm>
        <a:off x="19590" y="424253"/>
        <a:ext cx="479032" cy="347925"/>
      </dsp:txXfrm>
    </dsp:sp>
    <dsp:sp modelId="{5E0B7B76-1B81-E54B-9BCB-1A01E8369E9D}">
      <dsp:nvSpPr>
        <dsp:cNvPr id="0" name=""/>
        <dsp:cNvSpPr/>
      </dsp:nvSpPr>
      <dsp:spPr>
        <a:xfrm rot="5400000">
          <a:off x="1649584" y="-298132"/>
          <a:ext cx="308455" cy="2602393"/>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66725">
            <a:lnSpc>
              <a:spcPct val="90000"/>
            </a:lnSpc>
            <a:spcBef>
              <a:spcPct val="0"/>
            </a:spcBef>
            <a:spcAft>
              <a:spcPct val="15000"/>
            </a:spcAft>
            <a:buNone/>
          </a:pPr>
          <a:r>
            <a:rPr lang="en-US" sz="1050" kern="1200" dirty="0">
              <a:latin typeface="IBM Plex Sans" panose="020B0503050203000203" pitchFamily="34" charset="0"/>
            </a:rPr>
            <a:t>John R Smith | … | Cleveland Hosp.</a:t>
          </a:r>
        </a:p>
      </dsp:txBody>
      <dsp:txXfrm rot="-5400000">
        <a:off x="502615" y="863895"/>
        <a:ext cx="2587335" cy="278339"/>
      </dsp:txXfrm>
    </dsp:sp>
    <dsp:sp modelId="{7EE7B663-D2C6-8F44-9CCA-85C468BDEF16}">
      <dsp:nvSpPr>
        <dsp:cNvPr id="0" name=""/>
        <dsp:cNvSpPr/>
      </dsp:nvSpPr>
      <dsp:spPr>
        <a:xfrm>
          <a:off x="768" y="810279"/>
          <a:ext cx="501846" cy="38556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IBM Plex Sans" panose="020B0503050203000203" pitchFamily="34" charset="0"/>
            </a:rPr>
            <a:t>r3</a:t>
          </a:r>
        </a:p>
      </dsp:txBody>
      <dsp:txXfrm>
        <a:off x="19590" y="829101"/>
        <a:ext cx="464202" cy="34792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43E682-12AE-E043-B110-8713FA709ADD}" type="datetimeFigureOut">
              <a:rPr lang="en-US" smtClean="0"/>
              <a:t>10/27/19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C5B031-B20D-EA48-A03A-B5A9CECF7015}" type="slidenum">
              <a:rPr lang="en-US" smtClean="0"/>
              <a:t>‹#›</a:t>
            </a:fld>
            <a:endParaRPr lang="en-US"/>
          </a:p>
        </p:txBody>
      </p:sp>
    </p:spTree>
    <p:extLst>
      <p:ext uri="{BB962C8B-B14F-4D97-AF65-F5344CB8AC3E}">
        <p14:creationId xmlns:p14="http://schemas.microsoft.com/office/powerpoint/2010/main" val="1013050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F811066-0135-4CAA-8AD4-89A97190AC00}" type="slidenum">
              <a:rPr lang="en-US" smtClean="0"/>
              <a:t>1</a:t>
            </a:fld>
            <a:endParaRPr lang="en-US"/>
          </a:p>
        </p:txBody>
      </p:sp>
    </p:spTree>
    <p:extLst>
      <p:ext uri="{BB962C8B-B14F-4D97-AF65-F5344CB8AC3E}">
        <p14:creationId xmlns:p14="http://schemas.microsoft.com/office/powerpoint/2010/main" val="27238466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26</a:t>
            </a:fld>
            <a:endParaRPr lang="en-US"/>
          </a:p>
        </p:txBody>
      </p:sp>
    </p:spTree>
    <p:extLst>
      <p:ext uri="{BB962C8B-B14F-4D97-AF65-F5344CB8AC3E}">
        <p14:creationId xmlns:p14="http://schemas.microsoft.com/office/powerpoint/2010/main" val="1635479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DD5E-789E-4A7F-981E-D6F1E2792610}" type="slidenum">
              <a:rPr lang="en-US" smtClean="0"/>
              <a:t>27</a:t>
            </a:fld>
            <a:endParaRPr lang="en-US"/>
          </a:p>
        </p:txBody>
      </p:sp>
    </p:spTree>
    <p:extLst>
      <p:ext uri="{BB962C8B-B14F-4D97-AF65-F5344CB8AC3E}">
        <p14:creationId xmlns:p14="http://schemas.microsoft.com/office/powerpoint/2010/main" val="2247216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C5B031-B20D-EA48-A03A-B5A9CECF7015}" type="slidenum">
              <a:rPr lang="en-US" smtClean="0"/>
              <a:t>68</a:t>
            </a:fld>
            <a:endParaRPr lang="en-US"/>
          </a:p>
        </p:txBody>
      </p:sp>
    </p:spTree>
    <p:extLst>
      <p:ext uri="{BB962C8B-B14F-4D97-AF65-F5344CB8AC3E}">
        <p14:creationId xmlns:p14="http://schemas.microsoft.com/office/powerpoint/2010/main" val="1897011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Precision score - &gt; threshold</a:t>
            </a:r>
          </a:p>
        </p:txBody>
      </p:sp>
      <p:sp>
        <p:nvSpPr>
          <p:cNvPr id="4" name="Slide Number Placeholder 3"/>
          <p:cNvSpPr>
            <a:spLocks noGrp="1"/>
          </p:cNvSpPr>
          <p:nvPr>
            <p:ph type="sldNum" sz="quarter" idx="5"/>
          </p:nvPr>
        </p:nvSpPr>
        <p:spPr/>
        <p:txBody>
          <a:bodyPr/>
          <a:lstStyle/>
          <a:p>
            <a:fld id="{7AC5B031-B20D-EA48-A03A-B5A9CECF7015}" type="slidenum">
              <a:rPr lang="en-US" smtClean="0"/>
              <a:t>73</a:t>
            </a:fld>
            <a:endParaRPr lang="en-US"/>
          </a:p>
        </p:txBody>
      </p:sp>
    </p:spTree>
    <p:extLst>
      <p:ext uri="{BB962C8B-B14F-4D97-AF65-F5344CB8AC3E}">
        <p14:creationId xmlns:p14="http://schemas.microsoft.com/office/powerpoint/2010/main" val="721668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10"/>
          </p:nvPr>
        </p:nvSpPr>
        <p:spPr/>
        <p:txBody>
          <a:bodyPr/>
          <a:lstStyle/>
          <a:p>
            <a:fld id="{E36F4811-9AC6-F14B-B0BF-8E8EEBE21DB0}" type="slidenum">
              <a:rPr lang="en-US" smtClean="0"/>
              <a:t>78</a:t>
            </a:fld>
            <a:endParaRPr lang="en-US"/>
          </a:p>
        </p:txBody>
      </p:sp>
    </p:spTree>
    <p:extLst>
      <p:ext uri="{BB962C8B-B14F-4D97-AF65-F5344CB8AC3E}">
        <p14:creationId xmlns:p14="http://schemas.microsoft.com/office/powerpoint/2010/main" val="2971269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E36F4811-9AC6-F14B-B0BF-8E8EEBE21DB0}" type="slidenum">
              <a:rPr lang="en-US" smtClean="0"/>
              <a:t>79</a:t>
            </a:fld>
            <a:endParaRPr lang="en-US"/>
          </a:p>
        </p:txBody>
      </p:sp>
    </p:spTree>
    <p:extLst>
      <p:ext uri="{BB962C8B-B14F-4D97-AF65-F5344CB8AC3E}">
        <p14:creationId xmlns:p14="http://schemas.microsoft.com/office/powerpoint/2010/main" val="17173623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6f116e98a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4" name="Google Shape;334;g56f116e98a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dirty="0"/>
              <a:t>Again, active learning further refines the transferred model by iteratively labeling “informative” examples from the target. But there are two major issues to achieve this. The problem is we need substantial labeled examples to tune the transferred DL model without overfitting. The second problem is specific to ER. Since the distribution of ER labels is skewed toward the negative, it is hard to find false negatives and to improve recall. In order to address these issues, we propose an entropy-based sampling method. </a:t>
            </a: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2016143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6f116e98a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4" name="Google Shape;334;g56f116e98a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Again, active learning further refines the transferred model by iteratively labeling “informative” examples from the target. But there are two major issues to achieve this. The problem is we need substantial labeled examples to tune the transferred DL model without overfitting. The second problem is specific to ER. Since the distribution of ER labels is skewed toward the negative, it is hard to find false negatives and to improve recall. In order to address these issues, we propose an entropy-based sampling method. </a:t>
            </a: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3388819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6f116e98a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4" name="Google Shape;334;g56f116e98a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dirty="0"/>
              <a:t>Again, active learning further refines the transferred model by iteratively labeling “informative” examples from the target. But there are two major issues to achieve this. The problem is we need substantial labeled examples to tune the transferred DL model without overfitting. The second problem is specific to ER. Since the distribution of ER labels is skewed toward the negative, it is hard to find false negatives and to improve recall. In order to address these issues, we propose an entropy-based sampling method. </a:t>
            </a: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237708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6f116e98a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4" name="Google Shape;334;g56f116e98a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Again, active learning further refines the transferred model by iteratively labeling “informative” examples from the target. But there are two major issues to achieve this. The problem is we need substantial labeled examples to tune the transferred DL model without overfitting. The second problem is specific to ER. Since the distribution of ER labels is skewed toward the negative, it is hard to find false negatives and to improve recall. In order to address these issues, we propose an entropy-based sampling method. </a:t>
            </a: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01276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Why is ER good / hard (including human-in-the-loop):  next slide: </a:t>
            </a:r>
          </a:p>
          <a:p>
            <a:endParaRPr lang="en-US" dirty="0"/>
          </a:p>
          <a:p>
            <a:r>
              <a:rPr lang="en-US" dirty="0"/>
              <a:t>3) Our Goal: Human-in-the-loop Tools, with machine learning techniques to account for different sometimes conflicting aspects of ER (human-in-the-loop, small labeled data, explainability, automation) </a:t>
            </a:r>
          </a:p>
          <a:p>
            <a:r>
              <a:rPr lang="en-US" dirty="0"/>
              <a:t>Add the puzzle pieces.</a:t>
            </a:r>
          </a:p>
          <a:p>
            <a:r>
              <a:rPr lang="en-US" dirty="0"/>
              <a:t>Highlight HIL for explainability, and active learning for Human-in-the-loop and small labeled data. </a:t>
            </a:r>
          </a:p>
          <a:p>
            <a:endParaRPr lang="en-US" dirty="0"/>
          </a:p>
          <a:p>
            <a:endParaRPr lang="en-US" dirty="0"/>
          </a:p>
        </p:txBody>
      </p:sp>
      <p:sp>
        <p:nvSpPr>
          <p:cNvPr id="4" name="Slide Number Placeholder 3"/>
          <p:cNvSpPr>
            <a:spLocks noGrp="1"/>
          </p:cNvSpPr>
          <p:nvPr>
            <p:ph type="sldNum" sz="quarter" idx="10"/>
          </p:nvPr>
        </p:nvSpPr>
        <p:spPr/>
        <p:txBody>
          <a:bodyPr/>
          <a:lstStyle/>
          <a:p>
            <a:fld id="{7AC5B031-B20D-EA48-A03A-B5A9CECF7015}" type="slidenum">
              <a:rPr lang="en-US" smtClean="0"/>
              <a:t>4</a:t>
            </a:fld>
            <a:endParaRPr lang="en-US"/>
          </a:p>
        </p:txBody>
      </p:sp>
    </p:spTree>
    <p:extLst>
      <p:ext uri="{BB962C8B-B14F-4D97-AF65-F5344CB8AC3E}">
        <p14:creationId xmlns:p14="http://schemas.microsoft.com/office/powerpoint/2010/main" val="167376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“joke” slide, since Sairam asked about jokes. “This is the updated example. The republican version … insert your own …”</a:t>
            </a:r>
          </a:p>
          <a:p>
            <a:endParaRPr lang="en-US" dirty="0"/>
          </a:p>
        </p:txBody>
      </p:sp>
      <p:sp>
        <p:nvSpPr>
          <p:cNvPr id="4" name="Slide Number Placeholder 3"/>
          <p:cNvSpPr>
            <a:spLocks noGrp="1"/>
          </p:cNvSpPr>
          <p:nvPr>
            <p:ph type="sldNum" sz="quarter" idx="10"/>
          </p:nvPr>
        </p:nvSpPr>
        <p:spPr/>
        <p:txBody>
          <a:bodyPr/>
          <a:lstStyle/>
          <a:p>
            <a:fld id="{7AC5B031-B20D-EA48-A03A-B5A9CECF7015}" type="slidenum">
              <a:rPr lang="en-US" smtClean="0"/>
              <a:t>5</a:t>
            </a:fld>
            <a:endParaRPr lang="en-US"/>
          </a:p>
        </p:txBody>
      </p:sp>
    </p:spTree>
    <p:extLst>
      <p:ext uri="{BB962C8B-B14F-4D97-AF65-F5344CB8AC3E}">
        <p14:creationId xmlns:p14="http://schemas.microsoft.com/office/powerpoint/2010/main" val="899716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bwMode="auto">
          <a:xfrm>
            <a:off x="431800" y="706438"/>
            <a:ext cx="6292850" cy="35401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Rectangle 3"/>
          <p:cNvSpPr>
            <a:spLocks noGrp="1" noChangeArrowheads="1"/>
          </p:cNvSpPr>
          <p:nvPr>
            <p:ph type="body" idx="1"/>
          </p:nvPr>
        </p:nvSpPr>
        <p:spPr>
          <a:xfrm>
            <a:off x="715645" y="4483576"/>
            <a:ext cx="5723537" cy="434477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dirty="0"/>
          </a:p>
        </p:txBody>
      </p:sp>
    </p:spTree>
    <p:extLst>
      <p:ext uri="{BB962C8B-B14F-4D97-AF65-F5344CB8AC3E}">
        <p14:creationId xmlns:p14="http://schemas.microsoft.com/office/powerpoint/2010/main" val="3031708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 name="Rectangle 7"/>
          <p:cNvSpPr>
            <a:spLocks noGrp="1" noChangeArrowheads="1"/>
          </p:cNvSpPr>
          <p:nvPr>
            <p:ph type="sldNum" sz="quarter" idx="5"/>
          </p:nvPr>
        </p:nvSpPr>
        <p:spPr>
          <a:ln/>
        </p:spPr>
        <p:txBody>
          <a:bodyPr/>
          <a:lstStyle/>
          <a:p>
            <a:fld id="{AA913A03-94D9-AB47-8330-ECEAB9763FC5}" type="slidenum">
              <a:rPr lang="en-US" altLang="x-none"/>
              <a:pPr/>
              <a:t>7</a:t>
            </a:fld>
            <a:endParaRPr lang="en-US" altLang="x-none"/>
          </a:p>
        </p:txBody>
      </p:sp>
      <p:sp>
        <p:nvSpPr>
          <p:cNvPr id="515074" name="Rectangle 7"/>
          <p:cNvSpPr txBox="1">
            <a:spLocks noGrp="1" noChangeArrowheads="1"/>
          </p:cNvSpPr>
          <p:nvPr/>
        </p:nvSpPr>
        <p:spPr bwMode="auto">
          <a:xfrm>
            <a:off x="3956050" y="8805863"/>
            <a:ext cx="3027363"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85" tIns="46442" rIns="92885" bIns="46442" anchor="b"/>
          <a:lstStyle>
            <a:lvl1pPr defTabSz="928688">
              <a:defRPr>
                <a:solidFill>
                  <a:schemeClr val="tx1"/>
                </a:solidFill>
                <a:latin typeface="Arial" charset="0"/>
                <a:ea typeface="Arial" charset="0"/>
                <a:cs typeface="Arial" charset="0"/>
              </a:defRPr>
            </a:lvl1pPr>
            <a:lvl2pPr marL="754063" indent="-288925" defTabSz="928688">
              <a:defRPr>
                <a:solidFill>
                  <a:schemeClr val="tx1"/>
                </a:solidFill>
                <a:latin typeface="Arial" charset="0"/>
                <a:ea typeface="Arial" charset="0"/>
                <a:cs typeface="Arial" charset="0"/>
              </a:defRPr>
            </a:lvl2pPr>
            <a:lvl3pPr marL="1160463" indent="-231775" defTabSz="928688">
              <a:defRPr>
                <a:solidFill>
                  <a:schemeClr val="tx1"/>
                </a:solidFill>
                <a:latin typeface="Arial" charset="0"/>
                <a:ea typeface="Arial" charset="0"/>
                <a:cs typeface="Arial" charset="0"/>
              </a:defRPr>
            </a:lvl3pPr>
            <a:lvl4pPr marL="1625600" indent="-231775" defTabSz="928688">
              <a:defRPr>
                <a:solidFill>
                  <a:schemeClr val="tx1"/>
                </a:solidFill>
                <a:latin typeface="Arial" charset="0"/>
                <a:ea typeface="Arial" charset="0"/>
                <a:cs typeface="Arial" charset="0"/>
              </a:defRPr>
            </a:lvl4pPr>
            <a:lvl5pPr marL="2089150" indent="-231775" defTabSz="928688">
              <a:defRPr>
                <a:solidFill>
                  <a:schemeClr val="tx1"/>
                </a:solidFill>
                <a:latin typeface="Arial" charset="0"/>
                <a:ea typeface="Arial" charset="0"/>
                <a:cs typeface="Arial" charset="0"/>
              </a:defRPr>
            </a:lvl5pPr>
            <a:lvl6pPr marL="2546350" indent="-231775" defTabSz="928688" fontAlgn="base">
              <a:spcBef>
                <a:spcPct val="0"/>
              </a:spcBef>
              <a:spcAft>
                <a:spcPct val="0"/>
              </a:spcAft>
              <a:defRPr>
                <a:solidFill>
                  <a:schemeClr val="tx1"/>
                </a:solidFill>
                <a:latin typeface="Arial" charset="0"/>
                <a:ea typeface="Arial" charset="0"/>
                <a:cs typeface="Arial" charset="0"/>
              </a:defRPr>
            </a:lvl6pPr>
            <a:lvl7pPr marL="3003550" indent="-231775" defTabSz="928688" fontAlgn="base">
              <a:spcBef>
                <a:spcPct val="0"/>
              </a:spcBef>
              <a:spcAft>
                <a:spcPct val="0"/>
              </a:spcAft>
              <a:defRPr>
                <a:solidFill>
                  <a:schemeClr val="tx1"/>
                </a:solidFill>
                <a:latin typeface="Arial" charset="0"/>
                <a:ea typeface="Arial" charset="0"/>
                <a:cs typeface="Arial" charset="0"/>
              </a:defRPr>
            </a:lvl7pPr>
            <a:lvl8pPr marL="3460750" indent="-231775" defTabSz="928688" fontAlgn="base">
              <a:spcBef>
                <a:spcPct val="0"/>
              </a:spcBef>
              <a:spcAft>
                <a:spcPct val="0"/>
              </a:spcAft>
              <a:defRPr>
                <a:solidFill>
                  <a:schemeClr val="tx1"/>
                </a:solidFill>
                <a:latin typeface="Arial" charset="0"/>
                <a:ea typeface="Arial" charset="0"/>
                <a:cs typeface="Arial" charset="0"/>
              </a:defRPr>
            </a:lvl8pPr>
            <a:lvl9pPr marL="3917950" indent="-231775" defTabSz="928688" fontAlgn="base">
              <a:spcBef>
                <a:spcPct val="0"/>
              </a:spcBef>
              <a:spcAft>
                <a:spcPct val="0"/>
              </a:spcAft>
              <a:defRPr>
                <a:solidFill>
                  <a:schemeClr val="tx1"/>
                </a:solidFill>
                <a:latin typeface="Arial" charset="0"/>
                <a:ea typeface="Arial" charset="0"/>
                <a:cs typeface="Arial" charset="0"/>
              </a:defRPr>
            </a:lvl9pPr>
          </a:lstStyle>
          <a:p>
            <a:pPr algn="r"/>
            <a:fld id="{0526C32C-A409-9C40-B66E-5DD82BFF4935}" type="slidenum">
              <a:rPr lang="en-US" altLang="x-none" sz="1200"/>
              <a:pPr algn="r"/>
              <a:t>7</a:t>
            </a:fld>
            <a:endParaRPr lang="en-US" altLang="x-none" sz="1200"/>
          </a:p>
        </p:txBody>
      </p:sp>
      <p:sp>
        <p:nvSpPr>
          <p:cNvPr id="515075" name="Rectangle 1"/>
          <p:cNvSpPr txBox="1">
            <a:spLocks noChangeArrowheads="1"/>
          </p:cNvSpPr>
          <p:nvPr/>
        </p:nvSpPr>
        <p:spPr bwMode="auto">
          <a:xfrm>
            <a:off x="0" y="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06400">
              <a:tabLst>
                <a:tab pos="644525" algn="l"/>
                <a:tab pos="1289050" algn="l"/>
                <a:tab pos="1933575" algn="l"/>
              </a:tabLst>
              <a:defRPr>
                <a:solidFill>
                  <a:schemeClr val="tx1"/>
                </a:solidFill>
                <a:latin typeface="Arial" charset="0"/>
                <a:ea typeface="Arial" charset="0"/>
                <a:cs typeface="Arial" charset="0"/>
              </a:defRPr>
            </a:lvl1pPr>
            <a:lvl2pPr marL="754063" indent="-288925" defTabSz="406400">
              <a:tabLst>
                <a:tab pos="644525" algn="l"/>
                <a:tab pos="1289050" algn="l"/>
                <a:tab pos="1933575" algn="l"/>
              </a:tabLst>
              <a:defRPr>
                <a:solidFill>
                  <a:schemeClr val="tx1"/>
                </a:solidFill>
                <a:latin typeface="Arial" charset="0"/>
                <a:ea typeface="Arial" charset="0"/>
                <a:cs typeface="Arial" charset="0"/>
              </a:defRPr>
            </a:lvl2pPr>
            <a:lvl3pPr marL="1160463" indent="-231775" defTabSz="406400">
              <a:tabLst>
                <a:tab pos="644525" algn="l"/>
                <a:tab pos="1289050" algn="l"/>
                <a:tab pos="1933575" algn="l"/>
              </a:tabLst>
              <a:defRPr>
                <a:solidFill>
                  <a:schemeClr val="tx1"/>
                </a:solidFill>
                <a:latin typeface="Arial" charset="0"/>
                <a:ea typeface="Arial" charset="0"/>
                <a:cs typeface="Arial" charset="0"/>
              </a:defRPr>
            </a:lvl3pPr>
            <a:lvl4pPr marL="1625600" indent="-231775" defTabSz="406400">
              <a:tabLst>
                <a:tab pos="644525" algn="l"/>
                <a:tab pos="1289050" algn="l"/>
                <a:tab pos="1933575" algn="l"/>
              </a:tabLst>
              <a:defRPr>
                <a:solidFill>
                  <a:schemeClr val="tx1"/>
                </a:solidFill>
                <a:latin typeface="Arial" charset="0"/>
                <a:ea typeface="Arial" charset="0"/>
                <a:cs typeface="Arial" charset="0"/>
              </a:defRPr>
            </a:lvl4pPr>
            <a:lvl5pPr marL="2089150" indent="-231775" defTabSz="406400">
              <a:tabLst>
                <a:tab pos="644525" algn="l"/>
                <a:tab pos="1289050" algn="l"/>
                <a:tab pos="1933575" algn="l"/>
              </a:tabLst>
              <a:defRPr>
                <a:solidFill>
                  <a:schemeClr val="tx1"/>
                </a:solidFill>
                <a:latin typeface="Arial" charset="0"/>
                <a:ea typeface="Arial" charset="0"/>
                <a:cs typeface="Arial" charset="0"/>
              </a:defRPr>
            </a:lvl5pPr>
            <a:lvl6pPr marL="2546350" indent="-231775" defTabSz="406400" fontAlgn="base">
              <a:spcBef>
                <a:spcPct val="0"/>
              </a:spcBef>
              <a:spcAft>
                <a:spcPct val="0"/>
              </a:spcAft>
              <a:tabLst>
                <a:tab pos="644525" algn="l"/>
                <a:tab pos="1289050" algn="l"/>
                <a:tab pos="1933575" algn="l"/>
              </a:tabLst>
              <a:defRPr>
                <a:solidFill>
                  <a:schemeClr val="tx1"/>
                </a:solidFill>
                <a:latin typeface="Arial" charset="0"/>
                <a:ea typeface="Arial" charset="0"/>
                <a:cs typeface="Arial" charset="0"/>
              </a:defRPr>
            </a:lvl6pPr>
            <a:lvl7pPr marL="3003550" indent="-231775" defTabSz="406400" fontAlgn="base">
              <a:spcBef>
                <a:spcPct val="0"/>
              </a:spcBef>
              <a:spcAft>
                <a:spcPct val="0"/>
              </a:spcAft>
              <a:tabLst>
                <a:tab pos="644525" algn="l"/>
                <a:tab pos="1289050" algn="l"/>
                <a:tab pos="1933575" algn="l"/>
              </a:tabLst>
              <a:defRPr>
                <a:solidFill>
                  <a:schemeClr val="tx1"/>
                </a:solidFill>
                <a:latin typeface="Arial" charset="0"/>
                <a:ea typeface="Arial" charset="0"/>
                <a:cs typeface="Arial" charset="0"/>
              </a:defRPr>
            </a:lvl7pPr>
            <a:lvl8pPr marL="3460750" indent="-231775" defTabSz="406400" fontAlgn="base">
              <a:spcBef>
                <a:spcPct val="0"/>
              </a:spcBef>
              <a:spcAft>
                <a:spcPct val="0"/>
              </a:spcAft>
              <a:tabLst>
                <a:tab pos="644525" algn="l"/>
                <a:tab pos="1289050" algn="l"/>
                <a:tab pos="1933575" algn="l"/>
              </a:tabLst>
              <a:defRPr>
                <a:solidFill>
                  <a:schemeClr val="tx1"/>
                </a:solidFill>
                <a:latin typeface="Arial" charset="0"/>
                <a:ea typeface="Arial" charset="0"/>
                <a:cs typeface="Arial" charset="0"/>
              </a:defRPr>
            </a:lvl8pPr>
            <a:lvl9pPr marL="3917950" indent="-231775" defTabSz="406400" fontAlgn="base">
              <a:spcBef>
                <a:spcPct val="0"/>
              </a:spcBef>
              <a:spcAft>
                <a:spcPct val="0"/>
              </a:spcAft>
              <a:tabLst>
                <a:tab pos="644525" algn="l"/>
                <a:tab pos="1289050" algn="l"/>
                <a:tab pos="1933575" algn="l"/>
              </a:tabLst>
              <a:defRPr>
                <a:solidFill>
                  <a:schemeClr val="tx1"/>
                </a:solidFill>
                <a:latin typeface="Arial" charset="0"/>
                <a:ea typeface="Arial" charset="0"/>
                <a:cs typeface="Arial" charset="0"/>
              </a:defRPr>
            </a:lvl9pPr>
          </a:lstStyle>
          <a:p>
            <a:pPr hangingPunct="0">
              <a:lnSpc>
                <a:spcPct val="90000"/>
              </a:lnSpc>
              <a:buClr>
                <a:srgbClr val="000000"/>
              </a:buClr>
              <a:buSzPct val="45000"/>
              <a:buFont typeface="StarSymbol" charset="0"/>
              <a:buNone/>
            </a:pPr>
            <a:r>
              <a:rPr lang="en-GB" altLang="x-none" sz="1100">
                <a:solidFill>
                  <a:srgbClr val="000000"/>
                </a:solidFill>
                <a:ea typeface="SimSun" charset="-122"/>
              </a:rPr>
              <a:t> </a:t>
            </a:r>
          </a:p>
        </p:txBody>
      </p:sp>
      <p:sp>
        <p:nvSpPr>
          <p:cNvPr id="515076" name="Rectangle 2"/>
          <p:cNvSpPr txBox="1">
            <a:spLocks noChangeArrowheads="1"/>
          </p:cNvSpPr>
          <p:nvPr/>
        </p:nvSpPr>
        <p:spPr bwMode="auto">
          <a:xfrm>
            <a:off x="0" y="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06400">
              <a:tabLst>
                <a:tab pos="644525" algn="l"/>
                <a:tab pos="1289050" algn="l"/>
                <a:tab pos="1933575" algn="l"/>
              </a:tabLst>
              <a:defRPr>
                <a:solidFill>
                  <a:schemeClr val="tx1"/>
                </a:solidFill>
                <a:latin typeface="Arial" charset="0"/>
                <a:ea typeface="Arial" charset="0"/>
                <a:cs typeface="Arial" charset="0"/>
              </a:defRPr>
            </a:lvl1pPr>
            <a:lvl2pPr marL="754063" indent="-288925" defTabSz="406400">
              <a:tabLst>
                <a:tab pos="644525" algn="l"/>
                <a:tab pos="1289050" algn="l"/>
                <a:tab pos="1933575" algn="l"/>
              </a:tabLst>
              <a:defRPr>
                <a:solidFill>
                  <a:schemeClr val="tx1"/>
                </a:solidFill>
                <a:latin typeface="Arial" charset="0"/>
                <a:ea typeface="Arial" charset="0"/>
                <a:cs typeface="Arial" charset="0"/>
              </a:defRPr>
            </a:lvl2pPr>
            <a:lvl3pPr marL="1160463" indent="-231775" defTabSz="406400">
              <a:tabLst>
                <a:tab pos="644525" algn="l"/>
                <a:tab pos="1289050" algn="l"/>
                <a:tab pos="1933575" algn="l"/>
              </a:tabLst>
              <a:defRPr>
                <a:solidFill>
                  <a:schemeClr val="tx1"/>
                </a:solidFill>
                <a:latin typeface="Arial" charset="0"/>
                <a:ea typeface="Arial" charset="0"/>
                <a:cs typeface="Arial" charset="0"/>
              </a:defRPr>
            </a:lvl3pPr>
            <a:lvl4pPr marL="1625600" indent="-231775" defTabSz="406400">
              <a:tabLst>
                <a:tab pos="644525" algn="l"/>
                <a:tab pos="1289050" algn="l"/>
                <a:tab pos="1933575" algn="l"/>
              </a:tabLst>
              <a:defRPr>
                <a:solidFill>
                  <a:schemeClr val="tx1"/>
                </a:solidFill>
                <a:latin typeface="Arial" charset="0"/>
                <a:ea typeface="Arial" charset="0"/>
                <a:cs typeface="Arial" charset="0"/>
              </a:defRPr>
            </a:lvl4pPr>
            <a:lvl5pPr marL="2089150" indent="-231775" defTabSz="406400">
              <a:tabLst>
                <a:tab pos="644525" algn="l"/>
                <a:tab pos="1289050" algn="l"/>
                <a:tab pos="1933575" algn="l"/>
              </a:tabLst>
              <a:defRPr>
                <a:solidFill>
                  <a:schemeClr val="tx1"/>
                </a:solidFill>
                <a:latin typeface="Arial" charset="0"/>
                <a:ea typeface="Arial" charset="0"/>
                <a:cs typeface="Arial" charset="0"/>
              </a:defRPr>
            </a:lvl5pPr>
            <a:lvl6pPr marL="2546350" indent="-231775" defTabSz="406400" fontAlgn="base">
              <a:spcBef>
                <a:spcPct val="0"/>
              </a:spcBef>
              <a:spcAft>
                <a:spcPct val="0"/>
              </a:spcAft>
              <a:tabLst>
                <a:tab pos="644525" algn="l"/>
                <a:tab pos="1289050" algn="l"/>
                <a:tab pos="1933575" algn="l"/>
              </a:tabLst>
              <a:defRPr>
                <a:solidFill>
                  <a:schemeClr val="tx1"/>
                </a:solidFill>
                <a:latin typeface="Arial" charset="0"/>
                <a:ea typeface="Arial" charset="0"/>
                <a:cs typeface="Arial" charset="0"/>
              </a:defRPr>
            </a:lvl6pPr>
            <a:lvl7pPr marL="3003550" indent="-231775" defTabSz="406400" fontAlgn="base">
              <a:spcBef>
                <a:spcPct val="0"/>
              </a:spcBef>
              <a:spcAft>
                <a:spcPct val="0"/>
              </a:spcAft>
              <a:tabLst>
                <a:tab pos="644525" algn="l"/>
                <a:tab pos="1289050" algn="l"/>
                <a:tab pos="1933575" algn="l"/>
              </a:tabLst>
              <a:defRPr>
                <a:solidFill>
                  <a:schemeClr val="tx1"/>
                </a:solidFill>
                <a:latin typeface="Arial" charset="0"/>
                <a:ea typeface="Arial" charset="0"/>
                <a:cs typeface="Arial" charset="0"/>
              </a:defRPr>
            </a:lvl7pPr>
            <a:lvl8pPr marL="3460750" indent="-231775" defTabSz="406400" fontAlgn="base">
              <a:spcBef>
                <a:spcPct val="0"/>
              </a:spcBef>
              <a:spcAft>
                <a:spcPct val="0"/>
              </a:spcAft>
              <a:tabLst>
                <a:tab pos="644525" algn="l"/>
                <a:tab pos="1289050" algn="l"/>
                <a:tab pos="1933575" algn="l"/>
              </a:tabLst>
              <a:defRPr>
                <a:solidFill>
                  <a:schemeClr val="tx1"/>
                </a:solidFill>
                <a:latin typeface="Arial" charset="0"/>
                <a:ea typeface="Arial" charset="0"/>
                <a:cs typeface="Arial" charset="0"/>
              </a:defRPr>
            </a:lvl8pPr>
            <a:lvl9pPr marL="3917950" indent="-231775" defTabSz="406400" fontAlgn="base">
              <a:spcBef>
                <a:spcPct val="0"/>
              </a:spcBef>
              <a:spcAft>
                <a:spcPct val="0"/>
              </a:spcAft>
              <a:tabLst>
                <a:tab pos="644525" algn="l"/>
                <a:tab pos="1289050" algn="l"/>
                <a:tab pos="1933575" algn="l"/>
              </a:tabLst>
              <a:defRPr>
                <a:solidFill>
                  <a:schemeClr val="tx1"/>
                </a:solidFill>
                <a:latin typeface="Arial" charset="0"/>
                <a:ea typeface="Arial" charset="0"/>
                <a:cs typeface="Arial" charset="0"/>
              </a:defRPr>
            </a:lvl9pPr>
          </a:lstStyle>
          <a:p>
            <a:pPr hangingPunct="0">
              <a:lnSpc>
                <a:spcPct val="90000"/>
              </a:lnSpc>
              <a:buClr>
                <a:srgbClr val="000000"/>
              </a:buClr>
              <a:buSzPct val="45000"/>
              <a:buFont typeface="StarSymbol" charset="0"/>
              <a:buNone/>
            </a:pPr>
            <a:r>
              <a:rPr lang="en-US" altLang="x-none" sz="1100">
                <a:solidFill>
                  <a:srgbClr val="000000"/>
                </a:solidFill>
                <a:ea typeface="SimSun" charset="-122"/>
              </a:rPr>
              <a:t> </a:t>
            </a:r>
            <a:endParaRPr lang="en-GB" altLang="x-none" sz="1100">
              <a:solidFill>
                <a:srgbClr val="000000"/>
              </a:solidFill>
              <a:ea typeface="SimSun" charset="-122"/>
            </a:endParaRPr>
          </a:p>
        </p:txBody>
      </p:sp>
      <p:sp>
        <p:nvSpPr>
          <p:cNvPr id="515077" name="Rectangle 3"/>
          <p:cNvSpPr txBox="1">
            <a:spLocks noChangeArrowheads="1"/>
          </p:cNvSpPr>
          <p:nvPr/>
        </p:nvSpPr>
        <p:spPr bwMode="auto">
          <a:xfrm>
            <a:off x="0" y="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06400">
              <a:tabLst>
                <a:tab pos="644525" algn="l"/>
                <a:tab pos="1289050" algn="l"/>
                <a:tab pos="1933575" algn="l"/>
              </a:tabLst>
              <a:defRPr>
                <a:solidFill>
                  <a:schemeClr val="tx1"/>
                </a:solidFill>
                <a:latin typeface="Arial" charset="0"/>
                <a:ea typeface="Arial" charset="0"/>
                <a:cs typeface="Arial" charset="0"/>
              </a:defRPr>
            </a:lvl1pPr>
            <a:lvl2pPr marL="754063" indent="-288925" defTabSz="406400">
              <a:tabLst>
                <a:tab pos="644525" algn="l"/>
                <a:tab pos="1289050" algn="l"/>
                <a:tab pos="1933575" algn="l"/>
              </a:tabLst>
              <a:defRPr>
                <a:solidFill>
                  <a:schemeClr val="tx1"/>
                </a:solidFill>
                <a:latin typeface="Arial" charset="0"/>
                <a:ea typeface="Arial" charset="0"/>
                <a:cs typeface="Arial" charset="0"/>
              </a:defRPr>
            </a:lvl2pPr>
            <a:lvl3pPr marL="1160463" indent="-231775" defTabSz="406400">
              <a:tabLst>
                <a:tab pos="644525" algn="l"/>
                <a:tab pos="1289050" algn="l"/>
                <a:tab pos="1933575" algn="l"/>
              </a:tabLst>
              <a:defRPr>
                <a:solidFill>
                  <a:schemeClr val="tx1"/>
                </a:solidFill>
                <a:latin typeface="Arial" charset="0"/>
                <a:ea typeface="Arial" charset="0"/>
                <a:cs typeface="Arial" charset="0"/>
              </a:defRPr>
            </a:lvl3pPr>
            <a:lvl4pPr marL="1625600" indent="-231775" defTabSz="406400">
              <a:tabLst>
                <a:tab pos="644525" algn="l"/>
                <a:tab pos="1289050" algn="l"/>
                <a:tab pos="1933575" algn="l"/>
              </a:tabLst>
              <a:defRPr>
                <a:solidFill>
                  <a:schemeClr val="tx1"/>
                </a:solidFill>
                <a:latin typeface="Arial" charset="0"/>
                <a:ea typeface="Arial" charset="0"/>
                <a:cs typeface="Arial" charset="0"/>
              </a:defRPr>
            </a:lvl4pPr>
            <a:lvl5pPr marL="2089150" indent="-231775" defTabSz="406400">
              <a:tabLst>
                <a:tab pos="644525" algn="l"/>
                <a:tab pos="1289050" algn="l"/>
                <a:tab pos="1933575" algn="l"/>
              </a:tabLst>
              <a:defRPr>
                <a:solidFill>
                  <a:schemeClr val="tx1"/>
                </a:solidFill>
                <a:latin typeface="Arial" charset="0"/>
                <a:ea typeface="Arial" charset="0"/>
                <a:cs typeface="Arial" charset="0"/>
              </a:defRPr>
            </a:lvl5pPr>
            <a:lvl6pPr marL="2546350" indent="-231775" defTabSz="406400" fontAlgn="base">
              <a:spcBef>
                <a:spcPct val="0"/>
              </a:spcBef>
              <a:spcAft>
                <a:spcPct val="0"/>
              </a:spcAft>
              <a:tabLst>
                <a:tab pos="644525" algn="l"/>
                <a:tab pos="1289050" algn="l"/>
                <a:tab pos="1933575" algn="l"/>
              </a:tabLst>
              <a:defRPr>
                <a:solidFill>
                  <a:schemeClr val="tx1"/>
                </a:solidFill>
                <a:latin typeface="Arial" charset="0"/>
                <a:ea typeface="Arial" charset="0"/>
                <a:cs typeface="Arial" charset="0"/>
              </a:defRPr>
            </a:lvl6pPr>
            <a:lvl7pPr marL="3003550" indent="-231775" defTabSz="406400" fontAlgn="base">
              <a:spcBef>
                <a:spcPct val="0"/>
              </a:spcBef>
              <a:spcAft>
                <a:spcPct val="0"/>
              </a:spcAft>
              <a:tabLst>
                <a:tab pos="644525" algn="l"/>
                <a:tab pos="1289050" algn="l"/>
                <a:tab pos="1933575" algn="l"/>
              </a:tabLst>
              <a:defRPr>
                <a:solidFill>
                  <a:schemeClr val="tx1"/>
                </a:solidFill>
                <a:latin typeface="Arial" charset="0"/>
                <a:ea typeface="Arial" charset="0"/>
                <a:cs typeface="Arial" charset="0"/>
              </a:defRPr>
            </a:lvl7pPr>
            <a:lvl8pPr marL="3460750" indent="-231775" defTabSz="406400" fontAlgn="base">
              <a:spcBef>
                <a:spcPct val="0"/>
              </a:spcBef>
              <a:spcAft>
                <a:spcPct val="0"/>
              </a:spcAft>
              <a:tabLst>
                <a:tab pos="644525" algn="l"/>
                <a:tab pos="1289050" algn="l"/>
                <a:tab pos="1933575" algn="l"/>
              </a:tabLst>
              <a:defRPr>
                <a:solidFill>
                  <a:schemeClr val="tx1"/>
                </a:solidFill>
                <a:latin typeface="Arial" charset="0"/>
                <a:ea typeface="Arial" charset="0"/>
                <a:cs typeface="Arial" charset="0"/>
              </a:defRPr>
            </a:lvl8pPr>
            <a:lvl9pPr marL="3917950" indent="-231775" defTabSz="406400" fontAlgn="base">
              <a:spcBef>
                <a:spcPct val="0"/>
              </a:spcBef>
              <a:spcAft>
                <a:spcPct val="0"/>
              </a:spcAft>
              <a:tabLst>
                <a:tab pos="644525" algn="l"/>
                <a:tab pos="1289050" algn="l"/>
                <a:tab pos="1933575" algn="l"/>
              </a:tabLst>
              <a:defRPr>
                <a:solidFill>
                  <a:schemeClr val="tx1"/>
                </a:solidFill>
                <a:latin typeface="Arial" charset="0"/>
                <a:ea typeface="Arial" charset="0"/>
                <a:cs typeface="Arial" charset="0"/>
              </a:defRPr>
            </a:lvl9pPr>
          </a:lstStyle>
          <a:p>
            <a:pPr hangingPunct="0">
              <a:lnSpc>
                <a:spcPct val="90000"/>
              </a:lnSpc>
              <a:buClr>
                <a:srgbClr val="000000"/>
              </a:buClr>
              <a:buSzPct val="45000"/>
              <a:buFont typeface="StarSymbol" charset="0"/>
              <a:buNone/>
            </a:pPr>
            <a:r>
              <a:rPr lang="en-GB" altLang="x-none" sz="1100">
                <a:solidFill>
                  <a:srgbClr val="000000"/>
                </a:solidFill>
                <a:ea typeface="SimSun" charset="-122"/>
              </a:rPr>
              <a:t> </a:t>
            </a:r>
          </a:p>
        </p:txBody>
      </p:sp>
      <p:sp>
        <p:nvSpPr>
          <p:cNvPr id="515078" name="Text Box 2"/>
          <p:cNvSpPr txBox="1">
            <a:spLocks noChangeArrowheads="1"/>
          </p:cNvSpPr>
          <p:nvPr/>
        </p:nvSpPr>
        <p:spPr bwMode="auto">
          <a:xfrm>
            <a:off x="3956050" y="8807450"/>
            <a:ext cx="30289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2882" tIns="46440" rIns="92882" bIns="46440" anchor="b"/>
          <a:lstStyle>
            <a:lvl1pPr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1pPr>
            <a:lvl2pPr marL="754063" indent="-288925"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2pPr>
            <a:lvl3pPr marL="1160463" indent="-231775"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3pPr>
            <a:lvl4pPr marL="1625600" indent="-231775"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4pPr>
            <a:lvl5pPr marL="2089150" indent="-231775"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5pPr>
            <a:lvl6pPr marL="2546350" indent="-231775" defTabSz="457200" fontAlgn="base">
              <a:spcBef>
                <a:spcPct val="0"/>
              </a:spcBef>
              <a:spcAft>
                <a:spcPct val="0"/>
              </a:spcAft>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6pPr>
            <a:lvl7pPr marL="3003550" indent="-231775" defTabSz="457200" fontAlgn="base">
              <a:spcBef>
                <a:spcPct val="0"/>
              </a:spcBef>
              <a:spcAft>
                <a:spcPct val="0"/>
              </a:spcAft>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7pPr>
            <a:lvl8pPr marL="3460750" indent="-231775" defTabSz="457200" fontAlgn="base">
              <a:spcBef>
                <a:spcPct val="0"/>
              </a:spcBef>
              <a:spcAft>
                <a:spcPct val="0"/>
              </a:spcAft>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8pPr>
            <a:lvl9pPr marL="3917950" indent="-231775" defTabSz="457200" fontAlgn="base">
              <a:spcBef>
                <a:spcPct val="0"/>
              </a:spcBef>
              <a:spcAft>
                <a:spcPct val="0"/>
              </a:spcAft>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9pPr>
          </a:lstStyle>
          <a:p>
            <a:pPr algn="r">
              <a:buSzPct val="100000"/>
            </a:pPr>
            <a:fld id="{24F69FF6-4B62-1145-8D3D-55A0319CF84F}" type="slidenum">
              <a:rPr lang="en-US" altLang="x-none" sz="1200">
                <a:solidFill>
                  <a:srgbClr val="000000"/>
                </a:solidFill>
                <a:ea typeface="SimSun" charset="-122"/>
              </a:rPr>
              <a:pPr algn="r">
                <a:buSzPct val="100000"/>
              </a:pPr>
              <a:t>7</a:t>
            </a:fld>
            <a:endParaRPr lang="en-US" altLang="x-none" sz="1200">
              <a:solidFill>
                <a:srgbClr val="000000"/>
              </a:solidFill>
              <a:ea typeface="SimSun" charset="-122"/>
            </a:endParaRPr>
          </a:p>
        </p:txBody>
      </p:sp>
      <p:sp>
        <p:nvSpPr>
          <p:cNvPr id="515079" name="Text Box 3"/>
          <p:cNvSpPr txBox="1">
            <a:spLocks noChangeArrowheads="1"/>
          </p:cNvSpPr>
          <p:nvPr/>
        </p:nvSpPr>
        <p:spPr bwMode="auto">
          <a:xfrm>
            <a:off x="0" y="8807450"/>
            <a:ext cx="30289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2882" tIns="46440" rIns="92882" bIns="46440" anchor="b"/>
          <a:lstStyle>
            <a:lvl1pPr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1pPr>
            <a:lvl2pPr marL="754063" indent="-288925"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2pPr>
            <a:lvl3pPr marL="1160463" indent="-231775"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3pPr>
            <a:lvl4pPr marL="1625600" indent="-231775"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4pPr>
            <a:lvl5pPr marL="2089150" indent="-231775"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5pPr>
            <a:lvl6pPr marL="2546350" indent="-231775" defTabSz="457200" fontAlgn="base">
              <a:spcBef>
                <a:spcPct val="0"/>
              </a:spcBef>
              <a:spcAft>
                <a:spcPct val="0"/>
              </a:spcAft>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6pPr>
            <a:lvl7pPr marL="3003550" indent="-231775" defTabSz="457200" fontAlgn="base">
              <a:spcBef>
                <a:spcPct val="0"/>
              </a:spcBef>
              <a:spcAft>
                <a:spcPct val="0"/>
              </a:spcAft>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7pPr>
            <a:lvl8pPr marL="3460750" indent="-231775" defTabSz="457200" fontAlgn="base">
              <a:spcBef>
                <a:spcPct val="0"/>
              </a:spcBef>
              <a:spcAft>
                <a:spcPct val="0"/>
              </a:spcAft>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8pPr>
            <a:lvl9pPr marL="3917950" indent="-231775" defTabSz="457200" fontAlgn="base">
              <a:spcBef>
                <a:spcPct val="0"/>
              </a:spcBef>
              <a:spcAft>
                <a:spcPct val="0"/>
              </a:spcAft>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9pPr>
          </a:lstStyle>
          <a:p>
            <a:pPr>
              <a:buSzPct val="100000"/>
            </a:pPr>
            <a:endParaRPr lang="x-none" altLang="x-none" sz="1200">
              <a:solidFill>
                <a:srgbClr val="000000"/>
              </a:solidFill>
              <a:ea typeface="SimSun" charset="-122"/>
            </a:endParaRPr>
          </a:p>
        </p:txBody>
      </p:sp>
      <p:sp>
        <p:nvSpPr>
          <p:cNvPr id="515080" name="Text Box 4"/>
          <p:cNvSpPr txBox="1">
            <a:spLocks noChangeArrowheads="1"/>
          </p:cNvSpPr>
          <p:nvPr/>
        </p:nvSpPr>
        <p:spPr bwMode="auto">
          <a:xfrm>
            <a:off x="0" y="0"/>
            <a:ext cx="30289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2882" tIns="46440" rIns="92882" bIns="46440"/>
          <a:lstStyle>
            <a:lvl1pPr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1pPr>
            <a:lvl2pPr marL="754063" indent="-288925"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2pPr>
            <a:lvl3pPr marL="1160463" indent="-231775"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3pPr>
            <a:lvl4pPr marL="1625600" indent="-231775"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4pPr>
            <a:lvl5pPr marL="2089150" indent="-231775"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5pPr>
            <a:lvl6pPr marL="2546350" indent="-231775" defTabSz="457200" fontAlgn="base">
              <a:spcBef>
                <a:spcPct val="0"/>
              </a:spcBef>
              <a:spcAft>
                <a:spcPct val="0"/>
              </a:spcAft>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6pPr>
            <a:lvl7pPr marL="3003550" indent="-231775" defTabSz="457200" fontAlgn="base">
              <a:spcBef>
                <a:spcPct val="0"/>
              </a:spcBef>
              <a:spcAft>
                <a:spcPct val="0"/>
              </a:spcAft>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7pPr>
            <a:lvl8pPr marL="3460750" indent="-231775" defTabSz="457200" fontAlgn="base">
              <a:spcBef>
                <a:spcPct val="0"/>
              </a:spcBef>
              <a:spcAft>
                <a:spcPct val="0"/>
              </a:spcAft>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8pPr>
            <a:lvl9pPr marL="3917950" indent="-231775" defTabSz="457200" fontAlgn="base">
              <a:spcBef>
                <a:spcPct val="0"/>
              </a:spcBef>
              <a:spcAft>
                <a:spcPct val="0"/>
              </a:spcAft>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9pPr>
          </a:lstStyle>
          <a:p>
            <a:pPr>
              <a:buSzPct val="100000"/>
            </a:pPr>
            <a:endParaRPr lang="x-none" altLang="x-none" sz="1200">
              <a:solidFill>
                <a:srgbClr val="000000"/>
              </a:solidFill>
              <a:ea typeface="SimSun" charset="-122"/>
            </a:endParaRPr>
          </a:p>
        </p:txBody>
      </p:sp>
      <p:sp>
        <p:nvSpPr>
          <p:cNvPr id="515081" name="Text Box 5"/>
          <p:cNvSpPr txBox="1">
            <a:spLocks noChangeArrowheads="1"/>
          </p:cNvSpPr>
          <p:nvPr/>
        </p:nvSpPr>
        <p:spPr bwMode="auto">
          <a:xfrm>
            <a:off x="3956050" y="0"/>
            <a:ext cx="30289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2882" tIns="46440" rIns="92882" bIns="46440"/>
          <a:lstStyle>
            <a:lvl1pPr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1pPr>
            <a:lvl2pPr marL="754063" indent="-288925"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2pPr>
            <a:lvl3pPr marL="1160463" indent="-231775"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3pPr>
            <a:lvl4pPr marL="1625600" indent="-231775"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4pPr>
            <a:lvl5pPr marL="2089150" indent="-231775"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5pPr>
            <a:lvl6pPr marL="2546350" indent="-231775" defTabSz="457200" fontAlgn="base">
              <a:spcBef>
                <a:spcPct val="0"/>
              </a:spcBef>
              <a:spcAft>
                <a:spcPct val="0"/>
              </a:spcAft>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6pPr>
            <a:lvl7pPr marL="3003550" indent="-231775" defTabSz="457200" fontAlgn="base">
              <a:spcBef>
                <a:spcPct val="0"/>
              </a:spcBef>
              <a:spcAft>
                <a:spcPct val="0"/>
              </a:spcAft>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7pPr>
            <a:lvl8pPr marL="3460750" indent="-231775" defTabSz="457200" fontAlgn="base">
              <a:spcBef>
                <a:spcPct val="0"/>
              </a:spcBef>
              <a:spcAft>
                <a:spcPct val="0"/>
              </a:spcAft>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8pPr>
            <a:lvl9pPr marL="3917950" indent="-231775" defTabSz="457200" fontAlgn="base">
              <a:spcBef>
                <a:spcPct val="0"/>
              </a:spcBef>
              <a:spcAft>
                <a:spcPct val="0"/>
              </a:spcAft>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9pPr>
          </a:lstStyle>
          <a:p>
            <a:pPr algn="r">
              <a:buSzPct val="100000"/>
            </a:pPr>
            <a:endParaRPr lang="x-none" altLang="x-none" sz="1200">
              <a:solidFill>
                <a:srgbClr val="000000"/>
              </a:solidFill>
              <a:ea typeface="SimSun" charset="-122"/>
            </a:endParaRPr>
          </a:p>
        </p:txBody>
      </p:sp>
      <p:sp>
        <p:nvSpPr>
          <p:cNvPr id="515082" name="Text Box 6"/>
          <p:cNvSpPr txBox="1">
            <a:spLocks noChangeArrowheads="1"/>
          </p:cNvSpPr>
          <p:nvPr/>
        </p:nvSpPr>
        <p:spPr bwMode="auto">
          <a:xfrm>
            <a:off x="3956050" y="8807450"/>
            <a:ext cx="30289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lIns="92882" tIns="46440" rIns="92882" bIns="46440" anchor="b"/>
          <a:lstStyle>
            <a:lvl1pPr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1pPr>
            <a:lvl2pPr marL="754063" indent="-288925"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2pPr>
            <a:lvl3pPr marL="1160463" indent="-231775"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3pPr>
            <a:lvl4pPr marL="1625600" indent="-231775"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4pPr>
            <a:lvl5pPr marL="2089150" indent="-231775" defTabSz="457200">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5pPr>
            <a:lvl6pPr marL="2546350" indent="-231775" defTabSz="457200" fontAlgn="base">
              <a:spcBef>
                <a:spcPct val="0"/>
              </a:spcBef>
              <a:spcAft>
                <a:spcPct val="0"/>
              </a:spcAft>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6pPr>
            <a:lvl7pPr marL="3003550" indent="-231775" defTabSz="457200" fontAlgn="base">
              <a:spcBef>
                <a:spcPct val="0"/>
              </a:spcBef>
              <a:spcAft>
                <a:spcPct val="0"/>
              </a:spcAft>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7pPr>
            <a:lvl8pPr marL="3460750" indent="-231775" defTabSz="457200" fontAlgn="base">
              <a:spcBef>
                <a:spcPct val="0"/>
              </a:spcBef>
              <a:spcAft>
                <a:spcPct val="0"/>
              </a:spcAft>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8pPr>
            <a:lvl9pPr marL="3917950" indent="-231775" defTabSz="457200" fontAlgn="base">
              <a:spcBef>
                <a:spcPct val="0"/>
              </a:spcBef>
              <a:spcAft>
                <a:spcPct val="0"/>
              </a:spcAft>
              <a:tabLst>
                <a:tab pos="0" algn="l"/>
                <a:tab pos="914400" algn="l"/>
                <a:tab pos="1828800" algn="l"/>
                <a:tab pos="2743200" algn="l"/>
                <a:tab pos="3656013" algn="l"/>
                <a:tab pos="4572000" algn="l"/>
                <a:tab pos="5486400" algn="l"/>
                <a:tab pos="6402388" algn="l"/>
                <a:tab pos="7316788" algn="l"/>
                <a:tab pos="8231188" algn="l"/>
                <a:tab pos="9145588" algn="l"/>
                <a:tab pos="10059988" algn="l"/>
              </a:tabLst>
              <a:defRPr>
                <a:solidFill>
                  <a:schemeClr val="tx1"/>
                </a:solidFill>
                <a:latin typeface="Arial" charset="0"/>
                <a:ea typeface="Arial" charset="0"/>
                <a:cs typeface="Arial" charset="0"/>
              </a:defRPr>
            </a:lvl9pPr>
          </a:lstStyle>
          <a:p>
            <a:pPr algn="r">
              <a:buSzPct val="100000"/>
            </a:pPr>
            <a:fld id="{8A7DD306-A609-D647-AD5E-7D30EA106787}" type="slidenum">
              <a:rPr lang="en-US" altLang="x-none" sz="1200">
                <a:solidFill>
                  <a:srgbClr val="000000"/>
                </a:solidFill>
                <a:ea typeface="MS PGothic" charset="-128"/>
              </a:rPr>
              <a:pPr algn="r">
                <a:buSzPct val="100000"/>
              </a:pPr>
              <a:t>7</a:t>
            </a:fld>
            <a:endParaRPr lang="en-US" altLang="x-none" sz="1200">
              <a:solidFill>
                <a:srgbClr val="000000"/>
              </a:solidFill>
              <a:ea typeface="MS PGothic" charset="-128"/>
            </a:endParaRPr>
          </a:p>
        </p:txBody>
      </p:sp>
      <p:sp>
        <p:nvSpPr>
          <p:cNvPr id="515083" name="Rectangle 7"/>
          <p:cNvSpPr>
            <a:spLocks noGrp="1" noRot="1" noChangeAspect="1" noChangeArrowheads="1" noTextEdit="1"/>
          </p:cNvSpPr>
          <p:nvPr>
            <p:ph type="sldImg"/>
          </p:nvPr>
        </p:nvSpPr>
        <p:spPr>
          <a:xfrm>
            <a:off x="404813" y="695325"/>
            <a:ext cx="6178550" cy="3476625"/>
          </a:xfrm>
          <a:ln/>
        </p:spPr>
      </p:sp>
      <p:sp>
        <p:nvSpPr>
          <p:cNvPr id="515084" name="Rectangle 8"/>
          <p:cNvSpPr>
            <a:spLocks noGrp="1" noChangeArrowheads="1"/>
          </p:cNvSpPr>
          <p:nvPr>
            <p:ph type="body" idx="1"/>
          </p:nvPr>
        </p:nvSpPr>
        <p:spPr>
          <a:xfrm>
            <a:off x="698500" y="4359275"/>
            <a:ext cx="5589588" cy="4265613"/>
          </a:xfrm>
        </p:spPr>
        <p:txBody>
          <a:bodyPr wrap="none" lIns="0" tIns="0" rIns="0" bIns="0" anchor="ctr"/>
          <a:lstStyle/>
          <a:p>
            <a:pPr defTabSz="457200"/>
            <a:endParaRPr lang="x-none" altLang="x-none" dirty="0"/>
          </a:p>
        </p:txBody>
      </p:sp>
    </p:spTree>
    <p:extLst>
      <p:ext uri="{BB962C8B-B14F-4D97-AF65-F5344CB8AC3E}">
        <p14:creationId xmlns:p14="http://schemas.microsoft.com/office/powerpoint/2010/main" val="1133789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sym typeface="Calibri"/>
              </a:rPr>
              <a:t>The intuition for the first formula is the following. Even if the formula is not true in the absolute first-order sense,  </a:t>
            </a:r>
            <a:r>
              <a:rPr lang="en-US" i="1" dirty="0">
                <a:solidFill>
                  <a:srgbClr val="000000"/>
                </a:solidFill>
                <a:sym typeface="Calibri"/>
              </a:rPr>
              <a:t>the equality of t1 and t2 is evidence that f1 and f2 may be the same”</a:t>
            </a:r>
            <a:endParaRPr kumimoji="0" lang="en-US" sz="1200" b="0" i="1" u="none" strike="noStrike" cap="none" spc="0" normalizeH="0" baseline="0" dirty="0">
              <a:ln>
                <a:noFill/>
              </a:ln>
              <a:solidFill>
                <a:srgbClr val="000000"/>
              </a:solidFill>
              <a:effectLst/>
              <a:uFillTx/>
              <a:sym typeface="Calibri"/>
            </a:endParaRPr>
          </a:p>
          <a:p>
            <a:endParaRPr lang="en-US" dirty="0"/>
          </a:p>
        </p:txBody>
      </p:sp>
      <p:sp>
        <p:nvSpPr>
          <p:cNvPr id="4" name="Slide Number Placeholder 3"/>
          <p:cNvSpPr>
            <a:spLocks noGrp="1"/>
          </p:cNvSpPr>
          <p:nvPr>
            <p:ph type="sldNum" sz="quarter" idx="5"/>
          </p:nvPr>
        </p:nvSpPr>
        <p:spPr/>
        <p:txBody>
          <a:bodyPr/>
          <a:lstStyle/>
          <a:p>
            <a:fld id="{7AC5B031-B20D-EA48-A03A-B5A9CECF7015}" type="slidenum">
              <a:rPr lang="en-US" smtClean="0"/>
              <a:t>20</a:t>
            </a:fld>
            <a:endParaRPr lang="en-US"/>
          </a:p>
        </p:txBody>
      </p:sp>
    </p:spTree>
    <p:extLst>
      <p:ext uri="{BB962C8B-B14F-4D97-AF65-F5344CB8AC3E}">
        <p14:creationId xmlns:p14="http://schemas.microsoft.com/office/powerpoint/2010/main" val="832744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discuss</a:t>
            </a:r>
            <a:r>
              <a:rPr lang="en-US" baseline="0" dirty="0"/>
              <a:t> some recent approaches that have started to focus on specification. These can be put under three categories: </a:t>
            </a:r>
          </a:p>
          <a:p>
            <a:endParaRPr lang="en-US" baseline="0" dirty="0"/>
          </a:p>
          <a:p>
            <a:r>
              <a:rPr lang="en-US" baseline="0" dirty="0"/>
              <a:t>First, we have high-level languages, typically based on rules, which provide operational guidelines for how to match or fuse entities. A good example is Dedupalog, which uses Datalog-like syntax to express combinations of hard and ”soft” constraints, together with heuristics to minimize the number of violations of the soft constraints. In Dedupalog, the user must be aware of how the system interprets the rules, or applies the heuristics. So, this approach is not entirely declarative although it is a step towards ease-of-use.</a:t>
            </a:r>
          </a:p>
          <a:p>
            <a:endParaRPr lang="en-US" baseline="0" dirty="0"/>
          </a:p>
          <a:p>
            <a:r>
              <a:rPr lang="en-US" baseline="0" dirty="0"/>
              <a:t>We then have probabilistic approaches. A very general example here is the one based on Markov Logic Networks, or MLNs. In this approach, we write first-order logic rules, which like in the previous approach also provide a guideline for the computation of entities, but to be interpreted probabilistically. MLN-based approaches often require complex inference that is computationally expensive. Also, it is not always easy to explain the answers to a user. </a:t>
            </a:r>
          </a:p>
          <a:p>
            <a:endParaRPr lang="en-US" baseline="0" dirty="0"/>
          </a:p>
          <a:p>
            <a:r>
              <a:rPr lang="en-US" baseline="0" dirty="0"/>
              <a:t>A third type of approach can be seen as “purely” declarative, logic-based. It uses link-to-source constraints to specify the intended properties of the links between entities. And this gives rise to a formal, and deterministic semantics based on certain links, which is a variation on the standard notion of certain answers. </a:t>
            </a:r>
          </a:p>
        </p:txBody>
      </p:sp>
      <p:sp>
        <p:nvSpPr>
          <p:cNvPr id="4" name="Slide Number Placeholder 3"/>
          <p:cNvSpPr>
            <a:spLocks noGrp="1"/>
          </p:cNvSpPr>
          <p:nvPr>
            <p:ph type="sldNum" sz="quarter" idx="10"/>
          </p:nvPr>
        </p:nvSpPr>
        <p:spPr/>
        <p:txBody>
          <a:bodyPr/>
          <a:lstStyle/>
          <a:p>
            <a:fld id="{DF61DD5E-789E-4A7F-981E-D6F1E2792610}" type="slidenum">
              <a:rPr lang="en-US" smtClean="0"/>
              <a:t>23</a:t>
            </a:fld>
            <a:endParaRPr lang="en-US" dirty="0"/>
          </a:p>
        </p:txBody>
      </p:sp>
    </p:spTree>
    <p:extLst>
      <p:ext uri="{BB962C8B-B14F-4D97-AF65-F5344CB8AC3E}">
        <p14:creationId xmlns:p14="http://schemas.microsoft.com/office/powerpoint/2010/main" val="1668638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take a look at</a:t>
            </a:r>
            <a:r>
              <a:rPr lang="en-US" baseline="0" dirty="0"/>
              <a:t> an example of such declarative entity linking. Consider the scenario where we need to link subsidiary records in one database to their parent company records in a different database. More concretely, we need to link subsidiary ids with company ids. First, we model the result of such entity linking as a binary link relation, which then needs to be populated with the "correct" links. For example, if we have these two source records for "Citibank" and "Citigroup", we would like the link relation to contain a link between their ids, given that "Citibank" is an actual subsidiary of "Citigroup". </a:t>
            </a:r>
          </a:p>
          <a:p>
            <a:endParaRPr lang="en-US" baseline="0" dirty="0"/>
          </a:p>
          <a:p>
            <a:r>
              <a:rPr lang="en-US" baseline="0" dirty="0"/>
              <a:t>We then use link-to-source constraints, which together with other types of constraints (not shown here), implicitly define the link relation in terms of the sources. A link-to-source constraint gives a disjunctive enumeration of all the reasons for why a link can exist. In this example, whenever we have a link between a subsidiary and a company then it must be the case that one or more of these matching conditions, shown here, must be satisfied. The matching conditions can be as simple as checking the string similarity of names, or can be more sophisticated and can involve existentially quantified conjunctions of predicates. In this example, the fact that there is an executive who works for Citigroup and whose title contains the string "Citibank" gives an additional reason for why we should link Citibank to Citigroup. </a:t>
            </a:r>
          </a:p>
          <a:p>
            <a:endParaRPr lang="en-US" baseline="0" dirty="0"/>
          </a:p>
          <a:p>
            <a:r>
              <a:rPr lang="en-US" baseline="0" dirty="0"/>
              <a:t>Without going into further details here, this is a logical specification that states the desired properties of the links (the "what" and not the "how").</a:t>
            </a:r>
          </a:p>
          <a:p>
            <a:endParaRPr lang="en-US" dirty="0"/>
          </a:p>
        </p:txBody>
      </p:sp>
      <p:sp>
        <p:nvSpPr>
          <p:cNvPr id="4" name="Slide Number Placeholder 3"/>
          <p:cNvSpPr>
            <a:spLocks noGrp="1"/>
          </p:cNvSpPr>
          <p:nvPr>
            <p:ph type="sldNum" sz="quarter" idx="10"/>
          </p:nvPr>
        </p:nvSpPr>
        <p:spPr/>
        <p:txBody>
          <a:bodyPr/>
          <a:lstStyle/>
          <a:p>
            <a:fld id="{DF61DD5E-789E-4A7F-981E-D6F1E2792610}" type="slidenum">
              <a:rPr lang="en-US" smtClean="0"/>
              <a:t>24</a:t>
            </a:fld>
            <a:endParaRPr lang="en-US"/>
          </a:p>
        </p:txBody>
      </p:sp>
    </p:spTree>
    <p:extLst>
      <p:ext uri="{BB962C8B-B14F-4D97-AF65-F5344CB8AC3E}">
        <p14:creationId xmlns:p14="http://schemas.microsoft.com/office/powerpoint/2010/main" val="3476111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ts val="2100"/>
              </a:lnSpc>
              <a:buFont typeface="Arial" charset="0"/>
              <a:buNone/>
            </a:pPr>
            <a:r>
              <a:rPr lang="en-US" dirty="0"/>
              <a:t>So, why is such framework</a:t>
            </a:r>
            <a:r>
              <a:rPr lang="en-US" baseline="0" dirty="0"/>
              <a:t> useful? Well, essentially, it allows one to reason at the specification level without worrying about the specific implementations or algorithms. For example, we can relate </a:t>
            </a:r>
            <a:r>
              <a:rPr lang="en-US" sz="2000" dirty="0"/>
              <a:t>multiple entity-linking specifications via static analysis of the constraints.</a:t>
            </a:r>
            <a:r>
              <a:rPr lang="en-US" sz="2000" baseline="0" dirty="0"/>
              <a:t> </a:t>
            </a:r>
            <a:r>
              <a:rPr lang="en-US" sz="2000" dirty="0"/>
              <a:t>In particular,</a:t>
            </a:r>
            <a:r>
              <a:rPr lang="en-US" sz="2000" baseline="0" dirty="0"/>
              <a:t> we can </a:t>
            </a:r>
            <a:r>
              <a:rPr lang="en-US" sz="2000" dirty="0"/>
              <a:t>define notions of containment and equivalence of entity-linking specifications. We can also analyze the expressive power</a:t>
            </a:r>
            <a:r>
              <a:rPr lang="en-US" sz="2000" baseline="0" dirty="0"/>
              <a:t> of the entity-linking frameworks under various languages of constraints, and this is something that was pursued in depth in this recent paper by Burdick et al in 2017. </a:t>
            </a:r>
          </a:p>
          <a:p>
            <a:pPr marL="0" indent="0">
              <a:lnSpc>
                <a:spcPts val="2100"/>
              </a:lnSpc>
              <a:buFont typeface="Arial" charset="0"/>
              <a:buNone/>
            </a:pPr>
            <a:endParaRPr lang="en-US" sz="2000" baseline="0" dirty="0"/>
          </a:p>
          <a:p>
            <a:pPr marL="0" indent="0">
              <a:lnSpc>
                <a:spcPts val="2100"/>
              </a:lnSpc>
              <a:buFont typeface="Arial" charset="0"/>
              <a:buNone/>
            </a:pPr>
            <a:r>
              <a:rPr lang="en-US" sz="2000" baseline="0" dirty="0"/>
              <a:t>Somewhat surprisingly, two popular probabilistic approaches can be captured by the declarative approach:  first, the classical probabilistic matching by Fellegi and Sunter, which is commonly used today in commercial products, and then, linear MLNs, which are a particular form of MLNs that are useful for entity resolution. By exploiting the connection between the two types of approaches, we can actually transfer results and algorithms from one approach to the other. For example, PTIME algorithms developed in the context of declarative entity linking were shown to transfer to PTIME results (which were not known before) for linear MLNs. </a:t>
            </a:r>
          </a:p>
          <a:p>
            <a:pPr marL="0" indent="0">
              <a:lnSpc>
                <a:spcPts val="2100"/>
              </a:lnSpc>
              <a:buFont typeface="Arial" charset="0"/>
              <a:buNone/>
            </a:pPr>
            <a:endParaRPr lang="en-US" sz="2000" baseline="0" dirty="0"/>
          </a:p>
          <a:p>
            <a:pPr marL="0" indent="0">
              <a:lnSpc>
                <a:spcPts val="2100"/>
              </a:lnSpc>
              <a:buFont typeface="Arial" charset="0"/>
              <a:buNone/>
            </a:pPr>
            <a:r>
              <a:rPr lang="en-US" sz="2000" baseline="0" dirty="0"/>
              <a:t>More generally, this type of declarative entity linking framework can be seen as providing the rigorous foundations that are needed to build practical languages for data integration. </a:t>
            </a:r>
            <a:endParaRPr lang="en-US" sz="2000" dirty="0"/>
          </a:p>
        </p:txBody>
      </p:sp>
      <p:sp>
        <p:nvSpPr>
          <p:cNvPr id="4" name="Slide Number Placeholder 3"/>
          <p:cNvSpPr>
            <a:spLocks noGrp="1"/>
          </p:cNvSpPr>
          <p:nvPr>
            <p:ph type="sldNum" sz="quarter" idx="10"/>
          </p:nvPr>
        </p:nvSpPr>
        <p:spPr/>
        <p:txBody>
          <a:bodyPr/>
          <a:lstStyle/>
          <a:p>
            <a:fld id="{DF61DD5E-789E-4A7F-981E-D6F1E2792610}" type="slidenum">
              <a:rPr lang="en-US" smtClean="0"/>
              <a:t>25</a:t>
            </a:fld>
            <a:endParaRPr lang="en-US"/>
          </a:p>
        </p:txBody>
      </p:sp>
    </p:spTree>
    <p:extLst>
      <p:ext uri="{BB962C8B-B14F-4D97-AF65-F5344CB8AC3E}">
        <p14:creationId xmlns:p14="http://schemas.microsoft.com/office/powerpoint/2010/main" val="3239614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Shape 16"/>
          <p:cNvSpPr>
            <a:spLocks noGrp="1"/>
          </p:cNvSpPr>
          <p:nvPr>
            <p:ph type="sldNum" sz="quarter" idx="2"/>
          </p:nvPr>
        </p:nvSpPr>
        <p:spPr>
          <a:prstGeom prst="rect">
            <a:avLst/>
          </a:prstGeom>
        </p:spPr>
        <p:txBody>
          <a:bodyPr/>
          <a:lstStyle/>
          <a:p>
            <a:fld id="{86CB4B4D-7CA3-9044-876B-883B54F8677D}" type="slidenum">
              <a:t>‹#›</a:t>
            </a:fld>
            <a:endParaRPr/>
          </a:p>
        </p:txBody>
      </p:sp>
      <p:sp>
        <p:nvSpPr>
          <p:cNvPr id="17" name="Shape 17"/>
          <p:cNvSpPr>
            <a:spLocks noGrp="1"/>
          </p:cNvSpPr>
          <p:nvPr>
            <p:ph type="title"/>
          </p:nvPr>
        </p:nvSpPr>
        <p:spPr>
          <a:xfrm>
            <a:off x="914281" y="2130425"/>
            <a:ext cx="10363440" cy="1470026"/>
          </a:xfrm>
          <a:prstGeom prst="rect">
            <a:avLst/>
          </a:prstGeom>
        </p:spPr>
        <p:txBody>
          <a:bodyPr anchor="b"/>
          <a:lstStyle>
            <a:lvl1pPr algn="ctr">
              <a:defRPr/>
            </a:lvl1pPr>
          </a:lstStyle>
          <a:p>
            <a:r>
              <a:rPr dirty="0"/>
              <a:t>Title Text</a:t>
            </a:r>
          </a:p>
        </p:txBody>
      </p:sp>
      <p:sp>
        <p:nvSpPr>
          <p:cNvPr id="18" name="Shape 18"/>
          <p:cNvSpPr>
            <a:spLocks noGrp="1"/>
          </p:cNvSpPr>
          <p:nvPr>
            <p:ph type="body" sz="quarter" idx="1"/>
          </p:nvPr>
        </p:nvSpPr>
        <p:spPr>
          <a:xfrm>
            <a:off x="1828562" y="3886200"/>
            <a:ext cx="8534877" cy="1752600"/>
          </a:xfrm>
          <a:prstGeom prst="rect">
            <a:avLst/>
          </a:prstGeom>
        </p:spPr>
        <p:txBody>
          <a:bodyPr/>
          <a:lstStyle>
            <a:lvl1pPr marL="0" indent="0" algn="ctr">
              <a:buSzTx/>
              <a:buFontTx/>
              <a:buNone/>
              <a:defRPr>
                <a:solidFill>
                  <a:srgbClr val="888888"/>
                </a:solidFill>
              </a:defRPr>
            </a:lvl1pPr>
            <a:lvl2pPr marL="0" indent="457126" algn="ctr">
              <a:buSzTx/>
              <a:buFontTx/>
              <a:buNone/>
              <a:defRPr>
                <a:solidFill>
                  <a:srgbClr val="888888"/>
                </a:solidFill>
              </a:defRPr>
            </a:lvl2pPr>
            <a:lvl3pPr marL="0" indent="914256" algn="ctr">
              <a:buSzTx/>
              <a:buFontTx/>
              <a:buNone/>
              <a:defRPr>
                <a:solidFill>
                  <a:srgbClr val="888888"/>
                </a:solidFill>
              </a:defRPr>
            </a:lvl3pPr>
            <a:lvl4pPr marL="0" indent="1371382" algn="ctr">
              <a:buSzTx/>
              <a:buFontTx/>
              <a:buNone/>
              <a:defRPr>
                <a:solidFill>
                  <a:srgbClr val="888888"/>
                </a:solidFill>
              </a:defRPr>
            </a:lvl4pPr>
            <a:lvl5pPr marL="0" indent="1828510" algn="ctr">
              <a:buSzTx/>
              <a:buFontTx/>
              <a:buNone/>
              <a:defRPr>
                <a:solidFill>
                  <a:srgbClr val="888888"/>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reserve="1">
  <p:cSld name="Blank">
    <p:spTree>
      <p:nvGrpSpPr>
        <p:cNvPr id="1" name=""/>
        <p:cNvGrpSpPr/>
        <p:nvPr/>
      </p:nvGrpSpPr>
      <p:grpSpPr>
        <a:xfrm>
          <a:off x="0" y="0"/>
          <a:ext cx="0" cy="0"/>
          <a:chOff x="0" y="0"/>
          <a:chExt cx="0" cy="0"/>
        </a:xfrm>
      </p:grpSpPr>
      <p:sp>
        <p:nvSpPr>
          <p:cNvPr id="106" name="Shape 10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reserve="1">
  <p:cSld name="Content with Caption">
    <p:spTree>
      <p:nvGrpSpPr>
        <p:cNvPr id="1" name=""/>
        <p:cNvGrpSpPr/>
        <p:nvPr/>
      </p:nvGrpSpPr>
      <p:grpSpPr>
        <a:xfrm>
          <a:off x="0" y="0"/>
          <a:ext cx="0" cy="0"/>
          <a:chOff x="0" y="0"/>
          <a:chExt cx="0" cy="0"/>
        </a:xfrm>
      </p:grpSpPr>
      <p:sp>
        <p:nvSpPr>
          <p:cNvPr id="113" name="Shape 113"/>
          <p:cNvSpPr>
            <a:spLocks noGrp="1"/>
          </p:cNvSpPr>
          <p:nvPr>
            <p:ph type="sldNum" sz="quarter" idx="2"/>
          </p:nvPr>
        </p:nvSpPr>
        <p:spPr>
          <a:prstGeom prst="rect">
            <a:avLst/>
          </a:prstGeom>
        </p:spPr>
        <p:txBody>
          <a:bodyPr/>
          <a:lstStyle/>
          <a:p>
            <a:fld id="{86CB4B4D-7CA3-9044-876B-883B54F8677D}" type="slidenum">
              <a:t>‹#›</a:t>
            </a:fld>
            <a:endParaRPr/>
          </a:p>
        </p:txBody>
      </p:sp>
      <p:sp>
        <p:nvSpPr>
          <p:cNvPr id="114" name="Shape 114"/>
          <p:cNvSpPr>
            <a:spLocks noGrp="1"/>
          </p:cNvSpPr>
          <p:nvPr>
            <p:ph type="title"/>
          </p:nvPr>
        </p:nvSpPr>
        <p:spPr>
          <a:xfrm>
            <a:off x="609520" y="914400"/>
            <a:ext cx="4011092" cy="609600"/>
          </a:xfrm>
          <a:prstGeom prst="rect">
            <a:avLst/>
          </a:prstGeom>
        </p:spPr>
        <p:txBody>
          <a:bodyPr/>
          <a:lstStyle>
            <a:lvl1pPr>
              <a:defRPr sz="2000"/>
            </a:lvl1pPr>
          </a:lstStyle>
          <a:p>
            <a:r>
              <a:t>Title Text</a:t>
            </a:r>
          </a:p>
        </p:txBody>
      </p:sp>
      <p:sp>
        <p:nvSpPr>
          <p:cNvPr id="115" name="Shape 115"/>
          <p:cNvSpPr>
            <a:spLocks noGrp="1"/>
          </p:cNvSpPr>
          <p:nvPr>
            <p:ph type="body" idx="1"/>
          </p:nvPr>
        </p:nvSpPr>
        <p:spPr>
          <a:xfrm>
            <a:off x="4766643" y="914400"/>
            <a:ext cx="6815837" cy="5211764"/>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6" name="Shape 116"/>
          <p:cNvSpPr>
            <a:spLocks noGrp="1"/>
          </p:cNvSpPr>
          <p:nvPr>
            <p:ph type="body" sz="half" idx="13"/>
          </p:nvPr>
        </p:nvSpPr>
        <p:spPr>
          <a:xfrm>
            <a:off x="609520" y="1676400"/>
            <a:ext cx="4011091" cy="4449764"/>
          </a:xfrm>
          <a:prstGeom prst="rect">
            <a:avLst/>
          </a:prstGeom>
        </p:spPr>
        <p:txBody>
          <a:bodyPr lIns="45719" tIns="45719" rIns="45719" bIns="45719"/>
          <a:lstStyle/>
          <a:p>
            <a:pPr marL="0" indent="0">
              <a:buSzTx/>
              <a:buFontTx/>
              <a:buNone/>
              <a:defRPr sz="1300"/>
            </a:pPr>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reserve="1">
  <p:cSld name="Picture with Caption">
    <p:spTree>
      <p:nvGrpSpPr>
        <p:cNvPr id="1" name=""/>
        <p:cNvGrpSpPr/>
        <p:nvPr/>
      </p:nvGrpSpPr>
      <p:grpSpPr>
        <a:xfrm>
          <a:off x="0" y="0"/>
          <a:ext cx="0" cy="0"/>
          <a:chOff x="0" y="0"/>
          <a:chExt cx="0" cy="0"/>
        </a:xfrm>
      </p:grpSpPr>
      <p:sp>
        <p:nvSpPr>
          <p:cNvPr id="123" name="Shape 123"/>
          <p:cNvSpPr>
            <a:spLocks noGrp="1"/>
          </p:cNvSpPr>
          <p:nvPr>
            <p:ph type="sldNum" sz="quarter" idx="2"/>
          </p:nvPr>
        </p:nvSpPr>
        <p:spPr>
          <a:prstGeom prst="rect">
            <a:avLst/>
          </a:prstGeom>
        </p:spPr>
        <p:txBody>
          <a:bodyPr/>
          <a:lstStyle/>
          <a:p>
            <a:fld id="{86CB4B4D-7CA3-9044-876B-883B54F8677D}" type="slidenum">
              <a:t>‹#›</a:t>
            </a:fld>
            <a:endParaRPr/>
          </a:p>
        </p:txBody>
      </p:sp>
      <p:sp>
        <p:nvSpPr>
          <p:cNvPr id="124" name="Shape 124"/>
          <p:cNvSpPr>
            <a:spLocks noGrp="1"/>
          </p:cNvSpPr>
          <p:nvPr>
            <p:ph type="title"/>
          </p:nvPr>
        </p:nvSpPr>
        <p:spPr>
          <a:xfrm>
            <a:off x="2390464" y="4800600"/>
            <a:ext cx="7314249" cy="566740"/>
          </a:xfrm>
          <a:prstGeom prst="rect">
            <a:avLst/>
          </a:prstGeom>
        </p:spPr>
        <p:txBody>
          <a:bodyPr anchor="b"/>
          <a:lstStyle>
            <a:lvl1pPr>
              <a:defRPr sz="2000"/>
            </a:lvl1pPr>
          </a:lstStyle>
          <a:p>
            <a:r>
              <a:t>Title Text</a:t>
            </a:r>
          </a:p>
        </p:txBody>
      </p:sp>
      <p:sp>
        <p:nvSpPr>
          <p:cNvPr id="125" name="Shape 125"/>
          <p:cNvSpPr>
            <a:spLocks noGrp="1"/>
          </p:cNvSpPr>
          <p:nvPr>
            <p:ph type="pic" sz="half" idx="13"/>
          </p:nvPr>
        </p:nvSpPr>
        <p:spPr>
          <a:xfrm>
            <a:off x="2390464" y="990600"/>
            <a:ext cx="7314249" cy="3736976"/>
          </a:xfrm>
          <a:prstGeom prst="rect">
            <a:avLst/>
          </a:prstGeom>
        </p:spPr>
        <p:txBody>
          <a:bodyPr lIns="91439" tIns="45719" rIns="91439" bIns="45719">
            <a:noAutofit/>
          </a:bodyPr>
          <a:lstStyle/>
          <a:p>
            <a:endParaRPr/>
          </a:p>
        </p:txBody>
      </p:sp>
      <p:sp>
        <p:nvSpPr>
          <p:cNvPr id="126" name="Shape 126"/>
          <p:cNvSpPr>
            <a:spLocks noGrp="1"/>
          </p:cNvSpPr>
          <p:nvPr>
            <p:ph type="body" sz="quarter" idx="1"/>
          </p:nvPr>
        </p:nvSpPr>
        <p:spPr>
          <a:xfrm>
            <a:off x="2390464" y="5367337"/>
            <a:ext cx="7314249" cy="804864"/>
          </a:xfrm>
          <a:prstGeom prst="rect">
            <a:avLst/>
          </a:prstGeom>
        </p:spPr>
        <p:txBody>
          <a:bodyPr/>
          <a:lstStyle>
            <a:lvl1pPr marL="0" indent="0">
              <a:buSzTx/>
              <a:buFontTx/>
              <a:buNone/>
              <a:defRPr sz="1300"/>
            </a:lvl1pPr>
            <a:lvl2pPr marL="0" indent="457126">
              <a:buSzTx/>
              <a:buFontTx/>
              <a:buNone/>
              <a:defRPr sz="1300"/>
            </a:lvl2pPr>
            <a:lvl3pPr marL="0" indent="914256">
              <a:buSzTx/>
              <a:buFontTx/>
              <a:buNone/>
              <a:defRPr sz="1300"/>
            </a:lvl3pPr>
            <a:lvl4pPr marL="0" indent="1371382">
              <a:buSzTx/>
              <a:buFontTx/>
              <a:buNone/>
              <a:defRPr sz="1300"/>
            </a:lvl4pPr>
            <a:lvl5pPr marL="0" indent="1828510">
              <a:buSzTx/>
              <a:buFontTx/>
              <a:buNone/>
              <a:defRPr sz="1300"/>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reserve="1">
  <p:cSld name="Title and Vertical Text">
    <p:spTree>
      <p:nvGrpSpPr>
        <p:cNvPr id="1" name=""/>
        <p:cNvGrpSpPr/>
        <p:nvPr/>
      </p:nvGrpSpPr>
      <p:grpSpPr>
        <a:xfrm>
          <a:off x="0" y="0"/>
          <a:ext cx="0" cy="0"/>
          <a:chOff x="0" y="0"/>
          <a:chExt cx="0" cy="0"/>
        </a:xfrm>
      </p:grpSpPr>
      <p:sp>
        <p:nvSpPr>
          <p:cNvPr id="133" name="Shape 133"/>
          <p:cNvSpPr>
            <a:spLocks noGrp="1"/>
          </p:cNvSpPr>
          <p:nvPr>
            <p:ph type="sldNum" sz="quarter" idx="2"/>
          </p:nvPr>
        </p:nvSpPr>
        <p:spPr>
          <a:prstGeom prst="rect">
            <a:avLst/>
          </a:prstGeom>
        </p:spPr>
        <p:txBody>
          <a:bodyPr/>
          <a:lstStyle/>
          <a:p>
            <a:fld id="{86CB4B4D-7CA3-9044-876B-883B54F8677D}" type="slidenum">
              <a:t>‹#›</a:t>
            </a:fld>
            <a:endParaRPr/>
          </a:p>
        </p:txBody>
      </p:sp>
      <p:sp>
        <p:nvSpPr>
          <p:cNvPr id="134" name="Shape 134"/>
          <p:cNvSpPr>
            <a:spLocks noGrp="1"/>
          </p:cNvSpPr>
          <p:nvPr>
            <p:ph type="title"/>
          </p:nvPr>
        </p:nvSpPr>
        <p:spPr>
          <a:prstGeom prst="rect">
            <a:avLst/>
          </a:prstGeom>
        </p:spPr>
        <p:txBody>
          <a:bodyPr/>
          <a:lstStyle/>
          <a:p>
            <a:r>
              <a:t>Title Text</a:t>
            </a:r>
          </a:p>
        </p:txBody>
      </p:sp>
      <p:sp>
        <p:nvSpPr>
          <p:cNvPr id="135" name="Shape 135"/>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reserve="1">
  <p:cSld name="Vertical Title and Text">
    <p:spTree>
      <p:nvGrpSpPr>
        <p:cNvPr id="1" name=""/>
        <p:cNvGrpSpPr/>
        <p:nvPr/>
      </p:nvGrpSpPr>
      <p:grpSpPr>
        <a:xfrm>
          <a:off x="0" y="0"/>
          <a:ext cx="0" cy="0"/>
          <a:chOff x="0" y="0"/>
          <a:chExt cx="0" cy="0"/>
        </a:xfrm>
      </p:grpSpPr>
      <p:sp>
        <p:nvSpPr>
          <p:cNvPr id="142" name="Shape 142"/>
          <p:cNvSpPr>
            <a:spLocks noGrp="1"/>
          </p:cNvSpPr>
          <p:nvPr>
            <p:ph type="sldNum" sz="quarter" idx="2"/>
          </p:nvPr>
        </p:nvSpPr>
        <p:spPr>
          <a:prstGeom prst="rect">
            <a:avLst/>
          </a:prstGeom>
        </p:spPr>
        <p:txBody>
          <a:bodyPr/>
          <a:lstStyle/>
          <a:p>
            <a:fld id="{86CB4B4D-7CA3-9044-876B-883B54F8677D}" type="slidenum">
              <a:t>‹#›</a:t>
            </a:fld>
            <a:endParaRPr/>
          </a:p>
        </p:txBody>
      </p:sp>
      <p:sp>
        <p:nvSpPr>
          <p:cNvPr id="143" name="Shape 143"/>
          <p:cNvSpPr>
            <a:spLocks noGrp="1"/>
          </p:cNvSpPr>
          <p:nvPr>
            <p:ph type="title"/>
          </p:nvPr>
        </p:nvSpPr>
        <p:spPr>
          <a:xfrm>
            <a:off x="8839637" y="990600"/>
            <a:ext cx="2742844" cy="5135564"/>
          </a:xfrm>
          <a:prstGeom prst="rect">
            <a:avLst/>
          </a:prstGeom>
        </p:spPr>
        <p:txBody>
          <a:bodyPr/>
          <a:lstStyle/>
          <a:p>
            <a:r>
              <a:t>Title Text</a:t>
            </a:r>
          </a:p>
        </p:txBody>
      </p:sp>
      <p:sp>
        <p:nvSpPr>
          <p:cNvPr id="144" name="Shape 144"/>
          <p:cNvSpPr>
            <a:spLocks noGrp="1"/>
          </p:cNvSpPr>
          <p:nvPr>
            <p:ph type="body" idx="1"/>
          </p:nvPr>
        </p:nvSpPr>
        <p:spPr>
          <a:xfrm>
            <a:off x="609520" y="990600"/>
            <a:ext cx="8077736" cy="5135564"/>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reserve="1">
  <p:cSld name="1_Title and Content">
    <p:spTree>
      <p:nvGrpSpPr>
        <p:cNvPr id="1" name=""/>
        <p:cNvGrpSpPr/>
        <p:nvPr/>
      </p:nvGrpSpPr>
      <p:grpSpPr>
        <a:xfrm>
          <a:off x="0" y="0"/>
          <a:ext cx="0" cy="0"/>
          <a:chOff x="0" y="0"/>
          <a:chExt cx="0" cy="0"/>
        </a:xfrm>
      </p:grpSpPr>
      <p:sp>
        <p:nvSpPr>
          <p:cNvPr id="151" name="Shape 151"/>
          <p:cNvSpPr>
            <a:spLocks noGrp="1"/>
          </p:cNvSpPr>
          <p:nvPr>
            <p:ph type="sldNum" sz="quarter" idx="2"/>
          </p:nvPr>
        </p:nvSpPr>
        <p:spPr>
          <a:prstGeom prst="rect">
            <a:avLst/>
          </a:prstGeom>
        </p:spPr>
        <p:txBody>
          <a:bodyPr/>
          <a:lstStyle/>
          <a:p>
            <a:fld id="{86CB4B4D-7CA3-9044-876B-883B54F8677D}" type="slidenum">
              <a:t>‹#›</a:t>
            </a:fld>
            <a:endParaRPr/>
          </a:p>
        </p:txBody>
      </p:sp>
      <p:sp>
        <p:nvSpPr>
          <p:cNvPr id="152" name="Shape 152"/>
          <p:cNvSpPr>
            <a:spLocks noGrp="1"/>
          </p:cNvSpPr>
          <p:nvPr>
            <p:ph type="title"/>
          </p:nvPr>
        </p:nvSpPr>
        <p:spPr>
          <a:prstGeom prst="rect">
            <a:avLst/>
          </a:prstGeom>
        </p:spPr>
        <p:txBody>
          <a:bodyPr/>
          <a:lstStyle/>
          <a:p>
            <a:r>
              <a:t>Title Text</a:t>
            </a:r>
          </a:p>
        </p:txBody>
      </p:sp>
      <p:sp>
        <p:nvSpPr>
          <p:cNvPr id="153" name="Shape 153"/>
          <p:cNvSpPr>
            <a:spLocks noGrp="1"/>
          </p:cNvSpPr>
          <p:nvPr>
            <p:ph type="body" idx="1"/>
          </p:nvPr>
        </p:nvSpPr>
        <p:spPr>
          <a:xfrm>
            <a:off x="338666" y="1203325"/>
            <a:ext cx="11516785" cy="4540252"/>
          </a:xfrm>
          <a:prstGeom prst="rect">
            <a:avLst/>
          </a:prstGeom>
        </p:spPr>
        <p:txBody>
          <a:bodyPr/>
          <a:lstStyle>
            <a:lvl1pPr marL="217747" indent="-217747"/>
            <a:lvl3pPr marL="948315" indent="-295077"/>
            <a:lvl4pPr marL="1217094" indent="-331862"/>
            <a:lvl5pPr marL="1513423" indent="-341256"/>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reserve="1">
  <p:cSld name="Title, bullets">
    <p:spTree>
      <p:nvGrpSpPr>
        <p:cNvPr id="1" name=""/>
        <p:cNvGrpSpPr/>
        <p:nvPr/>
      </p:nvGrpSpPr>
      <p:grpSpPr>
        <a:xfrm>
          <a:off x="0" y="0"/>
          <a:ext cx="0" cy="0"/>
          <a:chOff x="0" y="0"/>
          <a:chExt cx="0" cy="0"/>
        </a:xfrm>
      </p:grpSpPr>
      <p:sp>
        <p:nvSpPr>
          <p:cNvPr id="160" name="Shape 160"/>
          <p:cNvSpPr>
            <a:spLocks noGrp="1"/>
          </p:cNvSpPr>
          <p:nvPr>
            <p:ph type="sldNum" sz="quarter" idx="2"/>
          </p:nvPr>
        </p:nvSpPr>
        <p:spPr>
          <a:prstGeom prst="rect">
            <a:avLst/>
          </a:prstGeom>
        </p:spPr>
        <p:txBody>
          <a:bodyPr/>
          <a:lstStyle/>
          <a:p>
            <a:fld id="{86CB4B4D-7CA3-9044-876B-883B54F8677D}" type="slidenum">
              <a:t>‹#›</a:t>
            </a:fld>
            <a:endParaRPr/>
          </a:p>
        </p:txBody>
      </p:sp>
      <p:sp>
        <p:nvSpPr>
          <p:cNvPr id="161" name="Shape 161"/>
          <p:cNvSpPr>
            <a:spLocks noGrp="1"/>
          </p:cNvSpPr>
          <p:nvPr>
            <p:ph type="title"/>
          </p:nvPr>
        </p:nvSpPr>
        <p:spPr>
          <a:xfrm>
            <a:off x="283634" y="103192"/>
            <a:ext cx="10373078" cy="769938"/>
          </a:xfrm>
          <a:prstGeom prst="rect">
            <a:avLst/>
          </a:prstGeom>
        </p:spPr>
        <p:txBody>
          <a:bodyPr/>
          <a:lstStyle/>
          <a:p>
            <a:r>
              <a:t>Title Text</a:t>
            </a:r>
          </a:p>
        </p:txBody>
      </p:sp>
      <p:sp>
        <p:nvSpPr>
          <p:cNvPr id="162" name="Shape 162"/>
          <p:cNvSpPr>
            <a:spLocks noGrp="1"/>
          </p:cNvSpPr>
          <p:nvPr>
            <p:ph type="body" idx="1"/>
          </p:nvPr>
        </p:nvSpPr>
        <p:spPr>
          <a:xfrm>
            <a:off x="304803" y="981075"/>
            <a:ext cx="11049002" cy="5391945"/>
          </a:xfrm>
          <a:prstGeom prst="rect">
            <a:avLst/>
          </a:prstGeom>
        </p:spPr>
        <p:txBody>
          <a:bodyPr/>
          <a:lstStyle>
            <a:lvl2pPr marL="665586" indent="-211633"/>
            <a:lvl3pPr marL="1104725" indent="-190469"/>
            <a:lvl4pPr marL="1589062" indent="-217680"/>
            <a:lvl5pPr marL="2046190" indent="-217679"/>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reserve="1">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2804160" cy="5791200"/>
          </a:xfrm>
        </p:spPr>
        <p:txBody>
          <a:bodyPr/>
          <a:lstStyle/>
          <a:p>
            <a:r>
              <a:rPr lang="en-US" dirty="0"/>
              <a:t>Click to edit Master title style</a:t>
            </a:r>
          </a:p>
        </p:txBody>
      </p:sp>
      <p:sp>
        <p:nvSpPr>
          <p:cNvPr id="3" name="Content Placeholder 2"/>
          <p:cNvSpPr>
            <a:spLocks noGrp="1"/>
          </p:cNvSpPr>
          <p:nvPr>
            <p:ph idx="1"/>
          </p:nvPr>
        </p:nvSpPr>
        <p:spPr>
          <a:xfrm>
            <a:off x="3218689" y="231648"/>
            <a:ext cx="8502548"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421467" y="6291072"/>
            <a:ext cx="1219200" cy="268224"/>
          </a:xfrm>
          <a:prstGeom prst="rect">
            <a:avLst/>
          </a:prstGeom>
        </p:spPr>
        <p:txBody>
          <a:bodyPr/>
          <a:lstStyle/>
          <a:p>
            <a:endParaRPr lang="en-US" dirty="0"/>
          </a:p>
        </p:txBody>
      </p:sp>
      <p:sp>
        <p:nvSpPr>
          <p:cNvPr id="5" name="Footer Placeholder 4"/>
          <p:cNvSpPr>
            <a:spLocks noGrp="1"/>
          </p:cNvSpPr>
          <p:nvPr>
            <p:ph type="ftr" sz="quarter" idx="11"/>
          </p:nvPr>
        </p:nvSpPr>
        <p:spPr>
          <a:xfrm>
            <a:off x="1292352" y="6291072"/>
            <a:ext cx="1129115" cy="268224"/>
          </a:xfrm>
          <a:prstGeom prst="rect">
            <a:avLst/>
          </a:prstGeom>
        </p:spPr>
        <p:txBody>
          <a:bodyPr/>
          <a:lstStyle/>
          <a:p>
            <a:r>
              <a:rPr lang="en-US"/>
              <a:t>Group Name / DOC ID / Month XX, 2017 / © 2017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Title (above) + blank">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245225"/>
            <a:ext cx="2844800" cy="47625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1378765" y="6537320"/>
            <a:ext cx="202921" cy="200037"/>
          </a:xfrm>
        </p:spPr>
        <p:txBody>
          <a:bodyPr/>
          <a:lstStyle/>
          <a:p>
            <a:fld id="{E4DBDE34-E9B5-E04F-B662-69720E4BCB53}" type="slidenum">
              <a:rPr lang="en-US" smtClean="0"/>
              <a:pPr/>
              <a:t>‹#›</a:t>
            </a:fld>
            <a:endParaRPr lang="en-US" dirty="0"/>
          </a:p>
        </p:txBody>
      </p:sp>
      <p:sp>
        <p:nvSpPr>
          <p:cNvPr id="7" name="Title 6"/>
          <p:cNvSpPr>
            <a:spLocks noGrp="1"/>
          </p:cNvSpPr>
          <p:nvPr>
            <p:ph type="title"/>
          </p:nvPr>
        </p:nvSpPr>
        <p:spPr>
          <a:xfrm>
            <a:off x="304814" y="231648"/>
            <a:ext cx="5966369" cy="1219200"/>
          </a:xfrm>
        </p:spPr>
        <p:txBody>
          <a:bodyPr/>
          <a:lstStyle/>
          <a:p>
            <a:r>
              <a:rPr lang="en-US" dirty="0"/>
              <a:t>Click to edit Master title style</a:t>
            </a:r>
          </a:p>
        </p:txBody>
      </p:sp>
    </p:spTree>
    <p:extLst>
      <p:ext uri="{BB962C8B-B14F-4D97-AF65-F5344CB8AC3E}">
        <p14:creationId xmlns:p14="http://schemas.microsoft.com/office/powerpoint/2010/main" val="365098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reserve="1">
  <p:cSld name="Title and Content">
    <p:spTree>
      <p:nvGrpSpPr>
        <p:cNvPr id="1" name=""/>
        <p:cNvGrpSpPr/>
        <p:nvPr/>
      </p:nvGrpSpPr>
      <p:grpSpPr>
        <a:xfrm>
          <a:off x="0" y="0"/>
          <a:ext cx="0" cy="0"/>
          <a:chOff x="0" y="0"/>
          <a:chExt cx="0" cy="0"/>
        </a:xfrm>
      </p:grpSpPr>
      <p:sp>
        <p:nvSpPr>
          <p:cNvPr id="25" name="Shape 25"/>
          <p:cNvSpPr>
            <a:spLocks noGrp="1"/>
          </p:cNvSpPr>
          <p:nvPr>
            <p:ph type="sldNum" sz="quarter" idx="2"/>
          </p:nvPr>
        </p:nvSpPr>
        <p:spPr>
          <a:prstGeom prst="rect">
            <a:avLst/>
          </a:prstGeom>
        </p:spPr>
        <p:txBody>
          <a:bodyPr/>
          <a:lstStyle/>
          <a:p>
            <a:fld id="{86CB4B4D-7CA3-9044-876B-883B54F8677D}" type="slidenum">
              <a:t>‹#›</a:t>
            </a:fld>
            <a:endParaRPr/>
          </a:p>
        </p:txBody>
      </p:sp>
      <p:sp>
        <p:nvSpPr>
          <p:cNvPr id="26" name="Shape 26"/>
          <p:cNvSpPr>
            <a:spLocks noGrp="1"/>
          </p:cNvSpPr>
          <p:nvPr>
            <p:ph type="title"/>
          </p:nvPr>
        </p:nvSpPr>
        <p:spPr>
          <a:prstGeom prst="rect">
            <a:avLst/>
          </a:prstGeom>
        </p:spPr>
        <p:txBody>
          <a:bodyPr/>
          <a:lstStyle/>
          <a:p>
            <a:r>
              <a:t>Title Text</a:t>
            </a:r>
          </a:p>
        </p:txBody>
      </p:sp>
      <p:sp>
        <p:nvSpPr>
          <p:cNvPr id="27" name="Shape 2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11378765" y="6537320"/>
            <a:ext cx="202921" cy="200037"/>
          </a:xfrm>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en-US"/>
              <a:t>Group Name / DOC ID / Month XX, 2017 / © 2017 IBM Corporation</a:t>
            </a: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92048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0"/>
            <a:ext cx="11582400" cy="5964767"/>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a:xfrm>
            <a:off x="11378765" y="6537320"/>
            <a:ext cx="202921" cy="200037"/>
          </a:xfrm>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29647091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2017 / © 2017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348888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en-US">
                <a:solidFill>
                  <a:srgbClr val="000000"/>
                </a:solidFill>
              </a:rPr>
              <a:t>Group Name / DOC ID / Month XX, 2017 / © 2017 IBM Corporation</a:t>
            </a:r>
          </a:p>
        </p:txBody>
      </p:sp>
      <p:sp>
        <p:nvSpPr>
          <p:cNvPr id="4" name="Title 3"/>
          <p:cNvSpPr>
            <a:spLocks noGrp="1"/>
          </p:cNvSpPr>
          <p:nvPr>
            <p:ph type="title"/>
          </p:nvPr>
        </p:nvSpPr>
        <p:spPr>
          <a:xfrm>
            <a:off x="304801" y="271709"/>
            <a:ext cx="5486401" cy="5972459"/>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50" y="6273781"/>
            <a:ext cx="695452" cy="281961"/>
          </a:xfrm>
          <a:prstGeom prst="rect">
            <a:avLst/>
          </a:prstGeom>
        </p:spPr>
      </p:pic>
    </p:spTree>
    <p:extLst>
      <p:ext uri="{BB962C8B-B14F-4D97-AF65-F5344CB8AC3E}">
        <p14:creationId xmlns:p14="http://schemas.microsoft.com/office/powerpoint/2010/main" val="41100640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US">
                <a:solidFill>
                  <a:srgbClr val="000000"/>
                </a:solidFill>
              </a:rPr>
              <a:t>Group Name / DOC ID / Month XX, 2017 / © 2017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304800" y="268225"/>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7545401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24285032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8"/>
            <a:ext cx="5486400" cy="1338409"/>
          </a:xfrm>
        </p:spPr>
        <p:txBody>
          <a:bodyPr/>
          <a:lstStyle>
            <a:lvl1pPr>
              <a:defRPr sz="1600">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Group Name / DOC ID / Month XX, 2017 / © 2017 IBM Corporation</a:t>
            </a: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6122575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8"/>
            <a:ext cx="5486400" cy="1338409"/>
          </a:xfrm>
        </p:spPr>
        <p:txBody>
          <a:bodyPr/>
          <a:lstStyle>
            <a:lvl1pPr>
              <a:defRPr sz="1600">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Group Name / DOC ID / Month XX, 2017 / © 2017 IBM Corporation</a:t>
            </a: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39884425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0"/>
            <a:ext cx="11582400" cy="5964767"/>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Tree>
    <p:extLst>
      <p:ext uri="{BB962C8B-B14F-4D97-AF65-F5344CB8AC3E}">
        <p14:creationId xmlns:p14="http://schemas.microsoft.com/office/powerpoint/2010/main" val="42677904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Group Name / DOC ID / Month XX, 2017 / © 2017 IBM Corporation</a:t>
            </a:r>
          </a:p>
        </p:txBody>
      </p:sp>
    </p:spTree>
    <p:extLst>
      <p:ext uri="{BB962C8B-B14F-4D97-AF65-F5344CB8AC3E}">
        <p14:creationId xmlns:p14="http://schemas.microsoft.com/office/powerpoint/2010/main" val="1068564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reserve="1">
  <p:cSld name="Title and Top Half Layout">
    <p:spTree>
      <p:nvGrpSpPr>
        <p:cNvPr id="1" name=""/>
        <p:cNvGrpSpPr/>
        <p:nvPr/>
      </p:nvGrpSpPr>
      <p:grpSpPr>
        <a:xfrm>
          <a:off x="0" y="0"/>
          <a:ext cx="0" cy="0"/>
          <a:chOff x="0" y="0"/>
          <a:chExt cx="0" cy="0"/>
        </a:xfrm>
      </p:grpSpPr>
      <p:sp>
        <p:nvSpPr>
          <p:cNvPr id="34" name="Shape 34"/>
          <p:cNvSpPr>
            <a:spLocks noGrp="1"/>
          </p:cNvSpPr>
          <p:nvPr>
            <p:ph type="sldNum" sz="quarter" idx="2"/>
          </p:nvPr>
        </p:nvSpPr>
        <p:spPr>
          <a:prstGeom prst="rect">
            <a:avLst/>
          </a:prstGeom>
        </p:spPr>
        <p:txBody>
          <a:bodyPr/>
          <a:lstStyle/>
          <a:p>
            <a:fld id="{86CB4B4D-7CA3-9044-876B-883B54F8677D}" type="slidenum">
              <a:t>‹#›</a:t>
            </a:fld>
            <a:endParaRPr/>
          </a:p>
        </p:txBody>
      </p:sp>
      <p:sp>
        <p:nvSpPr>
          <p:cNvPr id="35" name="Shape 35"/>
          <p:cNvSpPr>
            <a:spLocks noGrp="1"/>
          </p:cNvSpPr>
          <p:nvPr>
            <p:ph type="title"/>
          </p:nvPr>
        </p:nvSpPr>
        <p:spPr>
          <a:prstGeom prst="rect">
            <a:avLst/>
          </a:prstGeom>
        </p:spPr>
        <p:txBody>
          <a:bodyPr/>
          <a:lstStyle/>
          <a:p>
            <a:r>
              <a:t>Title Text</a:t>
            </a:r>
          </a:p>
        </p:txBody>
      </p:sp>
      <p:sp>
        <p:nvSpPr>
          <p:cNvPr id="36" name="Shape 36"/>
          <p:cNvSpPr>
            <a:spLocks noGrp="1"/>
          </p:cNvSpPr>
          <p:nvPr>
            <p:ph type="body" sz="half" idx="1"/>
          </p:nvPr>
        </p:nvSpPr>
        <p:spPr>
          <a:xfrm>
            <a:off x="609520" y="1752601"/>
            <a:ext cx="10972166" cy="2256184"/>
          </a:xfrm>
          <a:prstGeom prst="rect">
            <a:avLst/>
          </a:prstGeom>
        </p:spPr>
        <p:txBody>
          <a:bodyPr/>
          <a:lstStyle>
            <a:lvl1pPr>
              <a:spcBef>
                <a:spcPts val="300"/>
              </a:spcBef>
            </a:lvl1pPr>
            <a:lvl2pPr>
              <a:spcBef>
                <a:spcPts val="300"/>
              </a:spcBef>
            </a:lvl2pPr>
            <a:lvl3pPr>
              <a:spcBef>
                <a:spcPts val="300"/>
              </a:spcBef>
            </a:lvl3pPr>
            <a:lvl4pPr>
              <a:spcBef>
                <a:spcPts val="300"/>
              </a:spcBef>
            </a:lvl4pPr>
            <a:lvl5pPr>
              <a:spcBef>
                <a:spcPts val="300"/>
              </a:spcBef>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1"/>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
        <p:nvSpPr>
          <p:cNvPr id="6" name="Text Placeholder 5"/>
          <p:cNvSpPr>
            <a:spLocks noGrp="1"/>
          </p:cNvSpPr>
          <p:nvPr>
            <p:ph type="body" sz="quarter" idx="12"/>
          </p:nvPr>
        </p:nvSpPr>
        <p:spPr>
          <a:xfrm>
            <a:off x="6400800" y="658368"/>
            <a:ext cx="5486400" cy="559964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19"/>
            <a:ext cx="5486400" cy="400049"/>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9994131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
        <p:nvSpPr>
          <p:cNvPr id="8" name="Text Placeholder 7"/>
          <p:cNvSpPr>
            <a:spLocks noGrp="1"/>
          </p:cNvSpPr>
          <p:nvPr>
            <p:ph type="body" sz="quarter" idx="12"/>
          </p:nvPr>
        </p:nvSpPr>
        <p:spPr>
          <a:xfrm>
            <a:off x="304800" y="1499618"/>
            <a:ext cx="5486400" cy="4781127"/>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8"/>
            <a:ext cx="5486400" cy="4781127"/>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25038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
        <p:nvSpPr>
          <p:cNvPr id="6" name="Text Placeholder 5"/>
          <p:cNvSpPr>
            <a:spLocks noGrp="1"/>
          </p:cNvSpPr>
          <p:nvPr>
            <p:ph type="body" sz="quarter" idx="12"/>
          </p:nvPr>
        </p:nvSpPr>
        <p:spPr>
          <a:xfrm>
            <a:off x="6400800" y="1457960"/>
            <a:ext cx="5486400" cy="4786208"/>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304800" y="1457962"/>
            <a:ext cx="5486400" cy="4786207"/>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57497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
        <p:nvSpPr>
          <p:cNvPr id="6" name="Content Placeholder 5"/>
          <p:cNvSpPr>
            <a:spLocks noGrp="1"/>
          </p:cNvSpPr>
          <p:nvPr>
            <p:ph sz="quarter" idx="12"/>
          </p:nvPr>
        </p:nvSpPr>
        <p:spPr>
          <a:xfrm>
            <a:off x="304800" y="1327359"/>
            <a:ext cx="5486400" cy="4916809"/>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6400800" y="1488866"/>
            <a:ext cx="5486400" cy="4755303"/>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11069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
        <p:nvSpPr>
          <p:cNvPr id="6" name="Text Placeholder 5"/>
          <p:cNvSpPr>
            <a:spLocks noGrp="1"/>
          </p:cNvSpPr>
          <p:nvPr>
            <p:ph type="body" sz="quarter" idx="12"/>
          </p:nvPr>
        </p:nvSpPr>
        <p:spPr>
          <a:xfrm>
            <a:off x="6400800" y="1457960"/>
            <a:ext cx="24384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304800" y="1457960"/>
            <a:ext cx="2438400" cy="4786207"/>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60"/>
            <a:ext cx="24384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60"/>
            <a:ext cx="24384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777171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
        <p:nvSpPr>
          <p:cNvPr id="12" name="Text Placeholder 11"/>
          <p:cNvSpPr>
            <a:spLocks noGrp="1"/>
          </p:cNvSpPr>
          <p:nvPr>
            <p:ph type="body" sz="quarter" idx="13"/>
          </p:nvPr>
        </p:nvSpPr>
        <p:spPr>
          <a:xfrm>
            <a:off x="304800" y="268225"/>
            <a:ext cx="54864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60113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
        <p:nvSpPr>
          <p:cNvPr id="7" name="Text Placeholder 6"/>
          <p:cNvSpPr>
            <a:spLocks noGrp="1"/>
          </p:cNvSpPr>
          <p:nvPr>
            <p:ph type="body" sz="quarter" idx="14"/>
          </p:nvPr>
        </p:nvSpPr>
        <p:spPr>
          <a:xfrm>
            <a:off x="304800" y="1463040"/>
            <a:ext cx="2438400" cy="4781127"/>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40"/>
            <a:ext cx="2438400" cy="478112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81269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
        <p:nvSpPr>
          <p:cNvPr id="6" name="Text Placeholder 5"/>
          <p:cNvSpPr>
            <a:spLocks noGrp="1"/>
          </p:cNvSpPr>
          <p:nvPr>
            <p:ph type="body" sz="quarter" idx="12"/>
          </p:nvPr>
        </p:nvSpPr>
        <p:spPr>
          <a:xfrm>
            <a:off x="6400800" y="1463042"/>
            <a:ext cx="24384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9448800" y="1463042"/>
            <a:ext cx="24384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05643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
        <p:nvSpPr>
          <p:cNvPr id="6" name="Text Placeholder 5"/>
          <p:cNvSpPr>
            <a:spLocks noGrp="1"/>
          </p:cNvSpPr>
          <p:nvPr>
            <p:ph type="body" sz="quarter" idx="12"/>
          </p:nvPr>
        </p:nvSpPr>
        <p:spPr>
          <a:xfrm>
            <a:off x="6400800" y="1481717"/>
            <a:ext cx="5486400" cy="4668593"/>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714463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Tree>
    <p:extLst>
      <p:ext uri="{BB962C8B-B14F-4D97-AF65-F5344CB8AC3E}">
        <p14:creationId xmlns:p14="http://schemas.microsoft.com/office/powerpoint/2010/main" val="3715593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reserve="1">
  <p:cSld name="Title and Bottom Half Layout">
    <p:spTree>
      <p:nvGrpSpPr>
        <p:cNvPr id="1" name=""/>
        <p:cNvGrpSpPr/>
        <p:nvPr/>
      </p:nvGrpSpPr>
      <p:grpSpPr>
        <a:xfrm>
          <a:off x="0" y="0"/>
          <a:ext cx="0" cy="0"/>
          <a:chOff x="0" y="0"/>
          <a:chExt cx="0" cy="0"/>
        </a:xfrm>
      </p:grpSpPr>
      <p:sp>
        <p:nvSpPr>
          <p:cNvPr id="43" name="Shape 43"/>
          <p:cNvSpPr>
            <a:spLocks noGrp="1"/>
          </p:cNvSpPr>
          <p:nvPr>
            <p:ph type="sldNum" sz="quarter" idx="2"/>
          </p:nvPr>
        </p:nvSpPr>
        <p:spPr>
          <a:prstGeom prst="rect">
            <a:avLst/>
          </a:prstGeom>
        </p:spPr>
        <p:txBody>
          <a:bodyPr/>
          <a:lstStyle/>
          <a:p>
            <a:fld id="{86CB4B4D-7CA3-9044-876B-883B54F8677D}" type="slidenum">
              <a:t>‹#›</a:t>
            </a:fld>
            <a:endParaRPr/>
          </a:p>
        </p:txBody>
      </p:sp>
      <p:sp>
        <p:nvSpPr>
          <p:cNvPr id="44" name="Shape 44"/>
          <p:cNvSpPr>
            <a:spLocks noGrp="1"/>
          </p:cNvSpPr>
          <p:nvPr>
            <p:ph type="title"/>
          </p:nvPr>
        </p:nvSpPr>
        <p:spPr>
          <a:prstGeom prst="rect">
            <a:avLst/>
          </a:prstGeom>
        </p:spPr>
        <p:txBody>
          <a:bodyPr/>
          <a:lstStyle/>
          <a:p>
            <a:r>
              <a:t>Title Text</a:t>
            </a:r>
          </a:p>
        </p:txBody>
      </p:sp>
      <p:sp>
        <p:nvSpPr>
          <p:cNvPr id="45" name="Shape 45"/>
          <p:cNvSpPr>
            <a:spLocks noGrp="1"/>
          </p:cNvSpPr>
          <p:nvPr>
            <p:ph type="body" sz="half" idx="1"/>
          </p:nvPr>
        </p:nvSpPr>
        <p:spPr>
          <a:xfrm>
            <a:off x="609520" y="4005374"/>
            <a:ext cx="10972166" cy="2256184"/>
          </a:xfrm>
          <a:prstGeom prst="rect">
            <a:avLst/>
          </a:prstGeom>
        </p:spPr>
        <p:txBody>
          <a:bodyPr/>
          <a:lstStyle>
            <a:lvl1pPr>
              <a:spcBef>
                <a:spcPts val="300"/>
              </a:spcBef>
            </a:lvl1pPr>
            <a:lvl2pPr>
              <a:spcBef>
                <a:spcPts val="300"/>
              </a:spcBef>
            </a:lvl2pPr>
            <a:lvl3pPr>
              <a:spcBef>
                <a:spcPts val="300"/>
              </a:spcBef>
            </a:lvl3pPr>
            <a:lvl4pPr>
              <a:spcBef>
                <a:spcPts val="300"/>
              </a:spcBef>
            </a:lvl4pPr>
            <a:lvl5pPr>
              <a:spcBef>
                <a:spcPts val="300"/>
              </a:spcBef>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Tree>
    <p:extLst>
      <p:ext uri="{BB962C8B-B14F-4D97-AF65-F5344CB8AC3E}">
        <p14:creationId xmlns:p14="http://schemas.microsoft.com/office/powerpoint/2010/main" val="11331596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Tree>
    <p:extLst>
      <p:ext uri="{BB962C8B-B14F-4D97-AF65-F5344CB8AC3E}">
        <p14:creationId xmlns:p14="http://schemas.microsoft.com/office/powerpoint/2010/main" val="34115902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9144000" y="6443224"/>
            <a:ext cx="2743200" cy="18288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
        <p:nvSpPr>
          <p:cNvPr id="12" name="Text Placeholder 11"/>
          <p:cNvSpPr>
            <a:spLocks noGrp="1"/>
          </p:cNvSpPr>
          <p:nvPr>
            <p:ph type="body" sz="quarter" idx="13"/>
          </p:nvPr>
        </p:nvSpPr>
        <p:spPr>
          <a:xfrm>
            <a:off x="304800" y="243842"/>
            <a:ext cx="5486400" cy="400049"/>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37304051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Group Name / DOC ID / Month XX, 2017 / © 2017 IBM Corporation</a:t>
            </a: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29497991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3" y="3429000"/>
            <a:ext cx="3047996" cy="342900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Group Name / DOC ID / Month XX, 2017 / © 2017 IBM Corporation</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807693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8064108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Group Name / DOC ID / Month XX, 2017 / © 2017 IBM Corporation</a:t>
            </a:r>
          </a:p>
        </p:txBody>
      </p:sp>
    </p:spTree>
    <p:extLst>
      <p:ext uri="{BB962C8B-B14F-4D97-AF65-F5344CB8AC3E}">
        <p14:creationId xmlns:p14="http://schemas.microsoft.com/office/powerpoint/2010/main" val="252157868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Group Name / DOC ID / Month XX, 2017 / © 2017 IBM Corporation</a:t>
            </a:r>
          </a:p>
        </p:txBody>
      </p:sp>
    </p:spTree>
    <p:extLst>
      <p:ext uri="{BB962C8B-B14F-4D97-AF65-F5344CB8AC3E}">
        <p14:creationId xmlns:p14="http://schemas.microsoft.com/office/powerpoint/2010/main" val="20994919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
        <p:nvSpPr>
          <p:cNvPr id="6" name="Text Placeholder 5"/>
          <p:cNvSpPr>
            <a:spLocks noGrp="1"/>
          </p:cNvSpPr>
          <p:nvPr>
            <p:ph type="body" sz="quarter" idx="12"/>
          </p:nvPr>
        </p:nvSpPr>
        <p:spPr>
          <a:xfrm>
            <a:off x="304800" y="1463042"/>
            <a:ext cx="24384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747430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
        <p:nvSpPr>
          <p:cNvPr id="7" name="Text Placeholder 6"/>
          <p:cNvSpPr>
            <a:spLocks noGrp="1"/>
          </p:cNvSpPr>
          <p:nvPr>
            <p:ph type="body" sz="quarter" idx="12"/>
          </p:nvPr>
        </p:nvSpPr>
        <p:spPr>
          <a:xfrm>
            <a:off x="304800" y="1488652"/>
            <a:ext cx="2438400" cy="4605867"/>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1"/>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9568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reserve="1">
  <p:cSld name="Title and Left Half Content">
    <p:spTree>
      <p:nvGrpSpPr>
        <p:cNvPr id="1" name=""/>
        <p:cNvGrpSpPr/>
        <p:nvPr/>
      </p:nvGrpSpPr>
      <p:grpSpPr>
        <a:xfrm>
          <a:off x="0" y="0"/>
          <a:ext cx="0" cy="0"/>
          <a:chOff x="0" y="0"/>
          <a:chExt cx="0" cy="0"/>
        </a:xfrm>
      </p:grpSpPr>
      <p:sp>
        <p:nvSpPr>
          <p:cNvPr id="52" name="Shape 52"/>
          <p:cNvSpPr>
            <a:spLocks noGrp="1"/>
          </p:cNvSpPr>
          <p:nvPr>
            <p:ph type="sldNum" sz="quarter" idx="2"/>
          </p:nvPr>
        </p:nvSpPr>
        <p:spPr>
          <a:prstGeom prst="rect">
            <a:avLst/>
          </a:prstGeom>
        </p:spPr>
        <p:txBody>
          <a:bodyPr/>
          <a:lstStyle/>
          <a:p>
            <a:fld id="{86CB4B4D-7CA3-9044-876B-883B54F8677D}" type="slidenum">
              <a:t>‹#›</a:t>
            </a:fld>
            <a:endParaRPr/>
          </a:p>
        </p:txBody>
      </p:sp>
      <p:sp>
        <p:nvSpPr>
          <p:cNvPr id="53" name="Shape 53"/>
          <p:cNvSpPr>
            <a:spLocks noGrp="1"/>
          </p:cNvSpPr>
          <p:nvPr>
            <p:ph type="title"/>
          </p:nvPr>
        </p:nvSpPr>
        <p:spPr>
          <a:prstGeom prst="rect">
            <a:avLst/>
          </a:prstGeom>
        </p:spPr>
        <p:txBody>
          <a:bodyPr/>
          <a:lstStyle/>
          <a:p>
            <a:r>
              <a:t>Title Text</a:t>
            </a:r>
          </a:p>
        </p:txBody>
      </p:sp>
      <p:sp>
        <p:nvSpPr>
          <p:cNvPr id="54" name="Shape 54"/>
          <p:cNvSpPr>
            <a:spLocks noGrp="1"/>
          </p:cNvSpPr>
          <p:nvPr>
            <p:ph type="body" sz="half" idx="1"/>
          </p:nvPr>
        </p:nvSpPr>
        <p:spPr>
          <a:xfrm>
            <a:off x="609522" y="1752600"/>
            <a:ext cx="5507874" cy="44958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
        <p:nvSpPr>
          <p:cNvPr id="7" name="Text Placeholder 6"/>
          <p:cNvSpPr>
            <a:spLocks noGrp="1"/>
          </p:cNvSpPr>
          <p:nvPr>
            <p:ph type="body" sz="quarter" idx="12"/>
          </p:nvPr>
        </p:nvSpPr>
        <p:spPr>
          <a:xfrm>
            <a:off x="304800" y="1488652"/>
            <a:ext cx="2438400" cy="4605867"/>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561184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16253357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54615"/>
            <a:ext cx="5620011" cy="4608576"/>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939852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
        <p:nvSpPr>
          <p:cNvPr id="6" name="Text Placeholder 5"/>
          <p:cNvSpPr>
            <a:spLocks noGrp="1"/>
          </p:cNvSpPr>
          <p:nvPr>
            <p:ph type="body" sz="quarter" idx="12"/>
          </p:nvPr>
        </p:nvSpPr>
        <p:spPr>
          <a:xfrm>
            <a:off x="304800" y="256033"/>
            <a:ext cx="2438400" cy="5878660"/>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8"/>
            <a:ext cx="8534400" cy="6129867"/>
          </a:xfrm>
        </p:spPr>
        <p:txBody>
          <a:bodyPr/>
          <a:lstStyle/>
          <a:p>
            <a:r>
              <a:rPr lang="en-US"/>
              <a:t>Click icon to add table</a:t>
            </a:r>
          </a:p>
        </p:txBody>
      </p:sp>
    </p:spTree>
    <p:extLst>
      <p:ext uri="{BB962C8B-B14F-4D97-AF65-F5344CB8AC3E}">
        <p14:creationId xmlns:p14="http://schemas.microsoft.com/office/powerpoint/2010/main" val="17579751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Tree>
    <p:extLst>
      <p:ext uri="{BB962C8B-B14F-4D97-AF65-F5344CB8AC3E}">
        <p14:creationId xmlns:p14="http://schemas.microsoft.com/office/powerpoint/2010/main" val="420507025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29273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Tree>
    <p:extLst>
      <p:ext uri="{BB962C8B-B14F-4D97-AF65-F5344CB8AC3E}">
        <p14:creationId xmlns:p14="http://schemas.microsoft.com/office/powerpoint/2010/main" val="7381689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Group Name / DOC ID / Month XX, 2017 / © 2017 IBM Corporation</a:t>
            </a: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8"/>
            <a:ext cx="1730144" cy="701463"/>
          </a:xfrm>
          <a:prstGeom prst="rect">
            <a:avLst/>
          </a:prstGeom>
        </p:spPr>
      </p:pic>
    </p:spTree>
    <p:extLst>
      <p:ext uri="{BB962C8B-B14F-4D97-AF65-F5344CB8AC3E}">
        <p14:creationId xmlns:p14="http://schemas.microsoft.com/office/powerpoint/2010/main" val="228517732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r>
              <a:rPr lang="en-US">
                <a:solidFill>
                  <a:srgbClr val="000000"/>
                </a:solidFill>
              </a:rPr>
              <a:t>Group Name / DOC ID / Month XX, 2017 / © 2017 IBM Corporation</a:t>
            </a:r>
          </a:p>
        </p:txBody>
      </p:sp>
      <p:sp>
        <p:nvSpPr>
          <p:cNvPr id="4" name="Rectangle 6"/>
          <p:cNvSpPr>
            <a:spLocks noGrp="1" noChangeArrowheads="1"/>
          </p:cNvSpPr>
          <p:nvPr>
            <p:ph type="sldNum" sz="quarter" idx="12"/>
          </p:nvPr>
        </p:nvSpPr>
        <p:spPr>
          <a:ln/>
        </p:spPr>
        <p:txBody>
          <a:bodyPr/>
          <a:lstStyle>
            <a:lvl1pPr>
              <a:defRPr/>
            </a:lvl1pPr>
          </a:lstStyle>
          <a:p>
            <a:fld id="{1A9E9466-029E-4EC9-BBB2-5351EA71A8AC}"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31010761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62000"/>
          </a:xfrm>
        </p:spPr>
        <p:txBody>
          <a:bodyPr/>
          <a:lstStyle/>
          <a:p>
            <a:r>
              <a:rPr lang="en-US"/>
              <a:t>Click to edit Master title style</a:t>
            </a:r>
          </a:p>
        </p:txBody>
      </p:sp>
      <p:sp>
        <p:nvSpPr>
          <p:cNvPr id="3" name="Text Placeholder 2"/>
          <p:cNvSpPr>
            <a:spLocks noGrp="1"/>
          </p:cNvSpPr>
          <p:nvPr>
            <p:ph type="body" sz="half" idx="1"/>
          </p:nvPr>
        </p:nvSpPr>
        <p:spPr>
          <a:xfrm>
            <a:off x="609600" y="1066801"/>
            <a:ext cx="5384800" cy="5059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066801"/>
            <a:ext cx="5384800" cy="5059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r>
              <a:rPr lang="en-US">
                <a:solidFill>
                  <a:srgbClr val="000000"/>
                </a:solidFill>
              </a:rPr>
              <a:t>Group Name / DOC ID / Month XX, 2017 / © 2017 IBM Corporation</a:t>
            </a:r>
          </a:p>
        </p:txBody>
      </p:sp>
      <p:sp>
        <p:nvSpPr>
          <p:cNvPr id="7" name="Rectangle 6"/>
          <p:cNvSpPr>
            <a:spLocks noGrp="1" noChangeArrowheads="1"/>
          </p:cNvSpPr>
          <p:nvPr>
            <p:ph type="sldNum" sz="quarter" idx="12"/>
          </p:nvPr>
        </p:nvSpPr>
        <p:spPr>
          <a:ln/>
        </p:spPr>
        <p:txBody>
          <a:bodyPr/>
          <a:lstStyle>
            <a:lvl1pPr>
              <a:defRPr/>
            </a:lvl1pPr>
          </a:lstStyle>
          <a:p>
            <a:fld id="{E9561B31-9B94-444D-A9AA-5291FC1CD55E}"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246636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reserve="1">
  <p:cSld name="1_Title and Right Half Content">
    <p:spTree>
      <p:nvGrpSpPr>
        <p:cNvPr id="1" name=""/>
        <p:cNvGrpSpPr/>
        <p:nvPr/>
      </p:nvGrpSpPr>
      <p:grpSpPr>
        <a:xfrm>
          <a:off x="0" y="0"/>
          <a:ext cx="0" cy="0"/>
          <a:chOff x="0" y="0"/>
          <a:chExt cx="0" cy="0"/>
        </a:xfrm>
      </p:grpSpPr>
      <p:sp>
        <p:nvSpPr>
          <p:cNvPr id="61" name="Shape 61"/>
          <p:cNvSpPr>
            <a:spLocks noGrp="1"/>
          </p:cNvSpPr>
          <p:nvPr>
            <p:ph type="sldNum" sz="quarter" idx="2"/>
          </p:nvPr>
        </p:nvSpPr>
        <p:spPr>
          <a:prstGeom prst="rect">
            <a:avLst/>
          </a:prstGeom>
        </p:spPr>
        <p:txBody>
          <a:bodyPr/>
          <a:lstStyle/>
          <a:p>
            <a:fld id="{86CB4B4D-7CA3-9044-876B-883B54F8677D}" type="slidenum">
              <a:t>‹#›</a:t>
            </a:fld>
            <a:endParaRPr/>
          </a:p>
        </p:txBody>
      </p:sp>
      <p:sp>
        <p:nvSpPr>
          <p:cNvPr id="62" name="Shape 62"/>
          <p:cNvSpPr>
            <a:spLocks noGrp="1"/>
          </p:cNvSpPr>
          <p:nvPr>
            <p:ph type="title"/>
          </p:nvPr>
        </p:nvSpPr>
        <p:spPr>
          <a:prstGeom prst="rect">
            <a:avLst/>
          </a:prstGeom>
        </p:spPr>
        <p:txBody>
          <a:bodyPr/>
          <a:lstStyle/>
          <a:p>
            <a:r>
              <a:t>Title Text</a:t>
            </a:r>
          </a:p>
        </p:txBody>
      </p:sp>
      <p:sp>
        <p:nvSpPr>
          <p:cNvPr id="63" name="Shape 63"/>
          <p:cNvSpPr>
            <a:spLocks noGrp="1"/>
          </p:cNvSpPr>
          <p:nvPr>
            <p:ph type="body" sz="half" idx="1"/>
          </p:nvPr>
        </p:nvSpPr>
        <p:spPr>
          <a:xfrm>
            <a:off x="6064548" y="1752600"/>
            <a:ext cx="5507874" cy="44958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7"/>
          <p:cNvSpPr>
            <a:spLocks noGrp="1" noChangeArrowheads="1"/>
          </p:cNvSpPr>
          <p:nvPr>
            <p:ph type="sldNum" sz="quarter" idx="10"/>
          </p:nvPr>
        </p:nvSpPr>
        <p:spPr>
          <a:ln/>
        </p:spPr>
        <p:txBody>
          <a:bodyPr/>
          <a:lstStyle>
            <a:lvl1pPr>
              <a:defRPr/>
            </a:lvl1pPr>
          </a:lstStyle>
          <a:p>
            <a:pPr>
              <a:defRPr/>
            </a:pPr>
            <a:fld id="{5A2C5D80-4A5D-4499-B7D3-55921296FE7C}" type="slidenum">
              <a:rPr lang="en-US">
                <a:solidFill>
                  <a:srgbClr val="000000"/>
                </a:solidFill>
              </a:rPr>
              <a:pPr>
                <a:defRPr/>
              </a:pPr>
              <a:t>‹#›</a:t>
            </a:fld>
            <a:endParaRPr lang="en-US">
              <a:solidFill>
                <a:srgbClr val="000000"/>
              </a:solidFill>
            </a:endParaRPr>
          </a:p>
        </p:txBody>
      </p:sp>
      <p:sp>
        <p:nvSpPr>
          <p:cNvPr id="4" name="Rectangle 8"/>
          <p:cNvSpPr>
            <a:spLocks noGrp="1" noChangeArrowheads="1"/>
          </p:cNvSpPr>
          <p:nvPr>
            <p:ph type="ftr" sz="quarter" idx="11"/>
          </p:nvPr>
        </p:nvSpPr>
        <p:spPr>
          <a:ln/>
        </p:spPr>
        <p:txBody>
          <a:bodyPr/>
          <a:lstStyle>
            <a:lvl1pPr>
              <a:defRPr/>
            </a:lvl1pPr>
          </a:lstStyle>
          <a:p>
            <a:pPr>
              <a:defRPr/>
            </a:pPr>
            <a:r>
              <a:rPr lang="en-US">
                <a:solidFill>
                  <a:srgbClr val="000000"/>
                </a:solidFill>
              </a:rPr>
              <a:t>Group Name / DOC ID / Month XX, 2017 / © 2017 IBM Corporation</a:t>
            </a:r>
          </a:p>
        </p:txBody>
      </p:sp>
      <p:sp>
        <p:nvSpPr>
          <p:cNvPr id="5" name="Rectangle 9"/>
          <p:cNvSpPr>
            <a:spLocks noGrp="1" noChangeArrowheads="1"/>
          </p:cNvSpPr>
          <p:nvPr>
            <p:ph type="dt" sz="half" idx="12"/>
          </p:nvPr>
        </p:nvSpPr>
        <p:spPr>
          <a:xfrm>
            <a:off x="732367" y="6537325"/>
            <a:ext cx="1339851" cy="184150"/>
          </a:xfrm>
          <a:prstGeom prst="rect">
            <a:avLst/>
          </a:prstGeom>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196042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reserve="1">
  <p:cSld name="Section Header">
    <p:spTree>
      <p:nvGrpSpPr>
        <p:cNvPr id="1" name=""/>
        <p:cNvGrpSpPr/>
        <p:nvPr/>
      </p:nvGrpSpPr>
      <p:grpSpPr>
        <a:xfrm>
          <a:off x="0" y="0"/>
          <a:ext cx="0" cy="0"/>
          <a:chOff x="0" y="0"/>
          <a:chExt cx="0" cy="0"/>
        </a:xfrm>
      </p:grpSpPr>
      <p:sp>
        <p:nvSpPr>
          <p:cNvPr id="70" name="Shape 70"/>
          <p:cNvSpPr>
            <a:spLocks noGrp="1"/>
          </p:cNvSpPr>
          <p:nvPr>
            <p:ph type="sldNum" sz="quarter" idx="2"/>
          </p:nvPr>
        </p:nvSpPr>
        <p:spPr>
          <a:prstGeom prst="rect">
            <a:avLst/>
          </a:prstGeom>
        </p:spPr>
        <p:txBody>
          <a:bodyPr/>
          <a:lstStyle/>
          <a:p>
            <a:fld id="{86CB4B4D-7CA3-9044-876B-883B54F8677D}" type="slidenum">
              <a:t>‹#›</a:t>
            </a:fld>
            <a:endParaRPr/>
          </a:p>
        </p:txBody>
      </p:sp>
      <p:sp>
        <p:nvSpPr>
          <p:cNvPr id="71" name="Shape 71"/>
          <p:cNvSpPr>
            <a:spLocks noGrp="1"/>
          </p:cNvSpPr>
          <p:nvPr>
            <p:ph type="title"/>
          </p:nvPr>
        </p:nvSpPr>
        <p:spPr>
          <a:xfrm>
            <a:off x="963487" y="4406901"/>
            <a:ext cx="10363439" cy="1362076"/>
          </a:xfrm>
          <a:prstGeom prst="rect">
            <a:avLst/>
          </a:prstGeom>
        </p:spPr>
        <p:txBody>
          <a:bodyPr/>
          <a:lstStyle>
            <a:lvl1pPr>
              <a:defRPr sz="4000" b="1" cap="all"/>
            </a:lvl1pPr>
          </a:lstStyle>
          <a:p>
            <a:r>
              <a:t>Title Text</a:t>
            </a:r>
          </a:p>
        </p:txBody>
      </p:sp>
      <p:sp>
        <p:nvSpPr>
          <p:cNvPr id="72" name="Shape 72"/>
          <p:cNvSpPr>
            <a:spLocks noGrp="1"/>
          </p:cNvSpPr>
          <p:nvPr>
            <p:ph type="body" sz="quarter" idx="1"/>
          </p:nvPr>
        </p:nvSpPr>
        <p:spPr>
          <a:xfrm>
            <a:off x="963487" y="2906713"/>
            <a:ext cx="10363439" cy="1500188"/>
          </a:xfrm>
          <a:prstGeom prst="rect">
            <a:avLst/>
          </a:prstGeom>
        </p:spPr>
        <p:txBody>
          <a:bodyPr anchor="b"/>
          <a:lstStyle>
            <a:lvl1pPr marL="0" indent="0">
              <a:buSzTx/>
              <a:buFontTx/>
              <a:buNone/>
              <a:defRPr>
                <a:solidFill>
                  <a:srgbClr val="888888"/>
                </a:solidFill>
              </a:defRPr>
            </a:lvl1pPr>
            <a:lvl2pPr marL="0" indent="457126">
              <a:buSzTx/>
              <a:buFontTx/>
              <a:buNone/>
              <a:defRPr>
                <a:solidFill>
                  <a:srgbClr val="888888"/>
                </a:solidFill>
              </a:defRPr>
            </a:lvl2pPr>
            <a:lvl3pPr marL="0" indent="914256">
              <a:buSzTx/>
              <a:buFontTx/>
              <a:buNone/>
              <a:defRPr>
                <a:solidFill>
                  <a:srgbClr val="888888"/>
                </a:solidFill>
              </a:defRPr>
            </a:lvl3pPr>
            <a:lvl4pPr marL="0" indent="1371382">
              <a:buSzTx/>
              <a:buFontTx/>
              <a:buNone/>
              <a:defRPr>
                <a:solidFill>
                  <a:srgbClr val="888888"/>
                </a:solidFill>
              </a:defRPr>
            </a:lvl4pPr>
            <a:lvl5pPr marL="0" indent="1828510">
              <a:buSzTx/>
              <a:buFontTx/>
              <a:buNone/>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reserve="1">
  <p:cSld name="Two Content">
    <p:spTree>
      <p:nvGrpSpPr>
        <p:cNvPr id="1" name=""/>
        <p:cNvGrpSpPr/>
        <p:nvPr/>
      </p:nvGrpSpPr>
      <p:grpSpPr>
        <a:xfrm>
          <a:off x="0" y="0"/>
          <a:ext cx="0" cy="0"/>
          <a:chOff x="0" y="0"/>
          <a:chExt cx="0" cy="0"/>
        </a:xfrm>
      </p:grpSpPr>
      <p:sp>
        <p:nvSpPr>
          <p:cNvPr id="79" name="Shape 79"/>
          <p:cNvSpPr>
            <a:spLocks noGrp="1"/>
          </p:cNvSpPr>
          <p:nvPr>
            <p:ph type="sldNum" sz="quarter" idx="2"/>
          </p:nvPr>
        </p:nvSpPr>
        <p:spPr>
          <a:prstGeom prst="rect">
            <a:avLst/>
          </a:prstGeom>
        </p:spPr>
        <p:txBody>
          <a:bodyPr/>
          <a:lstStyle/>
          <a:p>
            <a:fld id="{86CB4B4D-7CA3-9044-876B-883B54F8677D}" type="slidenum">
              <a:t>‹#›</a:t>
            </a:fld>
            <a:endParaRPr/>
          </a:p>
        </p:txBody>
      </p:sp>
      <p:sp>
        <p:nvSpPr>
          <p:cNvPr id="80" name="Shape 80"/>
          <p:cNvSpPr>
            <a:spLocks noGrp="1"/>
          </p:cNvSpPr>
          <p:nvPr>
            <p:ph type="title"/>
          </p:nvPr>
        </p:nvSpPr>
        <p:spPr>
          <a:prstGeom prst="rect">
            <a:avLst/>
          </a:prstGeom>
        </p:spPr>
        <p:txBody>
          <a:bodyPr/>
          <a:lstStyle/>
          <a:p>
            <a:r>
              <a:t>Title Text</a:t>
            </a:r>
          </a:p>
        </p:txBody>
      </p:sp>
      <p:sp>
        <p:nvSpPr>
          <p:cNvPr id="81" name="Shape 81"/>
          <p:cNvSpPr>
            <a:spLocks noGrp="1"/>
          </p:cNvSpPr>
          <p:nvPr>
            <p:ph type="body" sz="half" idx="1"/>
          </p:nvPr>
        </p:nvSpPr>
        <p:spPr>
          <a:xfrm>
            <a:off x="609520" y="1752600"/>
            <a:ext cx="5409497" cy="4373564"/>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reserve="1">
  <p:cSld name="Comparison">
    <p:spTree>
      <p:nvGrpSpPr>
        <p:cNvPr id="1" name=""/>
        <p:cNvGrpSpPr/>
        <p:nvPr/>
      </p:nvGrpSpPr>
      <p:grpSpPr>
        <a:xfrm>
          <a:off x="0" y="0"/>
          <a:ext cx="0" cy="0"/>
          <a:chOff x="0" y="0"/>
          <a:chExt cx="0" cy="0"/>
        </a:xfrm>
      </p:grpSpPr>
      <p:sp>
        <p:nvSpPr>
          <p:cNvPr id="88" name="Shape 88"/>
          <p:cNvSpPr>
            <a:spLocks noGrp="1"/>
          </p:cNvSpPr>
          <p:nvPr>
            <p:ph type="sldNum" sz="quarter" idx="2"/>
          </p:nvPr>
        </p:nvSpPr>
        <p:spPr>
          <a:prstGeom prst="rect">
            <a:avLst/>
          </a:prstGeom>
        </p:spPr>
        <p:txBody>
          <a:bodyPr/>
          <a:lstStyle/>
          <a:p>
            <a:fld id="{86CB4B4D-7CA3-9044-876B-883B54F8677D}" type="slidenum">
              <a:t>‹#›</a:t>
            </a:fld>
            <a:endParaRPr/>
          </a:p>
        </p:txBody>
      </p:sp>
      <p:sp>
        <p:nvSpPr>
          <p:cNvPr id="89" name="Shape 89"/>
          <p:cNvSpPr>
            <a:spLocks noGrp="1"/>
          </p:cNvSpPr>
          <p:nvPr>
            <p:ph type="title"/>
          </p:nvPr>
        </p:nvSpPr>
        <p:spPr>
          <a:prstGeom prst="rect">
            <a:avLst/>
          </a:prstGeom>
        </p:spPr>
        <p:txBody>
          <a:bodyPr/>
          <a:lstStyle/>
          <a:p>
            <a:r>
              <a:t>Title Text</a:t>
            </a:r>
          </a:p>
        </p:txBody>
      </p:sp>
      <p:sp>
        <p:nvSpPr>
          <p:cNvPr id="90" name="Shape 90"/>
          <p:cNvSpPr>
            <a:spLocks noGrp="1"/>
          </p:cNvSpPr>
          <p:nvPr>
            <p:ph type="body" sz="quarter" idx="1"/>
          </p:nvPr>
        </p:nvSpPr>
        <p:spPr>
          <a:xfrm>
            <a:off x="609522" y="1752600"/>
            <a:ext cx="5387274" cy="422275"/>
          </a:xfrm>
          <a:prstGeom prst="rect">
            <a:avLst/>
          </a:prstGeom>
        </p:spPr>
        <p:txBody>
          <a:bodyPr anchor="b"/>
          <a:lstStyle>
            <a:lvl1pPr marL="0" indent="0">
              <a:buSzTx/>
              <a:buFontTx/>
              <a:buNone/>
            </a:lvl1pPr>
            <a:lvl2pPr marL="0" indent="457126">
              <a:buSzTx/>
              <a:buFontTx/>
              <a:buNone/>
            </a:lvl2pPr>
            <a:lvl3pPr marL="0" indent="914256">
              <a:buSzTx/>
              <a:buFontTx/>
              <a:buNone/>
            </a:lvl3pPr>
            <a:lvl4pPr marL="0" indent="1371382">
              <a:buSzTx/>
              <a:buFontTx/>
              <a:buNone/>
            </a:lvl4pPr>
            <a:lvl5pPr marL="0" indent="1828510">
              <a:buSzTx/>
              <a:buFontTx/>
              <a:buNone/>
            </a:lvl5pPr>
          </a:lstStyle>
          <a:p>
            <a:r>
              <a:t>Body Level One</a:t>
            </a:r>
          </a:p>
          <a:p>
            <a:pPr lvl="1"/>
            <a:r>
              <a:t>Body Level Two</a:t>
            </a:r>
          </a:p>
          <a:p>
            <a:pPr lvl="2"/>
            <a:r>
              <a:t>Body Level Three</a:t>
            </a:r>
          </a:p>
          <a:p>
            <a:pPr lvl="3"/>
            <a:r>
              <a:t>Body Level Four</a:t>
            </a:r>
          </a:p>
          <a:p>
            <a:pPr lvl="4"/>
            <a:r>
              <a:t>Body Level Five</a:t>
            </a:r>
          </a:p>
        </p:txBody>
      </p:sp>
      <p:sp>
        <p:nvSpPr>
          <p:cNvPr id="91" name="Shape 91"/>
          <p:cNvSpPr>
            <a:spLocks noGrp="1"/>
          </p:cNvSpPr>
          <p:nvPr>
            <p:ph type="body" sz="quarter" idx="13"/>
          </p:nvPr>
        </p:nvSpPr>
        <p:spPr>
          <a:xfrm>
            <a:off x="6193618" y="1752600"/>
            <a:ext cx="5388862" cy="422275"/>
          </a:xfrm>
          <a:prstGeom prst="rect">
            <a:avLst/>
          </a:prstGeom>
        </p:spPr>
        <p:txBody>
          <a:bodyPr lIns="45719" tIns="45719" rIns="45719" bIns="45719" anchor="b"/>
          <a:lstStyle/>
          <a:p>
            <a:pPr marL="0" indent="0">
              <a:buSzTx/>
              <a:buFontTx/>
              <a:buNone/>
            </a:pPr>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9" Type="http://schemas.openxmlformats.org/officeDocument/2006/relationships/theme" Target="../theme/theme2.xml"/><Relationship Id="rId21" Type="http://schemas.openxmlformats.org/officeDocument/2006/relationships/slideLayout" Target="../slideLayouts/slideLayout43.xml"/><Relationship Id="rId34" Type="http://schemas.openxmlformats.org/officeDocument/2006/relationships/slideLayout" Target="../slideLayouts/slideLayout56.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slideLayout" Target="../slideLayouts/slideLayout55.xml"/><Relationship Id="rId38" Type="http://schemas.openxmlformats.org/officeDocument/2006/relationships/slideLayout" Target="../slideLayouts/slideLayout60.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37" Type="http://schemas.openxmlformats.org/officeDocument/2006/relationships/slideLayout" Target="../slideLayouts/slideLayout59.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36" Type="http://schemas.openxmlformats.org/officeDocument/2006/relationships/slideLayout" Target="../slideLayouts/slideLayout58.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slideLayout" Target="../slideLayouts/slideLayout53.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slideLayout" Target="../slideLayouts/slideLayout57.xml"/><Relationship Id="rId8" Type="http://schemas.openxmlformats.org/officeDocument/2006/relationships/slideLayout" Target="../slideLayouts/slideLayout30.xml"/><Relationship Id="rId3"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2" name="image1.png"/>
          <p:cNvPicPr>
            <a:picLocks noChangeAspect="1"/>
          </p:cNvPicPr>
          <p:nvPr/>
        </p:nvPicPr>
        <p:blipFill>
          <a:blip r:embed="rId24"/>
          <a:stretch>
            <a:fillRect/>
          </a:stretch>
        </p:blipFill>
        <p:spPr>
          <a:xfrm>
            <a:off x="10972165" y="422276"/>
            <a:ext cx="609521" cy="187326"/>
          </a:xfrm>
          <a:prstGeom prst="rect">
            <a:avLst/>
          </a:prstGeom>
          <a:ln w="12700">
            <a:miter lim="400000"/>
          </a:ln>
        </p:spPr>
      </p:pic>
      <p:sp>
        <p:nvSpPr>
          <p:cNvPr id="4" name="Shape 4"/>
          <p:cNvSpPr/>
          <p:nvPr/>
        </p:nvSpPr>
        <p:spPr>
          <a:xfrm>
            <a:off x="609519" y="838200"/>
            <a:ext cx="10972167" cy="0"/>
          </a:xfrm>
          <a:prstGeom prst="line">
            <a:avLst/>
          </a:prstGeom>
          <a:ln w="9360" cap="sq">
            <a:solidFill>
              <a:srgbClr val="00B2F2"/>
            </a:solidFill>
            <a:miter/>
          </a:ln>
        </p:spPr>
        <p:txBody>
          <a:bodyPr lIns="45719" rIns="45719"/>
          <a:lstStyle/>
          <a:p>
            <a:endParaRPr/>
          </a:p>
        </p:txBody>
      </p:sp>
      <p:sp>
        <p:nvSpPr>
          <p:cNvPr id="5" name="Shape 5"/>
          <p:cNvSpPr>
            <a:spLocks noGrp="1"/>
          </p:cNvSpPr>
          <p:nvPr>
            <p:ph type="sldNum" sz="quarter" idx="2"/>
          </p:nvPr>
        </p:nvSpPr>
        <p:spPr>
          <a:xfrm>
            <a:off x="11378677" y="6548630"/>
            <a:ext cx="203009" cy="177417"/>
          </a:xfrm>
          <a:prstGeom prst="rect">
            <a:avLst/>
          </a:prstGeom>
          <a:ln w="12700">
            <a:miter lim="400000"/>
          </a:ln>
        </p:spPr>
        <p:txBody>
          <a:bodyPr wrap="none" lIns="45711" tIns="45711" rIns="45711" bIns="45711" anchor="ctr">
            <a:spAutoFit/>
          </a:bodyPr>
          <a:lstStyle>
            <a:lvl1pPr algn="r" defTabSz="457200">
              <a:defRPr sz="700">
                <a:solidFill>
                  <a:srgbClr val="001934"/>
                </a:solidFill>
                <a:latin typeface="Arial"/>
                <a:ea typeface="Arial"/>
                <a:cs typeface="Arial"/>
                <a:sym typeface="Arial"/>
              </a:defRPr>
            </a:lvl1pPr>
          </a:lstStyle>
          <a:p>
            <a:fld id="{86CB4B4D-7CA3-9044-876B-883B54F8677D}" type="slidenum">
              <a:t>‹#›</a:t>
            </a:fld>
            <a:endParaRPr/>
          </a:p>
        </p:txBody>
      </p:sp>
      <p:sp>
        <p:nvSpPr>
          <p:cNvPr id="7" name="Shape 7"/>
          <p:cNvSpPr/>
          <p:nvPr/>
        </p:nvSpPr>
        <p:spPr>
          <a:xfrm>
            <a:off x="4673786" y="6548622"/>
            <a:ext cx="2844430" cy="177433"/>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lgn="ctr" defTabSz="457200">
              <a:defRPr sz="700">
                <a:solidFill>
                  <a:srgbClr val="FF0000"/>
                </a:solidFill>
                <a:latin typeface="Arial"/>
                <a:ea typeface="Arial"/>
                <a:cs typeface="Arial"/>
                <a:sym typeface="Arial"/>
              </a:defRPr>
            </a:lvl1pPr>
          </a:lstStyle>
          <a:p>
            <a:r>
              <a:t>IBM Confidential</a:t>
            </a:r>
          </a:p>
        </p:txBody>
      </p:sp>
      <p:sp>
        <p:nvSpPr>
          <p:cNvPr id="8" name="Shape 8"/>
          <p:cNvSpPr>
            <a:spLocks noGrp="1"/>
          </p:cNvSpPr>
          <p:nvPr>
            <p:ph type="title"/>
          </p:nvPr>
        </p:nvSpPr>
        <p:spPr>
          <a:xfrm>
            <a:off x="609519" y="266702"/>
            <a:ext cx="10972166" cy="5714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r>
              <a:rPr dirty="0"/>
              <a:t>Title Text</a:t>
            </a:r>
          </a:p>
        </p:txBody>
      </p:sp>
      <p:sp>
        <p:nvSpPr>
          <p:cNvPr id="9" name="Shape 9"/>
          <p:cNvSpPr>
            <a:spLocks noGrp="1"/>
          </p:cNvSpPr>
          <p:nvPr>
            <p:ph type="body" idx="1"/>
          </p:nvPr>
        </p:nvSpPr>
        <p:spPr>
          <a:xfrm>
            <a:off x="609520" y="1181100"/>
            <a:ext cx="10972166" cy="5067300"/>
          </a:xfrm>
          <a:prstGeom prst="rect">
            <a:avLst/>
          </a:prstGeom>
          <a:ln w="12700">
            <a:miter lim="400000"/>
          </a:ln>
          <a:extLst>
            <a:ext uri="{C572A759-6A51-4108-AA02-DFA0A04FC94B}">
              <ma14:wrappingTextBoxFlag xmlns="" xmlns:ma14="http://schemas.microsoft.com/office/mac/drawingml/2011/main" val="1"/>
            </a:ext>
          </a:extLst>
        </p:spPr>
        <p:txBody>
          <a:bodyPr lIns="45711" tIns="45711" rIns="45711" bIns="45711">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extLst>
      <p:ext uri="{BB962C8B-B14F-4D97-AF65-F5344CB8AC3E}">
        <p14:creationId xmlns:p14="http://schemas.microsoft.com/office/powerpoint/2010/main" val="10811477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727" r:id="rId19"/>
    <p:sldLayoutId id="2147483728" r:id="rId20"/>
    <p:sldLayoutId id="2147483729" r:id="rId21"/>
    <p:sldLayoutId id="2147483730" r:id="rId22"/>
  </p:sldLayoutIdLst>
  <p:transition spd="med"/>
  <p:hf hdr="0" ftr="0" dt="0"/>
  <p:txStyles>
    <p:titleStyle>
      <a:lvl1pPr marL="0" marR="0" indent="0" algn="l" defTabSz="457126" rtl="0" latinLnBrk="0">
        <a:lnSpc>
          <a:spcPct val="100000"/>
        </a:lnSpc>
        <a:spcBef>
          <a:spcPts val="0"/>
        </a:spcBef>
        <a:spcAft>
          <a:spcPts val="0"/>
        </a:spcAft>
        <a:buClrTx/>
        <a:buSzTx/>
        <a:buFontTx/>
        <a:buNone/>
        <a:tabLst/>
        <a:defRPr sz="3200" b="1" i="0" u="none" strike="noStrike" cap="none" spc="0" baseline="0">
          <a:ln>
            <a:noFill/>
          </a:ln>
          <a:solidFill>
            <a:srgbClr val="00B2F3"/>
          </a:solidFill>
          <a:uFillTx/>
          <a:latin typeface="IBM Plex Sans" charset="0"/>
          <a:ea typeface="IBM Plex Sans" charset="0"/>
          <a:cs typeface="IBM Plex Sans" charset="0"/>
          <a:sym typeface="Century Gothic"/>
        </a:defRPr>
      </a:lvl1pPr>
      <a:lvl2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2pPr>
      <a:lvl3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3pPr>
      <a:lvl4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4pPr>
      <a:lvl5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5pPr>
      <a:lvl6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6pPr>
      <a:lvl7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7pPr>
      <a:lvl8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8pPr>
      <a:lvl9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9pPr>
    </p:titleStyle>
    <p:body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p:bodyStyle>
    <p:otherStyle>
      <a:lvl1pPr marL="0" marR="0" indent="0" algn="r" defTabSz="457200" rtl="0" latinLnBrk="0">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1pPr>
      <a:lvl2pPr marL="0" marR="0" indent="457200" algn="r" defTabSz="457200" rtl="0" latinLnBrk="0">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2pPr>
      <a:lvl3pPr marL="0" marR="0" indent="914400" algn="r" defTabSz="457200" rtl="0" latinLnBrk="0">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3pPr>
      <a:lvl4pPr marL="0" marR="0" indent="1371600" algn="r" defTabSz="457200" rtl="0" latinLnBrk="0">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4pPr>
      <a:lvl5pPr marL="0" marR="0" indent="1828800" algn="r" defTabSz="457200" rtl="0" latinLnBrk="0">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5pPr>
      <a:lvl6pPr marL="0" marR="0" indent="2286000" algn="r" defTabSz="457200" rtl="0" latinLnBrk="0">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6pPr>
      <a:lvl7pPr marL="0" marR="0" indent="2743200" algn="r" defTabSz="457200" rtl="0" latinLnBrk="0">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7pPr>
      <a:lvl8pPr marL="0" marR="0" indent="3200400" algn="r" defTabSz="457200" rtl="0" latinLnBrk="0">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8pPr>
      <a:lvl9pPr marL="0" marR="0" indent="3657600" algn="r" defTabSz="457200" rtl="0" latinLnBrk="0">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6"/>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4"/>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solidFill>
                  <a:srgbClr val="000000"/>
                </a:solidFill>
              </a:rPr>
              <a:t>Group Name / DOC ID / Month XX, 2017 / © 2017 IBM Corporation</a:t>
            </a:r>
          </a:p>
        </p:txBody>
      </p:sp>
    </p:spTree>
    <p:extLst>
      <p:ext uri="{BB962C8B-B14F-4D97-AF65-F5344CB8AC3E}">
        <p14:creationId xmlns:p14="http://schemas.microsoft.com/office/powerpoint/2010/main" val="3687062800"/>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 id="2147483722" r:id="rId34"/>
    <p:sldLayoutId id="2147483723" r:id="rId35"/>
    <p:sldLayoutId id="2147483724" r:id="rId36"/>
    <p:sldLayoutId id="2147483725" r:id="rId37"/>
    <p:sldLayoutId id="2147483726" r:id="rId38"/>
  </p:sldLayoutIdLst>
  <p:hf hdr="0" ft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4" orient="horz" pos="813">
          <p15:clr>
            <a:srgbClr val="F26B43"/>
          </p15:clr>
        </p15:guide>
        <p15:guide id="5" orient="horz" pos="2022">
          <p15:clr>
            <a:srgbClr val="F26B43"/>
          </p15:clr>
        </p15:guide>
        <p15:guide id="6" orient="horz" pos="2426">
          <p15:clr>
            <a:srgbClr val="F26B43"/>
          </p15:clr>
        </p15:guide>
        <p15:guide id="7" orient="horz" pos="2829">
          <p15:clr>
            <a:srgbClr val="F26B43"/>
          </p15:clr>
        </p15:guide>
        <p15:guide id="8" pos="2880">
          <p15:clr>
            <a:srgbClr val="F26B43"/>
          </p15:clr>
        </p15:guide>
        <p15:guide id="9" pos="2736">
          <p15:clr>
            <a:srgbClr val="F26B43"/>
          </p15:clr>
        </p15:guide>
        <p15:guide id="10" pos="1584">
          <p15:clr>
            <a:srgbClr val="F26B43"/>
          </p15:clr>
        </p15:guide>
        <p15:guide id="11" pos="1440">
          <p15:clr>
            <a:srgbClr val="F26B43"/>
          </p15:clr>
        </p15:guide>
        <p15:guide id="12" pos="3024">
          <p15:clr>
            <a:srgbClr val="F26B43"/>
          </p15:clr>
        </p15:guide>
        <p15:guide id="13" pos="4320">
          <p15:clr>
            <a:srgbClr val="F26B43"/>
          </p15:clr>
        </p15:guide>
        <p15:guide id="14" pos="144">
          <p15:clr>
            <a:srgbClr val="F26B43"/>
          </p15:clr>
        </p15:guide>
        <p15:guide id="15" pos="5616">
          <p15:clr>
            <a:srgbClr val="F26B43"/>
          </p15:clr>
        </p15:guide>
        <p15:guide id="16" orient="horz" pos="142">
          <p15:clr>
            <a:srgbClr val="F26B43"/>
          </p15:clr>
        </p15:guide>
        <p15:guide id="17" pos="4176">
          <p15:clr>
            <a:srgbClr val="F26B43"/>
          </p15:clr>
        </p15:guide>
        <p15:guide id="18" pos="4464">
          <p15:clr>
            <a:srgbClr val="F26B43"/>
          </p15:clr>
        </p15:guide>
        <p15:guide id="19" orient="horz" pos="3098">
          <p15:clr>
            <a:srgbClr val="F26B43"/>
          </p15:clr>
        </p15:guide>
        <p15:guide id="20" orient="horz" pos="420">
          <p15:clr>
            <a:srgbClr val="F26B43"/>
          </p15:clr>
        </p15:guide>
        <p15:guide id="21" orient="horz" pos="732">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tiff"/><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1.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00.xml.rels><?xml version="1.0" encoding="UTF-8" standalone="yes"?>
<Relationships xmlns="http://schemas.openxmlformats.org/package/2006/relationships"><Relationship Id="rId2" Type="http://schemas.openxmlformats.org/officeDocument/2006/relationships/image" Target="../media/image111.tif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13.tiff"/><Relationship Id="rId2" Type="http://schemas.openxmlformats.org/officeDocument/2006/relationships/image" Target="../media/image112.tiff"/><Relationship Id="rId1" Type="http://schemas.openxmlformats.org/officeDocument/2006/relationships/slideLayout" Target="../slideLayouts/slideLayout2.xml"/><Relationship Id="rId4" Type="http://schemas.openxmlformats.org/officeDocument/2006/relationships/image" Target="../media/image114.tiff"/></Relationships>
</file>

<file path=ppt/slides/_rels/slide102.xml.rels><?xml version="1.0" encoding="UTF-8" standalone="yes"?>
<Relationships xmlns="http://schemas.openxmlformats.org/package/2006/relationships"><Relationship Id="rId3" Type="http://schemas.openxmlformats.org/officeDocument/2006/relationships/image" Target="../media/image116.tiff"/><Relationship Id="rId2" Type="http://schemas.openxmlformats.org/officeDocument/2006/relationships/image" Target="../media/image115.tif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10.tif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18.tiff"/><Relationship Id="rId2" Type="http://schemas.openxmlformats.org/officeDocument/2006/relationships/image" Target="../media/image117.tif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20.tiff"/><Relationship Id="rId2" Type="http://schemas.openxmlformats.org/officeDocument/2006/relationships/image" Target="../media/image119.tiff"/><Relationship Id="rId1" Type="http://schemas.openxmlformats.org/officeDocument/2006/relationships/slideLayout" Target="../slideLayouts/slideLayout2.xml"/><Relationship Id="rId5" Type="http://schemas.openxmlformats.org/officeDocument/2006/relationships/image" Target="../media/image122.tiff"/><Relationship Id="rId4" Type="http://schemas.openxmlformats.org/officeDocument/2006/relationships/image" Target="../media/image121.tiff"/></Relationships>
</file>

<file path=ppt/slides/_rels/slide10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25.tiff"/><Relationship Id="rId2" Type="http://schemas.openxmlformats.org/officeDocument/2006/relationships/image" Target="../media/image124.tif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27.tiff"/><Relationship Id="rId2" Type="http://schemas.openxmlformats.org/officeDocument/2006/relationships/image" Target="../media/image126.tiff"/><Relationship Id="rId1" Type="http://schemas.openxmlformats.org/officeDocument/2006/relationships/slideLayout" Target="../slideLayouts/slideLayout2.xml"/><Relationship Id="rId4" Type="http://schemas.openxmlformats.org/officeDocument/2006/relationships/image" Target="../media/image128.tiff"/></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30.tiff"/><Relationship Id="rId2" Type="http://schemas.openxmlformats.org/officeDocument/2006/relationships/image" Target="../media/image129.tif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32.tiff"/><Relationship Id="rId2" Type="http://schemas.openxmlformats.org/officeDocument/2006/relationships/image" Target="../media/image131.tif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34.tiff"/><Relationship Id="rId2" Type="http://schemas.openxmlformats.org/officeDocument/2006/relationships/image" Target="../media/image133.tiff"/><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tiff"/><Relationship Id="rId4" Type="http://schemas.openxmlformats.org/officeDocument/2006/relationships/image" Target="../media/image21.jpeg"/></Relationships>
</file>

<file path=ppt/slides/_rels/slide11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4.tiff"/><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8" Type="http://schemas.openxmlformats.org/officeDocument/2006/relationships/image" Target="../media/image93.sv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svg"/></Relationships>
</file>

<file path=ppt/slides/_rels/slide117.xml.rels><?xml version="1.0" encoding="UTF-8" standalone="yes"?>
<Relationships xmlns="http://schemas.openxmlformats.org/package/2006/relationships"><Relationship Id="rId2" Type="http://schemas.openxmlformats.org/officeDocument/2006/relationships/image" Target="../media/image138.tif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8.xml"/><Relationship Id="rId1" Type="http://schemas.openxmlformats.org/officeDocument/2006/relationships/tags" Target="../tags/tag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26.xml.rels><?xml version="1.0" encoding="UTF-8" standalone="yes"?>
<Relationships xmlns="http://schemas.openxmlformats.org/package/2006/relationships"><Relationship Id="rId3" Type="http://schemas.openxmlformats.org/officeDocument/2006/relationships/hyperlink" Target="https://www.ibm.com/support/knowledgecenter/en/SSWSR9_11.4.0/com.ibm.swg.im.mdmhs.pmebi.doc/topics/using_hil.html"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28.xml.rels><?xml version="1.0" encoding="UTF-8" standalone="yes"?>
<Relationships xmlns="http://schemas.openxmlformats.org/package/2006/relationships"><Relationship Id="rId2" Type="http://schemas.openxmlformats.org/officeDocument/2006/relationships/hyperlink" Target="https://arxiv.org/abs/1909.03012"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image" Target="../media/image270.png"/><Relationship Id="rId7" Type="http://schemas.openxmlformats.org/officeDocument/2006/relationships/image" Target="../media/image310.png"/><Relationship Id="rId2" Type="http://schemas.openxmlformats.org/officeDocument/2006/relationships/image" Target="../media/image260.png"/><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0.png"/><Relationship Id="rId4" Type="http://schemas.openxmlformats.org/officeDocument/2006/relationships/image" Target="../media/image280.png"/><Relationship Id="rId9" Type="http://schemas.openxmlformats.org/officeDocument/2006/relationships/image" Target="../media/image33.png"/></Relationships>
</file>

<file path=ppt/slides/_rels/slide37.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351.png"/><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44.png"/><Relationship Id="rId1" Type="http://schemas.openxmlformats.org/officeDocument/2006/relationships/slideLayout" Target="../slideLayouts/slideLayout8.xml"/><Relationship Id="rId5" Type="http://schemas.openxmlformats.org/officeDocument/2006/relationships/image" Target="../media/image39.emf"/><Relationship Id="rId4" Type="http://schemas.openxmlformats.org/officeDocument/2006/relationships/image" Target="../media/image38.emf"/></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130.png"/><Relationship Id="rId2" Type="http://schemas.openxmlformats.org/officeDocument/2006/relationships/image" Target="../media/image120.png"/><Relationship Id="rId1" Type="http://schemas.openxmlformats.org/officeDocument/2006/relationships/slideLayout" Target="../slideLayouts/slideLayout8.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140.png"/><Relationship Id="rId4" Type="http://schemas.openxmlformats.org/officeDocument/2006/relationships/image" Target="../media/image51.png"/><Relationship Id="rId9" Type="http://schemas.openxmlformats.org/officeDocument/2006/relationships/image" Target="../media/image56.png"/></Relationships>
</file>

<file path=ppt/slides/_rels/slide4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0.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17.png"/><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4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8.svg"/><Relationship Id="rId7" Type="http://schemas.openxmlformats.org/officeDocument/2006/relationships/image" Target="../media/image33.svg"/><Relationship Id="rId2" Type="http://schemas.openxmlformats.org/officeDocument/2006/relationships/image" Target="../media/image47.png"/><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50.svg"/><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svg"/><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8.svg"/><Relationship Id="rId7" Type="http://schemas.openxmlformats.org/officeDocument/2006/relationships/image" Target="../media/image60.sv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48.svg"/><Relationship Id="rId4" Type="http://schemas.openxmlformats.org/officeDocument/2006/relationships/image" Target="../media/image47.png"/><Relationship Id="rId9" Type="http://schemas.openxmlformats.org/officeDocument/2006/relationships/image" Target="../media/image62.sv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4.svg"/><Relationship Id="rId7" Type="http://schemas.openxmlformats.org/officeDocument/2006/relationships/image" Target="../media/image67.sv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66.svg"/><Relationship Id="rId4" Type="http://schemas.openxmlformats.org/officeDocument/2006/relationships/image" Target="../media/image65.png"/></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8.xml"/><Relationship Id="rId7"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9.png"/><Relationship Id="rId5" Type="http://schemas.openxmlformats.org/officeDocument/2006/relationships/image" Target="../media/image14.png"/><Relationship Id="rId10" Type="http://schemas.openxmlformats.org/officeDocument/2006/relationships/image" Target="../media/image16.png"/><Relationship Id="rId4" Type="http://schemas.openxmlformats.org/officeDocument/2006/relationships/notesSlide" Target="../notesSlides/notesSlide4.xml"/><Relationship Id="rId9"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hyperlink" Target="https://medium.com/@appaloosastore/string-similarity-algorithms-compared-3f7b4d12f0ff" TargetMode="External"/><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251.png"/></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youtu.be/llaT4Sz6uI4"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67.svg"/></Relationships>
</file>

<file path=ppt/slides/_rels/slide6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20.jpeg"/><Relationship Id="rId2" Type="http://schemas.openxmlformats.org/officeDocument/2006/relationships/slideLayout" Target="../slideLayouts/slideLayout18.xml"/><Relationship Id="rId1" Type="http://schemas.openxmlformats.org/officeDocument/2006/relationships/tags" Target="../tags/tag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300.png"/><Relationship Id="rId7" Type="http://schemas.openxmlformats.org/officeDocument/2006/relationships/image" Target="../media/image340.png"/><Relationship Id="rId2" Type="http://schemas.openxmlformats.org/officeDocument/2006/relationships/image" Target="../media/image291.png"/><Relationship Id="rId1" Type="http://schemas.openxmlformats.org/officeDocument/2006/relationships/slideLayout" Target="../slideLayouts/slideLayout2.xml"/><Relationship Id="rId6" Type="http://schemas.openxmlformats.org/officeDocument/2006/relationships/image" Target="../media/image330.png"/><Relationship Id="rId5" Type="http://schemas.openxmlformats.org/officeDocument/2006/relationships/image" Target="../media/image321.png"/><Relationship Id="rId4" Type="http://schemas.openxmlformats.org/officeDocument/2006/relationships/image" Target="../media/image72.png"/></Relationships>
</file>

<file path=ppt/slides/_rels/slide72.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60.png"/><Relationship Id="rId1" Type="http://schemas.openxmlformats.org/officeDocument/2006/relationships/slideLayout" Target="../slideLayouts/slideLayout2.xml"/><Relationship Id="rId4" Type="http://schemas.openxmlformats.org/officeDocument/2006/relationships/image" Target="../media/image380.png"/></Relationships>
</file>

<file path=ppt/slides/_rels/slide7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20.png"/><Relationship Id="rId5" Type="http://schemas.openxmlformats.org/officeDocument/2006/relationships/image" Target="../media/image74.png"/><Relationship Id="rId4" Type="http://schemas.openxmlformats.org/officeDocument/2006/relationships/image" Target="../media/image400.png"/></Relationships>
</file>

<file path=ppt/slides/_rels/slide7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460.png"/><Relationship Id="rId4" Type="http://schemas.openxmlformats.org/officeDocument/2006/relationships/image" Target="../media/image450.png"/></Relationships>
</file>

<file path=ppt/slides/_rels/slide7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svg"/><Relationship Id="rId7" Type="http://schemas.openxmlformats.org/officeDocument/2006/relationships/image" Target="../media/image84.sv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svg"/><Relationship Id="rId4" Type="http://schemas.openxmlformats.org/officeDocument/2006/relationships/image" Target="../media/image81.png"/><Relationship Id="rId9" Type="http://schemas.openxmlformats.org/officeDocument/2006/relationships/image" Target="../media/image86.sv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23.svg"/><Relationship Id="rId4" Type="http://schemas.openxmlformats.org/officeDocument/2006/relationships/image" Target="../media/image22.png"/></Relationships>
</file>

<file path=ppt/slides/_rels/slide8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image" Target="../media/image93.sv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svg"/></Relationships>
</file>

<file path=ppt/slides/_rels/slide8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8.svg"/><Relationship Id="rId7" Type="http://schemas.openxmlformats.org/officeDocument/2006/relationships/image" Target="../media/image33.svg"/><Relationship Id="rId2" Type="http://schemas.openxmlformats.org/officeDocument/2006/relationships/image" Target="../media/image47.png"/><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50.svg"/><Relationship Id="rId4" Type="http://schemas.openxmlformats.org/officeDocument/2006/relationships/image" Target="../media/image4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91.xml.rels><?xml version="1.0" encoding="UTF-8" standalone="yes"?>
<Relationships xmlns="http://schemas.openxmlformats.org/package/2006/relationships"><Relationship Id="rId2" Type="http://schemas.openxmlformats.org/officeDocument/2006/relationships/image" Target="../media/image97.tif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9.tiff"/><Relationship Id="rId7" Type="http://schemas.openxmlformats.org/officeDocument/2006/relationships/image" Target="../media/image103.tiff"/><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102.svg"/><Relationship Id="rId5" Type="http://schemas.openxmlformats.org/officeDocument/2006/relationships/image" Target="../media/image101.png"/><Relationship Id="rId4" Type="http://schemas.openxmlformats.org/officeDocument/2006/relationships/image" Target="../media/image100.tiff"/></Relationships>
</file>

<file path=ppt/slides/_rels/slide9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3.tiff"/><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10.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1828800"/>
            <a:ext cx="7017690" cy="1574800"/>
          </a:xfrm>
        </p:spPr>
        <p:txBody>
          <a:bodyPr>
            <a:normAutofit fontScale="90000"/>
          </a:bodyPr>
          <a:lstStyle/>
          <a:p>
            <a:pPr>
              <a:lnSpc>
                <a:spcPts val="4040"/>
              </a:lnSpc>
            </a:pPr>
            <a:r>
              <a:rPr lang="en-US" sz="3200" dirty="0"/>
              <a:t>Learning-Based Methods with Human in the Loop for Entity Resolution</a:t>
            </a:r>
            <a:br>
              <a:rPr lang="en-US" sz="3200" dirty="0"/>
            </a:br>
            <a:r>
              <a:rPr lang="en-US" sz="2800" dirty="0">
                <a:solidFill>
                  <a:schemeClr val="tx1"/>
                </a:solidFill>
              </a:rPr>
              <a:t> </a:t>
            </a:r>
          </a:p>
        </p:txBody>
      </p:sp>
      <p:sp>
        <p:nvSpPr>
          <p:cNvPr id="3" name="TextBox 2"/>
          <p:cNvSpPr txBox="1"/>
          <p:nvPr/>
        </p:nvSpPr>
        <p:spPr>
          <a:xfrm>
            <a:off x="9191205" y="5734554"/>
            <a:ext cx="2651929"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1600" b="1" dirty="0">
                <a:solidFill>
                  <a:srgbClr val="00B0F0"/>
                </a:solidFill>
                <a:latin typeface="IBM Plex Sans" panose="020B0503050203000203" pitchFamily="34" charset="0"/>
              </a:rPr>
              <a:t>IBM Research </a:t>
            </a:r>
            <a:r>
              <a:rPr lang="mr-IN" sz="1600" b="1" dirty="0">
                <a:solidFill>
                  <a:srgbClr val="00B0F0"/>
                </a:solidFill>
                <a:latin typeface="IBM Plex Sans" panose="020B0503050203000203" pitchFamily="34" charset="0"/>
              </a:rPr>
              <a:t>–</a:t>
            </a:r>
            <a:r>
              <a:rPr lang="en-US" sz="1600" b="1" dirty="0">
                <a:solidFill>
                  <a:srgbClr val="00B0F0"/>
                </a:solidFill>
                <a:latin typeface="IBM Plex Sans" panose="020B0503050203000203" pitchFamily="34" charset="0"/>
              </a:rPr>
              <a:t> Almaden</a:t>
            </a:r>
          </a:p>
        </p:txBody>
      </p:sp>
      <p:pic>
        <p:nvPicPr>
          <p:cNvPr id="4" name="Picture 3">
            <a:extLst>
              <a:ext uri="{FF2B5EF4-FFF2-40B4-BE49-F238E27FC236}">
                <a16:creationId xmlns:a16="http://schemas.microsoft.com/office/drawing/2014/main" id="{67B27A97-DF3A-3246-9591-3A0B814D2CDD}"/>
              </a:ext>
            </a:extLst>
          </p:cNvPr>
          <p:cNvPicPr>
            <a:picLocks noChangeAspect="1"/>
          </p:cNvPicPr>
          <p:nvPr/>
        </p:nvPicPr>
        <p:blipFill>
          <a:blip r:embed="rId3"/>
          <a:stretch>
            <a:fillRect/>
          </a:stretch>
        </p:blipFill>
        <p:spPr>
          <a:xfrm>
            <a:off x="3683603" y="3677227"/>
            <a:ext cx="965753" cy="965753"/>
          </a:xfrm>
          <a:prstGeom prst="rect">
            <a:avLst/>
          </a:prstGeom>
        </p:spPr>
      </p:pic>
      <p:sp>
        <p:nvSpPr>
          <p:cNvPr id="5" name="Rectangle 4">
            <a:extLst>
              <a:ext uri="{FF2B5EF4-FFF2-40B4-BE49-F238E27FC236}">
                <a16:creationId xmlns:a16="http://schemas.microsoft.com/office/drawing/2014/main" id="{9FB36C3E-8001-DB48-BA35-7348AEFF753A}"/>
              </a:ext>
            </a:extLst>
          </p:cNvPr>
          <p:cNvSpPr/>
          <p:nvPr/>
        </p:nvSpPr>
        <p:spPr>
          <a:xfrm>
            <a:off x="3551953" y="4678586"/>
            <a:ext cx="1300356" cy="338554"/>
          </a:xfrm>
          <a:prstGeom prst="rect">
            <a:avLst/>
          </a:prstGeom>
        </p:spPr>
        <p:txBody>
          <a:bodyPr wrap="none">
            <a:spAutoFit/>
          </a:bodyPr>
          <a:lstStyle/>
          <a:p>
            <a:pPr hangingPunct="0"/>
            <a:r>
              <a:rPr lang="en-US" sz="1600" dirty="0">
                <a:solidFill>
                  <a:schemeClr val="bg2"/>
                </a:solidFill>
                <a:latin typeface="IBM Plex Sans" panose="020B0503050203000203" pitchFamily="34" charset="0"/>
              </a:rPr>
              <a:t>Lucian Popa</a:t>
            </a:r>
          </a:p>
        </p:txBody>
      </p:sp>
      <p:pic>
        <p:nvPicPr>
          <p:cNvPr id="6" name="Picture 5">
            <a:extLst>
              <a:ext uri="{FF2B5EF4-FFF2-40B4-BE49-F238E27FC236}">
                <a16:creationId xmlns:a16="http://schemas.microsoft.com/office/drawing/2014/main" id="{78828D95-37B1-DC47-B7B4-751E6E668B15}"/>
              </a:ext>
            </a:extLst>
          </p:cNvPr>
          <p:cNvPicPr>
            <a:picLocks noChangeAspect="1"/>
          </p:cNvPicPr>
          <p:nvPr/>
        </p:nvPicPr>
        <p:blipFill>
          <a:blip r:embed="rId4"/>
          <a:stretch>
            <a:fillRect/>
          </a:stretch>
        </p:blipFill>
        <p:spPr>
          <a:xfrm>
            <a:off x="1865155" y="3674362"/>
            <a:ext cx="984802" cy="984802"/>
          </a:xfrm>
          <a:prstGeom prst="rect">
            <a:avLst/>
          </a:prstGeom>
        </p:spPr>
      </p:pic>
      <p:sp>
        <p:nvSpPr>
          <p:cNvPr id="7" name="Rectangle 6">
            <a:extLst>
              <a:ext uri="{FF2B5EF4-FFF2-40B4-BE49-F238E27FC236}">
                <a16:creationId xmlns:a16="http://schemas.microsoft.com/office/drawing/2014/main" id="{42DC2A07-0946-DE40-AD46-CC772BAF9AA8}"/>
              </a:ext>
            </a:extLst>
          </p:cNvPr>
          <p:cNvSpPr/>
          <p:nvPr/>
        </p:nvSpPr>
        <p:spPr>
          <a:xfrm>
            <a:off x="1739329" y="4670181"/>
            <a:ext cx="1707519" cy="338554"/>
          </a:xfrm>
          <a:prstGeom prst="rect">
            <a:avLst/>
          </a:prstGeom>
        </p:spPr>
        <p:txBody>
          <a:bodyPr wrap="none">
            <a:spAutoFit/>
          </a:bodyPr>
          <a:lstStyle/>
          <a:p>
            <a:pPr hangingPunct="0"/>
            <a:r>
              <a:rPr lang="en-US" sz="1600" dirty="0">
                <a:solidFill>
                  <a:schemeClr val="bg2"/>
                </a:solidFill>
                <a:latin typeface="IBM Plex Sans" panose="020B0503050203000203" pitchFamily="34" charset="0"/>
              </a:rPr>
              <a:t>Sairam Gurajada</a:t>
            </a:r>
          </a:p>
        </p:txBody>
      </p:sp>
      <p:pic>
        <p:nvPicPr>
          <p:cNvPr id="10" name="Picture 9">
            <a:extLst>
              <a:ext uri="{FF2B5EF4-FFF2-40B4-BE49-F238E27FC236}">
                <a16:creationId xmlns:a16="http://schemas.microsoft.com/office/drawing/2014/main" id="{431FEBED-EEA7-8945-9924-D4B382D94746}"/>
              </a:ext>
            </a:extLst>
          </p:cNvPr>
          <p:cNvPicPr>
            <a:picLocks noChangeAspect="1"/>
          </p:cNvPicPr>
          <p:nvPr/>
        </p:nvPicPr>
        <p:blipFill>
          <a:blip r:embed="rId5"/>
          <a:stretch>
            <a:fillRect/>
          </a:stretch>
        </p:blipFill>
        <p:spPr>
          <a:xfrm>
            <a:off x="5234860" y="3658327"/>
            <a:ext cx="1009241" cy="1009241"/>
          </a:xfrm>
          <a:prstGeom prst="rect">
            <a:avLst/>
          </a:prstGeom>
        </p:spPr>
      </p:pic>
      <p:sp>
        <p:nvSpPr>
          <p:cNvPr id="11" name="Rectangle 10">
            <a:extLst>
              <a:ext uri="{FF2B5EF4-FFF2-40B4-BE49-F238E27FC236}">
                <a16:creationId xmlns:a16="http://schemas.microsoft.com/office/drawing/2014/main" id="{A5557908-76A5-AA4A-A208-1CE1F8FBEDD4}"/>
              </a:ext>
            </a:extLst>
          </p:cNvPr>
          <p:cNvSpPr/>
          <p:nvPr/>
        </p:nvSpPr>
        <p:spPr>
          <a:xfrm>
            <a:off x="5151726" y="4678586"/>
            <a:ext cx="1019831" cy="338554"/>
          </a:xfrm>
          <a:prstGeom prst="rect">
            <a:avLst/>
          </a:prstGeom>
        </p:spPr>
        <p:txBody>
          <a:bodyPr wrap="none">
            <a:spAutoFit/>
          </a:bodyPr>
          <a:lstStyle/>
          <a:p>
            <a:r>
              <a:rPr lang="en-US" sz="1600" dirty="0">
                <a:solidFill>
                  <a:schemeClr val="bg2"/>
                </a:solidFill>
                <a:latin typeface="IBM Plex Sans" panose="020B0503050203000203" pitchFamily="34" charset="0"/>
              </a:rPr>
              <a:t>Kun Qian</a:t>
            </a:r>
            <a:endParaRPr lang="en-US" sz="1600" dirty="0">
              <a:latin typeface="IBM Plex Sans" panose="020B0503050203000203" pitchFamily="34" charset="0"/>
            </a:endParaRPr>
          </a:p>
        </p:txBody>
      </p:sp>
      <p:sp>
        <p:nvSpPr>
          <p:cNvPr id="12" name="Rectangle 11">
            <a:extLst>
              <a:ext uri="{FF2B5EF4-FFF2-40B4-BE49-F238E27FC236}">
                <a16:creationId xmlns:a16="http://schemas.microsoft.com/office/drawing/2014/main" id="{998C7849-4818-7240-B578-92A0320E127B}"/>
              </a:ext>
            </a:extLst>
          </p:cNvPr>
          <p:cNvSpPr/>
          <p:nvPr/>
        </p:nvSpPr>
        <p:spPr>
          <a:xfrm>
            <a:off x="6728225" y="4666379"/>
            <a:ext cx="1457450" cy="338554"/>
          </a:xfrm>
          <a:prstGeom prst="rect">
            <a:avLst/>
          </a:prstGeom>
        </p:spPr>
        <p:txBody>
          <a:bodyPr wrap="none">
            <a:spAutoFit/>
          </a:bodyPr>
          <a:lstStyle/>
          <a:p>
            <a:r>
              <a:rPr lang="en-US" sz="1600" dirty="0">
                <a:solidFill>
                  <a:schemeClr val="bg2"/>
                </a:solidFill>
                <a:latin typeface="IBM Plex Sans" panose="020B0503050203000203" pitchFamily="34" charset="0"/>
              </a:rPr>
              <a:t>Prithviraj Sen </a:t>
            </a:r>
            <a:endParaRPr lang="en-US" sz="1600" dirty="0">
              <a:latin typeface="IBM Plex Sans" panose="020B0503050203000203" pitchFamily="34" charset="0"/>
            </a:endParaRPr>
          </a:p>
        </p:txBody>
      </p:sp>
      <p:pic>
        <p:nvPicPr>
          <p:cNvPr id="13" name="Picture 12">
            <a:extLst>
              <a:ext uri="{FF2B5EF4-FFF2-40B4-BE49-F238E27FC236}">
                <a16:creationId xmlns:a16="http://schemas.microsoft.com/office/drawing/2014/main" id="{451077DA-88AB-2645-850E-7F883D825BCC}"/>
              </a:ext>
            </a:extLst>
          </p:cNvPr>
          <p:cNvPicPr>
            <a:picLocks noChangeAspect="1"/>
          </p:cNvPicPr>
          <p:nvPr/>
        </p:nvPicPr>
        <p:blipFill>
          <a:blip r:embed="rId6"/>
          <a:stretch>
            <a:fillRect/>
          </a:stretch>
        </p:blipFill>
        <p:spPr>
          <a:xfrm>
            <a:off x="6862656" y="3642251"/>
            <a:ext cx="1009242" cy="1009242"/>
          </a:xfrm>
          <a:prstGeom prst="rect">
            <a:avLst/>
          </a:prstGeom>
        </p:spPr>
      </p:pic>
      <p:pic>
        <p:nvPicPr>
          <p:cNvPr id="14" name="Picture 13">
            <a:extLst>
              <a:ext uri="{FF2B5EF4-FFF2-40B4-BE49-F238E27FC236}">
                <a16:creationId xmlns:a16="http://schemas.microsoft.com/office/drawing/2014/main" id="{FEABF10B-EEE9-D749-BC08-1D6B8217B6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50242" y="3720906"/>
            <a:ext cx="1836387" cy="1836387"/>
          </a:xfrm>
          <a:prstGeom prst="rect">
            <a:avLst/>
          </a:prstGeom>
        </p:spPr>
      </p:pic>
      <p:pic>
        <p:nvPicPr>
          <p:cNvPr id="15" name="Picture 14">
            <a:extLst>
              <a:ext uri="{FF2B5EF4-FFF2-40B4-BE49-F238E27FC236}">
                <a16:creationId xmlns:a16="http://schemas.microsoft.com/office/drawing/2014/main" id="{3FCA7F08-AA37-D445-8965-AD1162D1D6D4}"/>
              </a:ext>
            </a:extLst>
          </p:cNvPr>
          <p:cNvPicPr>
            <a:picLocks noChangeAspect="1"/>
          </p:cNvPicPr>
          <p:nvPr/>
        </p:nvPicPr>
        <p:blipFill>
          <a:blip r:embed="rId8"/>
          <a:stretch>
            <a:fillRect/>
          </a:stretch>
        </p:blipFill>
        <p:spPr>
          <a:xfrm>
            <a:off x="9475214" y="2647391"/>
            <a:ext cx="1755472" cy="896254"/>
          </a:xfrm>
          <a:prstGeom prst="rect">
            <a:avLst/>
          </a:prstGeom>
        </p:spPr>
      </p:pic>
      <p:sp>
        <p:nvSpPr>
          <p:cNvPr id="8" name="Slide Number Placeholder 7">
            <a:extLst>
              <a:ext uri="{FF2B5EF4-FFF2-40B4-BE49-F238E27FC236}">
                <a16:creationId xmlns:a16="http://schemas.microsoft.com/office/drawing/2014/main" id="{5CC1C932-1D12-6442-AE72-3EB84B895C08}"/>
              </a:ext>
            </a:extLst>
          </p:cNvPr>
          <p:cNvSpPr>
            <a:spLocks noGrp="1"/>
          </p:cNvSpPr>
          <p:nvPr>
            <p:ph type="sldNum" sz="quarter" idx="10"/>
          </p:nvPr>
        </p:nvSpPr>
        <p:spPr/>
        <p:txBody>
          <a:bodyPr/>
          <a:lstStyle/>
          <a:p>
            <a:fld id="{D0BE6F14-FF48-0F4F-A8AA-2E3F25371E4A}" type="slidenum">
              <a:rPr lang="en-US" smtClean="0"/>
              <a:pPr/>
              <a:t>1</a:t>
            </a:fld>
            <a:endParaRPr lang="en-US"/>
          </a:p>
        </p:txBody>
      </p:sp>
      <p:sp>
        <p:nvSpPr>
          <p:cNvPr id="16" name="TextBox 15">
            <a:extLst>
              <a:ext uri="{FF2B5EF4-FFF2-40B4-BE49-F238E27FC236}">
                <a16:creationId xmlns:a16="http://schemas.microsoft.com/office/drawing/2014/main" id="{68E3C608-9EEA-4F41-AD50-B8FBCB20A449}"/>
              </a:ext>
            </a:extLst>
          </p:cNvPr>
          <p:cNvSpPr txBox="1"/>
          <p:nvPr/>
        </p:nvSpPr>
        <p:spPr>
          <a:xfrm>
            <a:off x="8346410" y="6095938"/>
            <a:ext cx="3443559"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1600" b="1" dirty="0">
                <a:solidFill>
                  <a:srgbClr val="00B0F0"/>
                </a:solidFill>
                <a:latin typeface="IBM Plex Sans" panose="020B0503050203000203" pitchFamily="34" charset="77"/>
              </a:rPr>
              <a:t>CIKM Tutorial, November 3</a:t>
            </a:r>
            <a:r>
              <a:rPr lang="en-US" sz="1600" b="1" baseline="30000" dirty="0">
                <a:solidFill>
                  <a:srgbClr val="00B0F0"/>
                </a:solidFill>
                <a:latin typeface="IBM Plex Sans" panose="020B0503050203000203" pitchFamily="34" charset="77"/>
              </a:rPr>
              <a:t>rd </a:t>
            </a:r>
            <a:r>
              <a:rPr lang="en-US" sz="1600" b="1" dirty="0">
                <a:solidFill>
                  <a:srgbClr val="00B0F0"/>
                </a:solidFill>
                <a:latin typeface="IBM Plex Sans" panose="020B0503050203000203" pitchFamily="34" charset="77"/>
              </a:rPr>
              <a:t>2019</a:t>
            </a:r>
          </a:p>
        </p:txBody>
      </p:sp>
    </p:spTree>
    <p:extLst>
      <p:ext uri="{BB962C8B-B14F-4D97-AF65-F5344CB8AC3E}">
        <p14:creationId xmlns:p14="http://schemas.microsoft.com/office/powerpoint/2010/main" val="3790466962"/>
      </p:ext>
    </p:extLst>
  </p:cSld>
  <p:clrMapOvr>
    <a:masterClrMapping/>
  </p:clrMapOvr>
  <p:transition spd="med" advTm="7398"/>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C250EA-3F11-194B-AF6A-4735C45402C4}"/>
              </a:ext>
            </a:extLst>
          </p:cNvPr>
          <p:cNvSpPr>
            <a:spLocks noGrp="1"/>
          </p:cNvSpPr>
          <p:nvPr>
            <p:ph type="title"/>
          </p:nvPr>
        </p:nvSpPr>
        <p:spPr>
          <a:xfrm>
            <a:off x="435935" y="266702"/>
            <a:ext cx="11145750" cy="506795"/>
          </a:xfrm>
        </p:spPr>
        <p:txBody>
          <a:bodyPr>
            <a:normAutofit/>
          </a:bodyPr>
          <a:lstStyle/>
          <a:p>
            <a:r>
              <a:rPr lang="en-US" sz="2800" dirty="0"/>
              <a:t>An ER Flow</a:t>
            </a:r>
          </a:p>
        </p:txBody>
      </p:sp>
      <p:sp>
        <p:nvSpPr>
          <p:cNvPr id="5" name="Slide Number Placeholder 4">
            <a:extLst>
              <a:ext uri="{FF2B5EF4-FFF2-40B4-BE49-F238E27FC236}">
                <a16:creationId xmlns:a16="http://schemas.microsoft.com/office/drawing/2014/main" id="{777D7060-9F3E-3945-B487-D2730100CE46}"/>
              </a:ext>
            </a:extLst>
          </p:cNvPr>
          <p:cNvSpPr>
            <a:spLocks noGrp="1"/>
          </p:cNvSpPr>
          <p:nvPr>
            <p:ph type="sldNum" sz="quarter" idx="2"/>
          </p:nvPr>
        </p:nvSpPr>
        <p:spPr/>
        <p:txBody>
          <a:bodyPr/>
          <a:lstStyle/>
          <a:p>
            <a:fld id="{86CB4B4D-7CA3-9044-876B-883B54F8677D}" type="slidenum">
              <a:rPr lang="en-US" smtClean="0"/>
              <a:t>10</a:t>
            </a:fld>
            <a:endParaRPr lang="en-US"/>
          </a:p>
        </p:txBody>
      </p:sp>
      <p:grpSp>
        <p:nvGrpSpPr>
          <p:cNvPr id="6" name="Group 5">
            <a:extLst>
              <a:ext uri="{FF2B5EF4-FFF2-40B4-BE49-F238E27FC236}">
                <a16:creationId xmlns:a16="http://schemas.microsoft.com/office/drawing/2014/main" id="{64BAF385-AEA8-5441-A11A-6E2514F7BD72}"/>
              </a:ext>
            </a:extLst>
          </p:cNvPr>
          <p:cNvGrpSpPr/>
          <p:nvPr/>
        </p:nvGrpSpPr>
        <p:grpSpPr>
          <a:xfrm>
            <a:off x="3730846" y="3145820"/>
            <a:ext cx="1228725" cy="614362"/>
            <a:chOff x="2467192" y="2422351"/>
            <a:chExt cx="1228725" cy="614362"/>
          </a:xfrm>
        </p:grpSpPr>
        <p:sp>
          <p:nvSpPr>
            <p:cNvPr id="7" name="Rounded Rectangle 6">
              <a:extLst>
                <a:ext uri="{FF2B5EF4-FFF2-40B4-BE49-F238E27FC236}">
                  <a16:creationId xmlns:a16="http://schemas.microsoft.com/office/drawing/2014/main" id="{56D551AF-4329-8546-914A-F520A23EB7D2}"/>
                </a:ext>
              </a:extLst>
            </p:cNvPr>
            <p:cNvSpPr/>
            <p:nvPr/>
          </p:nvSpPr>
          <p:spPr>
            <a:xfrm>
              <a:off x="2467192" y="2422351"/>
              <a:ext cx="1228725" cy="614362"/>
            </a:xfrm>
            <a:prstGeom prst="roundRect">
              <a:avLst/>
            </a:prstGeom>
            <a:solidFill>
              <a:srgbClr val="FCD6B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8" name="TextBox 7">
              <a:extLst>
                <a:ext uri="{FF2B5EF4-FFF2-40B4-BE49-F238E27FC236}">
                  <a16:creationId xmlns:a16="http://schemas.microsoft.com/office/drawing/2014/main" id="{F3EC65BB-F2CA-EB48-A941-2AC0F6A85B61}"/>
                </a:ext>
              </a:extLst>
            </p:cNvPr>
            <p:cNvSpPr txBox="1"/>
            <p:nvPr/>
          </p:nvSpPr>
          <p:spPr>
            <a:xfrm>
              <a:off x="2521144" y="2544866"/>
              <a:ext cx="101822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Blocking</a:t>
              </a:r>
              <a:endParaRPr kumimoji="0" lang="en-US" sz="1800" b="1" i="0" u="none" strike="noStrike" kern="1200" cap="none" spc="0" normalizeH="0" baseline="0" noProof="0" dirty="0">
                <a:ln>
                  <a:noFill/>
                </a:ln>
                <a:solidFill>
                  <a:srgbClr val="C00000"/>
                </a:solidFill>
                <a:effectLst/>
                <a:uLnTx/>
                <a:uFillTx/>
                <a:latin typeface="IBM Plex Sans" panose="020B0503050203000203" pitchFamily="34" charset="0"/>
                <a:cs typeface="Calibri"/>
              </a:endParaRPr>
            </a:p>
          </p:txBody>
        </p:sp>
      </p:grpSp>
      <p:grpSp>
        <p:nvGrpSpPr>
          <p:cNvPr id="9" name="Group 8">
            <a:extLst>
              <a:ext uri="{FF2B5EF4-FFF2-40B4-BE49-F238E27FC236}">
                <a16:creationId xmlns:a16="http://schemas.microsoft.com/office/drawing/2014/main" id="{778DB05A-6316-CD45-9D34-92B360093AD6}"/>
              </a:ext>
            </a:extLst>
          </p:cNvPr>
          <p:cNvGrpSpPr/>
          <p:nvPr/>
        </p:nvGrpSpPr>
        <p:grpSpPr>
          <a:xfrm>
            <a:off x="4959571" y="3968578"/>
            <a:ext cx="1228725" cy="614362"/>
            <a:chOff x="3417197" y="3404432"/>
            <a:chExt cx="1228725" cy="614362"/>
          </a:xfrm>
        </p:grpSpPr>
        <p:sp>
          <p:nvSpPr>
            <p:cNvPr id="10" name="Rounded Rectangle 9">
              <a:extLst>
                <a:ext uri="{FF2B5EF4-FFF2-40B4-BE49-F238E27FC236}">
                  <a16:creationId xmlns:a16="http://schemas.microsoft.com/office/drawing/2014/main" id="{1F9E2BB4-7C3B-1E42-B8A8-ACFB819891AF}"/>
                </a:ext>
              </a:extLst>
            </p:cNvPr>
            <p:cNvSpPr/>
            <p:nvPr/>
          </p:nvSpPr>
          <p:spPr>
            <a:xfrm>
              <a:off x="3417197" y="3404432"/>
              <a:ext cx="1228725" cy="614362"/>
            </a:xfrm>
            <a:prstGeom prst="roundRect">
              <a:avLst/>
            </a:prstGeom>
            <a:solidFill>
              <a:srgbClr val="FCD6B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11" name="TextBox 10">
              <a:extLst>
                <a:ext uri="{FF2B5EF4-FFF2-40B4-BE49-F238E27FC236}">
                  <a16:creationId xmlns:a16="http://schemas.microsoft.com/office/drawing/2014/main" id="{5126E55B-3234-8446-A031-6399EE6D2F18}"/>
                </a:ext>
              </a:extLst>
            </p:cNvPr>
            <p:cNvSpPr txBox="1"/>
            <p:nvPr/>
          </p:nvSpPr>
          <p:spPr>
            <a:xfrm>
              <a:off x="3452714" y="3419225"/>
              <a:ext cx="116891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(Pairwise)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Matching</a:t>
              </a:r>
            </a:p>
          </p:txBody>
        </p:sp>
      </p:grpSp>
      <p:grpSp>
        <p:nvGrpSpPr>
          <p:cNvPr id="12" name="Group 11">
            <a:extLst>
              <a:ext uri="{FF2B5EF4-FFF2-40B4-BE49-F238E27FC236}">
                <a16:creationId xmlns:a16="http://schemas.microsoft.com/office/drawing/2014/main" id="{15E7F208-2FF1-894E-B7BF-A9BB3010F873}"/>
              </a:ext>
            </a:extLst>
          </p:cNvPr>
          <p:cNvGrpSpPr/>
          <p:nvPr/>
        </p:nvGrpSpPr>
        <p:grpSpPr>
          <a:xfrm>
            <a:off x="6163998" y="4791336"/>
            <a:ext cx="1265343" cy="614362"/>
            <a:chOff x="7001866" y="3788814"/>
            <a:chExt cx="1265343" cy="614362"/>
          </a:xfrm>
        </p:grpSpPr>
        <p:sp>
          <p:nvSpPr>
            <p:cNvPr id="13" name="Rounded Rectangle 12">
              <a:extLst>
                <a:ext uri="{FF2B5EF4-FFF2-40B4-BE49-F238E27FC236}">
                  <a16:creationId xmlns:a16="http://schemas.microsoft.com/office/drawing/2014/main" id="{A2C91FC7-4C2C-F941-B9BC-E0E6DC11F2D1}"/>
                </a:ext>
              </a:extLst>
            </p:cNvPr>
            <p:cNvSpPr/>
            <p:nvPr/>
          </p:nvSpPr>
          <p:spPr>
            <a:xfrm>
              <a:off x="7038484" y="3788814"/>
              <a:ext cx="1228725" cy="614362"/>
            </a:xfrm>
            <a:prstGeom prst="roundRect">
              <a:avLst/>
            </a:prstGeom>
            <a:solidFill>
              <a:srgbClr val="FCD6B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14" name="TextBox 13">
              <a:extLst>
                <a:ext uri="{FF2B5EF4-FFF2-40B4-BE49-F238E27FC236}">
                  <a16:creationId xmlns:a16="http://schemas.microsoft.com/office/drawing/2014/main" id="{A5720F8D-0670-CA40-ADF8-086792CEA32B}"/>
                </a:ext>
              </a:extLst>
            </p:cNvPr>
            <p:cNvSpPr txBox="1"/>
            <p:nvPr/>
          </p:nvSpPr>
          <p:spPr>
            <a:xfrm>
              <a:off x="7001866" y="3911329"/>
              <a:ext cx="117852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Clustering</a:t>
              </a:r>
              <a:endParaRPr kumimoji="0" lang="en-US" sz="1800" b="1" i="0" u="none" strike="noStrike" kern="1200" cap="none" spc="0" normalizeH="0" baseline="0" noProof="0" dirty="0">
                <a:ln>
                  <a:noFill/>
                </a:ln>
                <a:solidFill>
                  <a:srgbClr val="C00000"/>
                </a:solidFill>
                <a:effectLst/>
                <a:uLnTx/>
                <a:uFillTx/>
                <a:latin typeface="IBM Plex Sans" panose="020B0503050203000203" pitchFamily="34" charset="0"/>
                <a:cs typeface="Calibri"/>
              </a:endParaRPr>
            </a:p>
          </p:txBody>
        </p:sp>
      </p:grpSp>
      <p:cxnSp>
        <p:nvCxnSpPr>
          <p:cNvPr id="21" name="Elbow Connector 20">
            <a:extLst>
              <a:ext uri="{FF2B5EF4-FFF2-40B4-BE49-F238E27FC236}">
                <a16:creationId xmlns:a16="http://schemas.microsoft.com/office/drawing/2014/main" id="{1FA74065-ABA2-A94E-BB5D-CA3394637BEE}"/>
              </a:ext>
            </a:extLst>
          </p:cNvPr>
          <p:cNvCxnSpPr>
            <a:cxnSpLocks/>
            <a:endCxn id="7" idx="1"/>
          </p:cNvCxnSpPr>
          <p:nvPr/>
        </p:nvCxnSpPr>
        <p:spPr>
          <a:xfrm rot="16200000" flipH="1">
            <a:off x="3154336" y="2876490"/>
            <a:ext cx="538659" cy="614362"/>
          </a:xfrm>
          <a:prstGeom prst="bentConnector2">
            <a:avLst/>
          </a:prstGeom>
          <a:noFill/>
          <a:ln w="28575"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2" name="Elbow Connector 21">
            <a:extLst>
              <a:ext uri="{FF2B5EF4-FFF2-40B4-BE49-F238E27FC236}">
                <a16:creationId xmlns:a16="http://schemas.microsoft.com/office/drawing/2014/main" id="{F40D8011-3AEC-AD4C-B06F-F86954FFE36B}"/>
              </a:ext>
            </a:extLst>
          </p:cNvPr>
          <p:cNvCxnSpPr>
            <a:cxnSpLocks/>
            <a:stCxn id="7" idx="2"/>
            <a:endCxn id="10" idx="1"/>
          </p:cNvCxnSpPr>
          <p:nvPr/>
        </p:nvCxnSpPr>
        <p:spPr>
          <a:xfrm rot="16200000" flipH="1">
            <a:off x="4394602" y="3710789"/>
            <a:ext cx="515577" cy="614362"/>
          </a:xfrm>
          <a:prstGeom prst="bentConnector2">
            <a:avLst/>
          </a:prstGeom>
          <a:noFill/>
          <a:ln w="28575"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3" name="Elbow Connector 22">
            <a:extLst>
              <a:ext uri="{FF2B5EF4-FFF2-40B4-BE49-F238E27FC236}">
                <a16:creationId xmlns:a16="http://schemas.microsoft.com/office/drawing/2014/main" id="{7DE0F924-6529-BB40-AAB5-AFBBCA0873FD}"/>
              </a:ext>
            </a:extLst>
          </p:cNvPr>
          <p:cNvCxnSpPr>
            <a:cxnSpLocks/>
            <a:stCxn id="10" idx="2"/>
            <a:endCxn id="14" idx="1"/>
          </p:cNvCxnSpPr>
          <p:nvPr/>
        </p:nvCxnSpPr>
        <p:spPr>
          <a:xfrm rot="16200000" flipH="1">
            <a:off x="5618872" y="4538002"/>
            <a:ext cx="500188" cy="590064"/>
          </a:xfrm>
          <a:prstGeom prst="bentConnector2">
            <a:avLst/>
          </a:prstGeom>
          <a:noFill/>
          <a:ln w="28575"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4" name="Elbow Connector 23">
            <a:extLst>
              <a:ext uri="{FF2B5EF4-FFF2-40B4-BE49-F238E27FC236}">
                <a16:creationId xmlns:a16="http://schemas.microsoft.com/office/drawing/2014/main" id="{C6BE9029-BC53-2D4E-8C66-C61E4D82B7CF}"/>
              </a:ext>
            </a:extLst>
          </p:cNvPr>
          <p:cNvCxnSpPr>
            <a:cxnSpLocks/>
            <a:stCxn id="13" idx="2"/>
          </p:cNvCxnSpPr>
          <p:nvPr/>
        </p:nvCxnSpPr>
        <p:spPr>
          <a:xfrm rot="16200000" flipH="1">
            <a:off x="6876521" y="5344156"/>
            <a:ext cx="515577" cy="638660"/>
          </a:xfrm>
          <a:prstGeom prst="bentConnector2">
            <a:avLst/>
          </a:prstGeom>
          <a:noFill/>
          <a:ln w="28575"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2" name="Picture 1">
            <a:extLst>
              <a:ext uri="{FF2B5EF4-FFF2-40B4-BE49-F238E27FC236}">
                <a16:creationId xmlns:a16="http://schemas.microsoft.com/office/drawing/2014/main" id="{C24FFEA6-27CA-9742-A560-DE2BC04A4435}"/>
              </a:ext>
            </a:extLst>
          </p:cNvPr>
          <p:cNvPicPr>
            <a:picLocks noChangeAspect="1"/>
          </p:cNvPicPr>
          <p:nvPr/>
        </p:nvPicPr>
        <p:blipFill>
          <a:blip r:embed="rId2"/>
          <a:stretch>
            <a:fillRect/>
          </a:stretch>
        </p:blipFill>
        <p:spPr>
          <a:xfrm>
            <a:off x="6321566" y="254849"/>
            <a:ext cx="2023857" cy="2135672"/>
          </a:xfrm>
          <a:prstGeom prst="rect">
            <a:avLst/>
          </a:prstGeom>
        </p:spPr>
      </p:pic>
      <p:sp>
        <p:nvSpPr>
          <p:cNvPr id="4" name="TextBox 3">
            <a:extLst>
              <a:ext uri="{FF2B5EF4-FFF2-40B4-BE49-F238E27FC236}">
                <a16:creationId xmlns:a16="http://schemas.microsoft.com/office/drawing/2014/main" id="{A8B4A8DF-E0D7-1343-870E-D15B6E2AE571}"/>
              </a:ext>
            </a:extLst>
          </p:cNvPr>
          <p:cNvSpPr txBox="1"/>
          <p:nvPr/>
        </p:nvSpPr>
        <p:spPr>
          <a:xfrm>
            <a:off x="2126389" y="2423843"/>
            <a:ext cx="2051201"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IBM Plex Sans" panose="020B0503050203000203" pitchFamily="34" charset="0"/>
                <a:sym typeface="Calibri"/>
              </a:rPr>
              <a:t>Raw entities/records </a:t>
            </a:r>
          </a:p>
        </p:txBody>
      </p:sp>
      <p:sp>
        <p:nvSpPr>
          <p:cNvPr id="25" name="TextBox 24">
            <a:extLst>
              <a:ext uri="{FF2B5EF4-FFF2-40B4-BE49-F238E27FC236}">
                <a16:creationId xmlns:a16="http://schemas.microsoft.com/office/drawing/2014/main" id="{261E6570-E008-564A-B4CD-BCB984ED5432}"/>
              </a:ext>
            </a:extLst>
          </p:cNvPr>
          <p:cNvSpPr txBox="1"/>
          <p:nvPr/>
        </p:nvSpPr>
        <p:spPr>
          <a:xfrm>
            <a:off x="7775448" y="5835834"/>
            <a:ext cx="2076849"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IBM Plex Sans" panose="020B0503050203000203" pitchFamily="34" charset="0"/>
                <a:sym typeface="Calibri"/>
              </a:rPr>
              <a:t>Linked/fused entities </a:t>
            </a:r>
          </a:p>
        </p:txBody>
      </p:sp>
      <p:pic>
        <p:nvPicPr>
          <p:cNvPr id="28" name="Picture 27" descr="A screenshot of a cell phone&#10;&#10;Description automatically generated">
            <a:extLst>
              <a:ext uri="{FF2B5EF4-FFF2-40B4-BE49-F238E27FC236}">
                <a16:creationId xmlns:a16="http://schemas.microsoft.com/office/drawing/2014/main" id="{CDFBCD48-436B-E54E-A111-BE7EACACDCFE}"/>
              </a:ext>
            </a:extLst>
          </p:cNvPr>
          <p:cNvPicPr>
            <a:picLocks noChangeAspect="1"/>
          </p:cNvPicPr>
          <p:nvPr/>
        </p:nvPicPr>
        <p:blipFill>
          <a:blip r:embed="rId3"/>
          <a:stretch>
            <a:fillRect/>
          </a:stretch>
        </p:blipFill>
        <p:spPr>
          <a:xfrm>
            <a:off x="10053182" y="287119"/>
            <a:ext cx="2081337" cy="2063896"/>
          </a:xfrm>
          <a:prstGeom prst="rect">
            <a:avLst/>
          </a:prstGeom>
        </p:spPr>
      </p:pic>
      <p:cxnSp>
        <p:nvCxnSpPr>
          <p:cNvPr id="30" name="Straight Arrow Connector 29">
            <a:extLst>
              <a:ext uri="{FF2B5EF4-FFF2-40B4-BE49-F238E27FC236}">
                <a16:creationId xmlns:a16="http://schemas.microsoft.com/office/drawing/2014/main" id="{B0DFE5DB-5206-3F44-A171-0A6230967A67}"/>
              </a:ext>
            </a:extLst>
          </p:cNvPr>
          <p:cNvCxnSpPr>
            <a:cxnSpLocks/>
          </p:cNvCxnSpPr>
          <p:nvPr/>
        </p:nvCxnSpPr>
        <p:spPr>
          <a:xfrm>
            <a:off x="8382867" y="1875345"/>
            <a:ext cx="1488226" cy="0"/>
          </a:xfrm>
          <a:prstGeom prst="straightConnector1">
            <a:avLst/>
          </a:prstGeom>
          <a:noFill/>
          <a:ln w="25400" cap="flat">
            <a:solidFill>
              <a:schemeClr val="accent1"/>
            </a:solidFill>
            <a:prstDash val="solid"/>
            <a:round/>
            <a:headEnd type="triangle"/>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1" name="TextBox 30">
            <a:extLst>
              <a:ext uri="{FF2B5EF4-FFF2-40B4-BE49-F238E27FC236}">
                <a16:creationId xmlns:a16="http://schemas.microsoft.com/office/drawing/2014/main" id="{C58F55A2-FAA0-4D4E-A8F7-829800AFAA8C}"/>
              </a:ext>
            </a:extLst>
          </p:cNvPr>
          <p:cNvSpPr txBox="1"/>
          <p:nvPr/>
        </p:nvSpPr>
        <p:spPr>
          <a:xfrm>
            <a:off x="8372232" y="1121038"/>
            <a:ext cx="1498861" cy="6924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300" b="0" i="0" u="none" strike="noStrike" cap="none" spc="0" normalizeH="0" baseline="0" dirty="0">
                <a:ln>
                  <a:noFill/>
                </a:ln>
                <a:solidFill>
                  <a:srgbClr val="000000"/>
                </a:solidFill>
                <a:effectLst/>
                <a:uFillTx/>
                <a:latin typeface="IBM Plex Sans" panose="020B0503050203000203" pitchFamily="34" charset="0"/>
                <a:sym typeface="Calibri"/>
              </a:rPr>
              <a:t>“Find IBM voices on Twitter that are experts on X”</a:t>
            </a:r>
          </a:p>
        </p:txBody>
      </p:sp>
      <p:pic>
        <p:nvPicPr>
          <p:cNvPr id="35" name="Picture 34" descr="A picture containing drawing&#10;&#10;Description automatically generated">
            <a:extLst>
              <a:ext uri="{FF2B5EF4-FFF2-40B4-BE49-F238E27FC236}">
                <a16:creationId xmlns:a16="http://schemas.microsoft.com/office/drawing/2014/main" id="{E6C9A85A-76EE-5F46-AFF8-358DBBD00526}"/>
              </a:ext>
            </a:extLst>
          </p:cNvPr>
          <p:cNvPicPr>
            <a:picLocks noChangeAspect="1"/>
          </p:cNvPicPr>
          <p:nvPr/>
        </p:nvPicPr>
        <p:blipFill>
          <a:blip r:embed="rId4"/>
          <a:stretch>
            <a:fillRect/>
          </a:stretch>
        </p:blipFill>
        <p:spPr>
          <a:xfrm>
            <a:off x="784467" y="868347"/>
            <a:ext cx="5175777" cy="1312933"/>
          </a:xfrm>
          <a:prstGeom prst="rect">
            <a:avLst/>
          </a:prstGeom>
        </p:spPr>
      </p:pic>
      <p:sp>
        <p:nvSpPr>
          <p:cNvPr id="36" name="TextBox 35">
            <a:extLst>
              <a:ext uri="{FF2B5EF4-FFF2-40B4-BE49-F238E27FC236}">
                <a16:creationId xmlns:a16="http://schemas.microsoft.com/office/drawing/2014/main" id="{DDAE6DF7-19E1-4A40-B5E7-3FA2A95CB04E}"/>
              </a:ext>
            </a:extLst>
          </p:cNvPr>
          <p:cNvSpPr txBox="1"/>
          <p:nvPr/>
        </p:nvSpPr>
        <p:spPr>
          <a:xfrm>
            <a:off x="446876" y="783695"/>
            <a:ext cx="337591"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b="1" dirty="0">
                <a:solidFill>
                  <a:schemeClr val="accent6">
                    <a:lumMod val="50000"/>
                  </a:schemeClr>
                </a:solidFill>
                <a:latin typeface="IBM Plex Sans" panose="020B0503050203000203" pitchFamily="34" charset="0"/>
                <a:sym typeface="Calibri"/>
              </a:rPr>
              <a:t>r</a:t>
            </a:r>
            <a:r>
              <a:rPr lang="en-US" sz="1200" b="1" baseline="-25000" dirty="0">
                <a:solidFill>
                  <a:schemeClr val="accent6">
                    <a:lumMod val="50000"/>
                  </a:schemeClr>
                </a:solidFill>
                <a:latin typeface="IBM Plex Sans" panose="020B0503050203000203" pitchFamily="34" charset="0"/>
                <a:sym typeface="Calibri"/>
              </a:rPr>
              <a:t>207</a:t>
            </a:r>
            <a:endParaRPr kumimoji="0" lang="en-US" sz="1800" b="1" i="0" u="none" strike="noStrike" cap="none" spc="0" normalizeH="0" baseline="-25000" dirty="0">
              <a:ln>
                <a:noFill/>
              </a:ln>
              <a:solidFill>
                <a:schemeClr val="accent6">
                  <a:lumMod val="50000"/>
                </a:schemeClr>
              </a:solidFill>
              <a:effectLst/>
              <a:uFillTx/>
              <a:latin typeface="IBM Plex Sans" panose="020B0503050203000203" pitchFamily="34" charset="0"/>
              <a:sym typeface="Calibri"/>
            </a:endParaRPr>
          </a:p>
        </p:txBody>
      </p:sp>
      <p:sp>
        <p:nvSpPr>
          <p:cNvPr id="37" name="TextBox 36">
            <a:extLst>
              <a:ext uri="{FF2B5EF4-FFF2-40B4-BE49-F238E27FC236}">
                <a16:creationId xmlns:a16="http://schemas.microsoft.com/office/drawing/2014/main" id="{EC545A6D-EEC8-6649-8BB0-04A2B14AFFDB}"/>
              </a:ext>
            </a:extLst>
          </p:cNvPr>
          <p:cNvSpPr txBox="1"/>
          <p:nvPr/>
        </p:nvSpPr>
        <p:spPr>
          <a:xfrm>
            <a:off x="3031420" y="938965"/>
            <a:ext cx="291103"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b="1" dirty="0">
                <a:solidFill>
                  <a:schemeClr val="accent6">
                    <a:lumMod val="50000"/>
                  </a:schemeClr>
                </a:solidFill>
                <a:latin typeface="IBM Plex Sans" panose="020B0503050203000203" pitchFamily="34" charset="0"/>
                <a:sym typeface="Calibri"/>
              </a:rPr>
              <a:t>s</a:t>
            </a:r>
            <a:r>
              <a:rPr lang="en-US" sz="1200" b="1" baseline="-25000" dirty="0">
                <a:solidFill>
                  <a:schemeClr val="accent6">
                    <a:lumMod val="50000"/>
                  </a:schemeClr>
                </a:solidFill>
                <a:latin typeface="IBM Plex Sans" panose="020B0503050203000203" pitchFamily="34" charset="0"/>
                <a:sym typeface="Calibri"/>
              </a:rPr>
              <a:t>45</a:t>
            </a:r>
            <a:endParaRPr kumimoji="0" lang="en-US" sz="1800" b="1" i="0" u="none" strike="noStrike" cap="none" spc="0" normalizeH="0" baseline="-25000" dirty="0">
              <a:ln>
                <a:noFill/>
              </a:ln>
              <a:solidFill>
                <a:schemeClr val="accent6">
                  <a:lumMod val="50000"/>
                </a:schemeClr>
              </a:solidFill>
              <a:effectLst/>
              <a:uFillTx/>
              <a:latin typeface="IBM Plex Sans" panose="020B0503050203000203" pitchFamily="34" charset="0"/>
              <a:sym typeface="Calibri"/>
            </a:endParaRPr>
          </a:p>
        </p:txBody>
      </p:sp>
      <p:sp>
        <p:nvSpPr>
          <p:cNvPr id="38" name="TextBox 37">
            <a:extLst>
              <a:ext uri="{FF2B5EF4-FFF2-40B4-BE49-F238E27FC236}">
                <a16:creationId xmlns:a16="http://schemas.microsoft.com/office/drawing/2014/main" id="{4FE19E91-63DE-9C4A-B309-32BB44C4BA6A}"/>
              </a:ext>
            </a:extLst>
          </p:cNvPr>
          <p:cNvSpPr txBox="1"/>
          <p:nvPr/>
        </p:nvSpPr>
        <p:spPr>
          <a:xfrm>
            <a:off x="2615608" y="1971038"/>
            <a:ext cx="275073"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rgbClr val="000000"/>
                </a:solidFill>
                <a:effectLst/>
                <a:uFillTx/>
                <a:latin typeface="+mn-lt"/>
                <a:ea typeface="+mn-ea"/>
                <a:cs typeface="+mn-cs"/>
                <a:sym typeface="Calibri"/>
              </a:rPr>
              <a:t>…</a:t>
            </a:r>
          </a:p>
        </p:txBody>
      </p:sp>
      <p:sp>
        <p:nvSpPr>
          <p:cNvPr id="39" name="TextBox 38">
            <a:extLst>
              <a:ext uri="{FF2B5EF4-FFF2-40B4-BE49-F238E27FC236}">
                <a16:creationId xmlns:a16="http://schemas.microsoft.com/office/drawing/2014/main" id="{31DFBCF9-5941-BD42-BB04-B4C5D5D148A7}"/>
              </a:ext>
            </a:extLst>
          </p:cNvPr>
          <p:cNvSpPr txBox="1"/>
          <p:nvPr/>
        </p:nvSpPr>
        <p:spPr>
          <a:xfrm>
            <a:off x="5439219" y="2764241"/>
            <a:ext cx="296491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1" i="0" u="none" strike="noStrike" cap="none" spc="0" normalizeH="0" baseline="0" dirty="0">
                <a:ln>
                  <a:noFill/>
                </a:ln>
                <a:solidFill>
                  <a:srgbClr val="FF0000"/>
                </a:solidFill>
                <a:effectLst/>
                <a:uFillTx/>
                <a:latin typeface="IBM Plex Sans" panose="020B0503050203000203" pitchFamily="34" charset="0"/>
                <a:sym typeface="Calibri"/>
              </a:rPr>
              <a:t>O(10</a:t>
            </a:r>
            <a:r>
              <a:rPr kumimoji="0" lang="en-US" sz="1400" b="1" i="0" u="none" strike="noStrike" cap="none" spc="0" normalizeH="0" baseline="30000" dirty="0">
                <a:ln>
                  <a:noFill/>
                </a:ln>
                <a:solidFill>
                  <a:srgbClr val="FF0000"/>
                </a:solidFill>
                <a:effectLst/>
                <a:uFillTx/>
                <a:latin typeface="IBM Plex Sans" panose="020B0503050203000203" pitchFamily="34" charset="0"/>
                <a:sym typeface="Calibri"/>
              </a:rPr>
              <a:t>14</a:t>
            </a:r>
            <a:r>
              <a:rPr kumimoji="0" lang="en-US" sz="1400" b="1" i="0" u="none" strike="noStrike" cap="none" spc="0" normalizeH="0" dirty="0">
                <a:ln>
                  <a:noFill/>
                </a:ln>
                <a:solidFill>
                  <a:srgbClr val="FF0000"/>
                </a:solidFill>
                <a:effectLst/>
                <a:uFillTx/>
                <a:latin typeface="IBM Plex Sans" panose="020B0503050203000203" pitchFamily="34" charset="0"/>
                <a:sym typeface="Calibri"/>
              </a:rPr>
              <a:t>) pairs in the cross-product!</a:t>
            </a:r>
            <a:endParaRPr kumimoji="0" lang="en-US" sz="1400" b="1" i="0" u="none" strike="noStrike" cap="none" spc="0" normalizeH="0" baseline="30000" dirty="0">
              <a:ln>
                <a:noFill/>
              </a:ln>
              <a:solidFill>
                <a:srgbClr val="FF0000"/>
              </a:solidFill>
              <a:effectLst/>
              <a:uFillTx/>
              <a:latin typeface="IBM Plex Sans" panose="020B0503050203000203" pitchFamily="34" charset="0"/>
              <a:sym typeface="Calibri"/>
            </a:endParaRPr>
          </a:p>
        </p:txBody>
      </p:sp>
      <p:sp>
        <p:nvSpPr>
          <p:cNvPr id="40" name="TextBox 39">
            <a:extLst>
              <a:ext uri="{FF2B5EF4-FFF2-40B4-BE49-F238E27FC236}">
                <a16:creationId xmlns:a16="http://schemas.microsoft.com/office/drawing/2014/main" id="{C84AC8B6-801C-6347-BEAA-3A7FDA34CEA1}"/>
              </a:ext>
            </a:extLst>
          </p:cNvPr>
          <p:cNvSpPr txBox="1"/>
          <p:nvPr/>
        </p:nvSpPr>
        <p:spPr>
          <a:xfrm>
            <a:off x="5439219" y="3045286"/>
            <a:ext cx="6023442"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IBM Plex Sans" panose="020B0503050203000203" pitchFamily="34" charset="0"/>
                <a:sym typeface="Calibri"/>
              </a:rPr>
              <a:t>Block into smaller parts, containing records that have a chance to match:  </a:t>
            </a:r>
          </a:p>
          <a:p>
            <a:pPr marL="0" marR="0" indent="0" algn="l" defTabSz="914400" rtl="0" fontAlgn="auto" latinLnBrk="0" hangingPunct="0">
              <a:lnSpc>
                <a:spcPct val="100000"/>
              </a:lnSpc>
              <a:spcBef>
                <a:spcPts val="0"/>
              </a:spcBef>
              <a:spcAft>
                <a:spcPts val="0"/>
              </a:spcAft>
              <a:buClrTx/>
              <a:buSzTx/>
              <a:buFontTx/>
              <a:buNone/>
              <a:tabLst/>
            </a:pPr>
            <a:r>
              <a:rPr kumimoji="0" lang="en-US" sz="1400" b="1" i="0" u="none" strike="noStrike" cap="none" spc="0" normalizeH="0" baseline="0" dirty="0">
                <a:ln>
                  <a:noFill/>
                </a:ln>
                <a:solidFill>
                  <a:schemeClr val="accent6">
                    <a:lumMod val="50000"/>
                  </a:schemeClr>
                </a:solidFill>
                <a:effectLst/>
                <a:uFillTx/>
                <a:latin typeface="IBM Plex Sans" panose="020B0503050203000203" pitchFamily="34" charset="0"/>
                <a:sym typeface="Calibri"/>
              </a:rPr>
              <a:t>{ (r</a:t>
            </a:r>
            <a:r>
              <a:rPr kumimoji="0" lang="en-US" sz="1400" b="1" i="0" u="none" strike="noStrike" cap="none" spc="0" normalizeH="0" baseline="-25000" dirty="0">
                <a:ln>
                  <a:noFill/>
                </a:ln>
                <a:solidFill>
                  <a:schemeClr val="accent6">
                    <a:lumMod val="50000"/>
                  </a:schemeClr>
                </a:solidFill>
                <a:effectLst/>
                <a:uFillTx/>
                <a:latin typeface="IBM Plex Sans" panose="020B0503050203000203" pitchFamily="34" charset="0"/>
                <a:sym typeface="Calibri"/>
              </a:rPr>
              <a:t>1</a:t>
            </a:r>
            <a:r>
              <a:rPr kumimoji="0" lang="en-US" sz="1400" b="1" i="0" u="none" strike="noStrike" cap="none" spc="0" normalizeH="0" baseline="0" dirty="0">
                <a:ln>
                  <a:noFill/>
                </a:ln>
                <a:solidFill>
                  <a:schemeClr val="accent6">
                    <a:lumMod val="50000"/>
                  </a:schemeClr>
                </a:solidFill>
                <a:effectLst/>
                <a:uFillTx/>
                <a:latin typeface="IBM Plex Sans" panose="020B0503050203000203" pitchFamily="34" charset="0"/>
                <a:sym typeface="Calibri"/>
              </a:rPr>
              <a:t>, s</a:t>
            </a:r>
            <a:r>
              <a:rPr kumimoji="0" lang="en-US" sz="1400" b="1" i="0" u="none" strike="noStrike" cap="none" spc="0" normalizeH="0" baseline="-25000" dirty="0">
                <a:ln>
                  <a:noFill/>
                </a:ln>
                <a:solidFill>
                  <a:schemeClr val="accent6">
                    <a:lumMod val="50000"/>
                  </a:schemeClr>
                </a:solidFill>
                <a:effectLst/>
                <a:uFillTx/>
                <a:latin typeface="IBM Plex Sans" panose="020B0503050203000203" pitchFamily="34" charset="0"/>
                <a:sym typeface="Calibri"/>
              </a:rPr>
              <a:t>1</a:t>
            </a:r>
            <a:r>
              <a:rPr kumimoji="0" lang="en-US" sz="1400" b="1" i="0" u="none" strike="noStrike" cap="none" spc="0" normalizeH="0" baseline="0" dirty="0">
                <a:ln>
                  <a:noFill/>
                </a:ln>
                <a:solidFill>
                  <a:schemeClr val="accent6">
                    <a:lumMod val="50000"/>
                  </a:schemeClr>
                </a:solidFill>
                <a:effectLst/>
                <a:uFillTx/>
                <a:latin typeface="IBM Plex Sans" panose="020B0503050203000203" pitchFamily="34" charset="0"/>
                <a:sym typeface="Calibri"/>
              </a:rPr>
              <a:t>), (r</a:t>
            </a:r>
            <a:r>
              <a:rPr kumimoji="0" lang="en-US" sz="1400" b="1" i="0" u="none" strike="noStrike" cap="none" spc="0" normalizeH="0" baseline="-25000" dirty="0">
                <a:ln>
                  <a:noFill/>
                </a:ln>
                <a:solidFill>
                  <a:schemeClr val="accent6">
                    <a:lumMod val="50000"/>
                  </a:schemeClr>
                </a:solidFill>
                <a:effectLst/>
                <a:uFillTx/>
                <a:latin typeface="IBM Plex Sans" panose="020B0503050203000203" pitchFamily="34" charset="0"/>
                <a:sym typeface="Calibri"/>
              </a:rPr>
              <a:t>2</a:t>
            </a:r>
            <a:r>
              <a:rPr kumimoji="0" lang="en-US" sz="1400" b="1" i="0" u="none" strike="noStrike" cap="none" spc="0" normalizeH="0" baseline="0" dirty="0">
                <a:ln>
                  <a:noFill/>
                </a:ln>
                <a:solidFill>
                  <a:schemeClr val="accent6">
                    <a:lumMod val="50000"/>
                  </a:schemeClr>
                </a:solidFill>
                <a:effectLst/>
                <a:uFillTx/>
                <a:latin typeface="IBM Plex Sans" panose="020B0503050203000203" pitchFamily="34" charset="0"/>
                <a:sym typeface="Calibri"/>
              </a:rPr>
              <a:t>, s</a:t>
            </a:r>
            <a:r>
              <a:rPr kumimoji="0" lang="en-US" sz="1400" b="1" i="0" u="none" strike="noStrike" cap="none" spc="0" normalizeH="0" baseline="-25000" dirty="0">
                <a:ln>
                  <a:noFill/>
                </a:ln>
                <a:solidFill>
                  <a:schemeClr val="accent6">
                    <a:lumMod val="50000"/>
                  </a:schemeClr>
                </a:solidFill>
                <a:effectLst/>
                <a:uFillTx/>
                <a:latin typeface="IBM Plex Sans" panose="020B0503050203000203" pitchFamily="34" charset="0"/>
                <a:sym typeface="Calibri"/>
              </a:rPr>
              <a:t>8</a:t>
            </a:r>
            <a:r>
              <a:rPr kumimoji="0" lang="en-US" sz="1400" b="1" i="0" u="none" strike="noStrike" cap="none" spc="0" normalizeH="0" baseline="0" dirty="0">
                <a:ln>
                  <a:noFill/>
                </a:ln>
                <a:solidFill>
                  <a:schemeClr val="accent6">
                    <a:lumMod val="50000"/>
                  </a:schemeClr>
                </a:solidFill>
                <a:effectLst/>
                <a:uFillTx/>
                <a:latin typeface="IBM Plex Sans" panose="020B0503050203000203" pitchFamily="34" charset="0"/>
                <a:sym typeface="Calibri"/>
              </a:rPr>
              <a:t>) …} ,         {(r</a:t>
            </a:r>
            <a:r>
              <a:rPr kumimoji="0" lang="en-US" sz="1400" b="1" i="0" u="none" strike="noStrike" cap="none" spc="0" normalizeH="0" baseline="-25000" dirty="0">
                <a:ln>
                  <a:noFill/>
                </a:ln>
                <a:solidFill>
                  <a:schemeClr val="accent6">
                    <a:lumMod val="50000"/>
                  </a:schemeClr>
                </a:solidFill>
                <a:effectLst/>
                <a:uFillTx/>
                <a:latin typeface="IBM Plex Sans" panose="020B0503050203000203" pitchFamily="34" charset="0"/>
                <a:sym typeface="Calibri"/>
              </a:rPr>
              <a:t>3</a:t>
            </a:r>
            <a:r>
              <a:rPr kumimoji="0" lang="en-US" sz="1400" b="1" i="0" u="none" strike="noStrike" cap="none" spc="0" normalizeH="0" baseline="0" dirty="0">
                <a:ln>
                  <a:noFill/>
                </a:ln>
                <a:solidFill>
                  <a:schemeClr val="accent6">
                    <a:lumMod val="50000"/>
                  </a:schemeClr>
                </a:solidFill>
                <a:effectLst/>
                <a:uFillTx/>
                <a:latin typeface="IBM Plex Sans" panose="020B0503050203000203" pitchFamily="34" charset="0"/>
                <a:sym typeface="Calibri"/>
              </a:rPr>
              <a:t>, s</a:t>
            </a:r>
            <a:r>
              <a:rPr kumimoji="0" lang="en-US" sz="1400" b="1" i="0" u="none" strike="noStrike" cap="none" spc="0" normalizeH="0" baseline="-25000" dirty="0">
                <a:ln>
                  <a:noFill/>
                </a:ln>
                <a:solidFill>
                  <a:schemeClr val="accent6">
                    <a:lumMod val="50000"/>
                  </a:schemeClr>
                </a:solidFill>
                <a:effectLst/>
                <a:uFillTx/>
                <a:latin typeface="IBM Plex Sans" panose="020B0503050203000203" pitchFamily="34" charset="0"/>
                <a:sym typeface="Calibri"/>
              </a:rPr>
              <a:t>3</a:t>
            </a:r>
            <a:r>
              <a:rPr kumimoji="0" lang="en-US" sz="1400" b="1" i="0" u="none" strike="noStrike" cap="none" spc="0" normalizeH="0" baseline="0" dirty="0">
                <a:ln>
                  <a:noFill/>
                </a:ln>
                <a:solidFill>
                  <a:schemeClr val="accent6">
                    <a:lumMod val="50000"/>
                  </a:schemeClr>
                </a:solidFill>
                <a:effectLst/>
                <a:uFillTx/>
                <a:latin typeface="IBM Plex Sans" panose="020B0503050203000203" pitchFamily="34" charset="0"/>
                <a:sym typeface="Calibri"/>
              </a:rPr>
              <a:t>), (r</a:t>
            </a:r>
            <a:r>
              <a:rPr kumimoji="0" lang="en-US" sz="1400" b="1" i="0" u="none" strike="noStrike" cap="none" spc="0" normalizeH="0" baseline="-25000" dirty="0">
                <a:ln>
                  <a:noFill/>
                </a:ln>
                <a:solidFill>
                  <a:schemeClr val="accent6">
                    <a:lumMod val="50000"/>
                  </a:schemeClr>
                </a:solidFill>
                <a:effectLst/>
                <a:uFillTx/>
                <a:latin typeface="IBM Plex Sans" panose="020B0503050203000203" pitchFamily="34" charset="0"/>
                <a:sym typeface="Calibri"/>
              </a:rPr>
              <a:t>7</a:t>
            </a:r>
            <a:r>
              <a:rPr kumimoji="0" lang="en-US" sz="1400" b="1" i="0" u="none" strike="noStrike" cap="none" spc="0" normalizeH="0" baseline="0" dirty="0">
                <a:ln>
                  <a:noFill/>
                </a:ln>
                <a:solidFill>
                  <a:schemeClr val="accent6">
                    <a:lumMod val="50000"/>
                  </a:schemeClr>
                </a:solidFill>
                <a:effectLst/>
                <a:uFillTx/>
                <a:latin typeface="IBM Plex Sans" panose="020B0503050203000203" pitchFamily="34" charset="0"/>
                <a:sym typeface="Calibri"/>
              </a:rPr>
              <a:t>, s</a:t>
            </a:r>
            <a:r>
              <a:rPr kumimoji="0" lang="en-US" sz="1400" b="1" i="0" u="none" strike="noStrike" cap="none" spc="0" normalizeH="0" baseline="-25000" dirty="0">
                <a:ln>
                  <a:noFill/>
                </a:ln>
                <a:solidFill>
                  <a:schemeClr val="accent6">
                    <a:lumMod val="50000"/>
                  </a:schemeClr>
                </a:solidFill>
                <a:effectLst/>
                <a:uFillTx/>
                <a:latin typeface="IBM Plex Sans" panose="020B0503050203000203" pitchFamily="34" charset="0"/>
                <a:sym typeface="Calibri"/>
              </a:rPr>
              <a:t>9</a:t>
            </a:r>
            <a:r>
              <a:rPr kumimoji="0" lang="en-US" sz="1400" b="1" i="0" u="none" strike="noStrike" cap="none" spc="0" normalizeH="0" baseline="0" dirty="0">
                <a:ln>
                  <a:noFill/>
                </a:ln>
                <a:solidFill>
                  <a:schemeClr val="accent6">
                    <a:lumMod val="50000"/>
                  </a:schemeClr>
                </a:solidFill>
                <a:effectLst/>
                <a:uFillTx/>
                <a:latin typeface="IBM Plex Sans" panose="020B0503050203000203" pitchFamily="34" charset="0"/>
                <a:sym typeface="Calibri"/>
              </a:rPr>
              <a:t>), …}</a:t>
            </a:r>
          </a:p>
        </p:txBody>
      </p:sp>
      <p:sp>
        <p:nvSpPr>
          <p:cNvPr id="46" name="TextBox 45">
            <a:extLst>
              <a:ext uri="{FF2B5EF4-FFF2-40B4-BE49-F238E27FC236}">
                <a16:creationId xmlns:a16="http://schemas.microsoft.com/office/drawing/2014/main" id="{59926852-439A-CA47-9162-A096BED0AB0E}"/>
              </a:ext>
            </a:extLst>
          </p:cNvPr>
          <p:cNvSpPr txBox="1"/>
          <p:nvPr/>
        </p:nvSpPr>
        <p:spPr>
          <a:xfrm>
            <a:off x="6359659" y="3880501"/>
            <a:ext cx="337591"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b="1" dirty="0">
                <a:solidFill>
                  <a:schemeClr val="accent6">
                    <a:lumMod val="50000"/>
                  </a:schemeClr>
                </a:solidFill>
                <a:latin typeface="IBM Plex Sans" panose="020B0503050203000203" pitchFamily="34" charset="0"/>
                <a:sym typeface="Calibri"/>
              </a:rPr>
              <a:t>r</a:t>
            </a:r>
            <a:r>
              <a:rPr lang="en-US" sz="1200" b="1" baseline="-25000" dirty="0">
                <a:solidFill>
                  <a:schemeClr val="accent6">
                    <a:lumMod val="50000"/>
                  </a:schemeClr>
                </a:solidFill>
                <a:latin typeface="IBM Plex Sans" panose="020B0503050203000203" pitchFamily="34" charset="0"/>
                <a:sym typeface="Calibri"/>
              </a:rPr>
              <a:t>207</a:t>
            </a:r>
            <a:endParaRPr kumimoji="0" lang="en-US" sz="1800" b="1" i="0" u="none" strike="noStrike" cap="none" spc="0" normalizeH="0" baseline="-25000" dirty="0">
              <a:ln>
                <a:noFill/>
              </a:ln>
              <a:solidFill>
                <a:schemeClr val="accent6">
                  <a:lumMod val="50000"/>
                </a:schemeClr>
              </a:solidFill>
              <a:effectLst/>
              <a:uFillTx/>
              <a:latin typeface="IBM Plex Sans" panose="020B0503050203000203" pitchFamily="34" charset="0"/>
              <a:sym typeface="Calibri"/>
            </a:endParaRPr>
          </a:p>
        </p:txBody>
      </p:sp>
      <p:sp>
        <p:nvSpPr>
          <p:cNvPr id="47" name="TextBox 46">
            <a:extLst>
              <a:ext uri="{FF2B5EF4-FFF2-40B4-BE49-F238E27FC236}">
                <a16:creationId xmlns:a16="http://schemas.microsoft.com/office/drawing/2014/main" id="{8422B6B1-0F0D-0F43-B03D-4A6CB6A2F0F8}"/>
              </a:ext>
            </a:extLst>
          </p:cNvPr>
          <p:cNvSpPr txBox="1"/>
          <p:nvPr/>
        </p:nvSpPr>
        <p:spPr>
          <a:xfrm>
            <a:off x="7044461" y="3880500"/>
            <a:ext cx="291103"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b="1" dirty="0">
                <a:solidFill>
                  <a:schemeClr val="accent6">
                    <a:lumMod val="50000"/>
                  </a:schemeClr>
                </a:solidFill>
                <a:latin typeface="IBM Plex Sans" panose="020B0503050203000203" pitchFamily="34" charset="0"/>
                <a:sym typeface="Calibri"/>
              </a:rPr>
              <a:t>s</a:t>
            </a:r>
            <a:r>
              <a:rPr lang="en-US" sz="1200" b="1" baseline="-25000" dirty="0">
                <a:solidFill>
                  <a:schemeClr val="accent6">
                    <a:lumMod val="50000"/>
                  </a:schemeClr>
                </a:solidFill>
                <a:latin typeface="IBM Plex Sans" panose="020B0503050203000203" pitchFamily="34" charset="0"/>
                <a:sym typeface="Calibri"/>
              </a:rPr>
              <a:t>45</a:t>
            </a:r>
            <a:endParaRPr kumimoji="0" lang="en-US" sz="1800" b="1" i="0" u="none" strike="noStrike" cap="none" spc="0" normalizeH="0" baseline="-25000" dirty="0">
              <a:ln>
                <a:noFill/>
              </a:ln>
              <a:solidFill>
                <a:schemeClr val="accent6">
                  <a:lumMod val="50000"/>
                </a:schemeClr>
              </a:solidFill>
              <a:effectLst/>
              <a:uFillTx/>
              <a:latin typeface="IBM Plex Sans" panose="020B0503050203000203" pitchFamily="34" charset="0"/>
              <a:sym typeface="Calibri"/>
            </a:endParaRPr>
          </a:p>
        </p:txBody>
      </p:sp>
      <p:cxnSp>
        <p:nvCxnSpPr>
          <p:cNvPr id="49" name="Straight Connector 48">
            <a:extLst>
              <a:ext uri="{FF2B5EF4-FFF2-40B4-BE49-F238E27FC236}">
                <a16:creationId xmlns:a16="http://schemas.microsoft.com/office/drawing/2014/main" id="{6CF68268-8EDB-7F40-AEEB-5F939025192E}"/>
              </a:ext>
            </a:extLst>
          </p:cNvPr>
          <p:cNvCxnSpPr>
            <a:stCxn id="46" idx="3"/>
            <a:endCxn id="47" idx="1"/>
          </p:cNvCxnSpPr>
          <p:nvPr/>
        </p:nvCxnSpPr>
        <p:spPr>
          <a:xfrm flipV="1">
            <a:off x="6697250" y="4018999"/>
            <a:ext cx="347211" cy="1"/>
          </a:xfrm>
          <a:prstGeom prst="line">
            <a:avLst/>
          </a:prstGeom>
          <a:noFill/>
          <a:ln w="6350" cap="flat">
            <a:solidFill>
              <a:schemeClr val="accent1"/>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50" name="TextBox 49">
            <a:extLst>
              <a:ext uri="{FF2B5EF4-FFF2-40B4-BE49-F238E27FC236}">
                <a16:creationId xmlns:a16="http://schemas.microsoft.com/office/drawing/2014/main" id="{E74971A4-0FE0-8446-AD4C-194AD13F2D9D}"/>
              </a:ext>
            </a:extLst>
          </p:cNvPr>
          <p:cNvSpPr txBox="1"/>
          <p:nvPr/>
        </p:nvSpPr>
        <p:spPr>
          <a:xfrm>
            <a:off x="6380925" y="4277788"/>
            <a:ext cx="276677"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b="1" dirty="0">
                <a:solidFill>
                  <a:schemeClr val="accent6">
                    <a:lumMod val="50000"/>
                  </a:schemeClr>
                </a:solidFill>
                <a:latin typeface="IBM Plex Sans" panose="020B0503050203000203" pitchFamily="34" charset="0"/>
                <a:sym typeface="Calibri"/>
              </a:rPr>
              <a:t>r</a:t>
            </a:r>
            <a:r>
              <a:rPr lang="en-US" sz="1200" b="1" baseline="-25000" dirty="0">
                <a:solidFill>
                  <a:schemeClr val="accent6">
                    <a:lumMod val="50000"/>
                  </a:schemeClr>
                </a:solidFill>
                <a:latin typeface="IBM Plex Sans" panose="020B0503050203000203" pitchFamily="34" charset="0"/>
                <a:sym typeface="Calibri"/>
              </a:rPr>
              <a:t>67</a:t>
            </a:r>
            <a:endParaRPr kumimoji="0" lang="en-US" sz="1800" b="1" i="0" u="none" strike="noStrike" cap="none" spc="0" normalizeH="0" baseline="-25000" dirty="0">
              <a:ln>
                <a:noFill/>
              </a:ln>
              <a:solidFill>
                <a:schemeClr val="accent6">
                  <a:lumMod val="50000"/>
                </a:schemeClr>
              </a:solidFill>
              <a:effectLst/>
              <a:uFillTx/>
              <a:latin typeface="IBM Plex Sans" panose="020B0503050203000203" pitchFamily="34" charset="0"/>
              <a:sym typeface="Calibri"/>
            </a:endParaRPr>
          </a:p>
        </p:txBody>
      </p:sp>
      <p:cxnSp>
        <p:nvCxnSpPr>
          <p:cNvPr id="52" name="Straight Connector 51">
            <a:extLst>
              <a:ext uri="{FF2B5EF4-FFF2-40B4-BE49-F238E27FC236}">
                <a16:creationId xmlns:a16="http://schemas.microsoft.com/office/drawing/2014/main" id="{A8B7DE1A-46FC-0440-98D8-DA8FA62419FA}"/>
              </a:ext>
            </a:extLst>
          </p:cNvPr>
          <p:cNvCxnSpPr>
            <a:cxnSpLocks/>
            <a:stCxn id="50" idx="3"/>
            <a:endCxn id="53" idx="1"/>
          </p:cNvCxnSpPr>
          <p:nvPr/>
        </p:nvCxnSpPr>
        <p:spPr>
          <a:xfrm flipV="1">
            <a:off x="6657602" y="4414758"/>
            <a:ext cx="393699" cy="1529"/>
          </a:xfrm>
          <a:prstGeom prst="line">
            <a:avLst/>
          </a:prstGeom>
          <a:noFill/>
          <a:ln w="6350" cap="flat">
            <a:solidFill>
              <a:schemeClr val="accent1"/>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53" name="TextBox 52">
            <a:extLst>
              <a:ext uri="{FF2B5EF4-FFF2-40B4-BE49-F238E27FC236}">
                <a16:creationId xmlns:a16="http://schemas.microsoft.com/office/drawing/2014/main" id="{F15A12E9-D65E-4C42-A44D-ADC4AE711826}"/>
              </a:ext>
            </a:extLst>
          </p:cNvPr>
          <p:cNvSpPr txBox="1"/>
          <p:nvPr/>
        </p:nvSpPr>
        <p:spPr>
          <a:xfrm>
            <a:off x="7051301" y="4276259"/>
            <a:ext cx="291103"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b="1" dirty="0">
                <a:solidFill>
                  <a:schemeClr val="accent6">
                    <a:lumMod val="50000"/>
                  </a:schemeClr>
                </a:solidFill>
                <a:latin typeface="IBM Plex Sans" panose="020B0503050203000203" pitchFamily="34" charset="0"/>
                <a:sym typeface="Calibri"/>
              </a:rPr>
              <a:t>s</a:t>
            </a:r>
            <a:r>
              <a:rPr lang="en-US" sz="1200" b="1" baseline="-25000" dirty="0">
                <a:solidFill>
                  <a:schemeClr val="accent6">
                    <a:lumMod val="50000"/>
                  </a:schemeClr>
                </a:solidFill>
                <a:latin typeface="IBM Plex Sans" panose="020B0503050203000203" pitchFamily="34" charset="0"/>
                <a:sym typeface="Calibri"/>
              </a:rPr>
              <a:t>45</a:t>
            </a:r>
            <a:endParaRPr kumimoji="0" lang="en-US" sz="1800" b="1" i="0" u="none" strike="noStrike" cap="none" spc="0" normalizeH="0" baseline="-25000" dirty="0">
              <a:ln>
                <a:noFill/>
              </a:ln>
              <a:solidFill>
                <a:schemeClr val="accent6">
                  <a:lumMod val="50000"/>
                </a:schemeClr>
              </a:solidFill>
              <a:effectLst/>
              <a:uFillTx/>
              <a:latin typeface="IBM Plex Sans" panose="020B0503050203000203" pitchFamily="34" charset="0"/>
              <a:sym typeface="Calibri"/>
            </a:endParaRPr>
          </a:p>
        </p:txBody>
      </p:sp>
      <p:cxnSp>
        <p:nvCxnSpPr>
          <p:cNvPr id="55" name="Straight Arrow Connector 54">
            <a:extLst>
              <a:ext uri="{FF2B5EF4-FFF2-40B4-BE49-F238E27FC236}">
                <a16:creationId xmlns:a16="http://schemas.microsoft.com/office/drawing/2014/main" id="{0E0D316A-3AC6-6441-8A58-41C4E4E111D9}"/>
              </a:ext>
            </a:extLst>
          </p:cNvPr>
          <p:cNvCxnSpPr>
            <a:cxnSpLocks/>
          </p:cNvCxnSpPr>
          <p:nvPr/>
        </p:nvCxnSpPr>
        <p:spPr>
          <a:xfrm flipH="1">
            <a:off x="5059079" y="2976412"/>
            <a:ext cx="349123" cy="214817"/>
          </a:xfrm>
          <a:prstGeom prst="straightConnector1">
            <a:avLst/>
          </a:prstGeom>
          <a:noFill/>
          <a:ln w="9525"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AF448AFA-0A40-4640-91C5-92E63D887611}"/>
              </a:ext>
            </a:extLst>
          </p:cNvPr>
          <p:cNvSpPr txBox="1"/>
          <p:nvPr/>
        </p:nvSpPr>
        <p:spPr>
          <a:xfrm>
            <a:off x="7902535" y="4770375"/>
            <a:ext cx="337591"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b="1" dirty="0">
                <a:solidFill>
                  <a:schemeClr val="accent6">
                    <a:lumMod val="50000"/>
                  </a:schemeClr>
                </a:solidFill>
                <a:latin typeface="IBM Plex Sans" panose="020B0503050203000203" pitchFamily="34" charset="0"/>
                <a:sym typeface="Calibri"/>
              </a:rPr>
              <a:t>r</a:t>
            </a:r>
            <a:r>
              <a:rPr lang="en-US" sz="1200" b="1" baseline="-25000" dirty="0">
                <a:solidFill>
                  <a:schemeClr val="accent6">
                    <a:lumMod val="50000"/>
                  </a:schemeClr>
                </a:solidFill>
                <a:latin typeface="IBM Plex Sans" panose="020B0503050203000203" pitchFamily="34" charset="0"/>
                <a:sym typeface="Calibri"/>
              </a:rPr>
              <a:t>207</a:t>
            </a:r>
            <a:endParaRPr kumimoji="0" lang="en-US" sz="1800" b="1" i="0" u="none" strike="noStrike" cap="none" spc="0" normalizeH="0" baseline="-25000" dirty="0">
              <a:ln>
                <a:noFill/>
              </a:ln>
              <a:solidFill>
                <a:schemeClr val="accent6">
                  <a:lumMod val="50000"/>
                </a:schemeClr>
              </a:solidFill>
              <a:effectLst/>
              <a:uFillTx/>
              <a:latin typeface="IBM Plex Sans" panose="020B0503050203000203" pitchFamily="34" charset="0"/>
              <a:sym typeface="Calibri"/>
            </a:endParaRPr>
          </a:p>
        </p:txBody>
      </p:sp>
      <p:sp>
        <p:nvSpPr>
          <p:cNvPr id="59" name="TextBox 58">
            <a:extLst>
              <a:ext uri="{FF2B5EF4-FFF2-40B4-BE49-F238E27FC236}">
                <a16:creationId xmlns:a16="http://schemas.microsoft.com/office/drawing/2014/main" id="{BC8329A6-95F1-5E48-BC01-98E95FDBC35A}"/>
              </a:ext>
            </a:extLst>
          </p:cNvPr>
          <p:cNvSpPr txBox="1"/>
          <p:nvPr/>
        </p:nvSpPr>
        <p:spPr>
          <a:xfrm>
            <a:off x="8587337" y="4770374"/>
            <a:ext cx="291103"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b="1" dirty="0">
                <a:solidFill>
                  <a:schemeClr val="accent6">
                    <a:lumMod val="50000"/>
                  </a:schemeClr>
                </a:solidFill>
                <a:latin typeface="IBM Plex Sans" panose="020B0503050203000203" pitchFamily="34" charset="0"/>
                <a:sym typeface="Calibri"/>
              </a:rPr>
              <a:t>s</a:t>
            </a:r>
            <a:r>
              <a:rPr lang="en-US" sz="1200" b="1" baseline="-25000" dirty="0">
                <a:solidFill>
                  <a:schemeClr val="accent6">
                    <a:lumMod val="50000"/>
                  </a:schemeClr>
                </a:solidFill>
                <a:latin typeface="IBM Plex Sans" panose="020B0503050203000203" pitchFamily="34" charset="0"/>
                <a:sym typeface="Calibri"/>
              </a:rPr>
              <a:t>45</a:t>
            </a:r>
            <a:endParaRPr kumimoji="0" lang="en-US" sz="1800" b="1" i="0" u="none" strike="noStrike" cap="none" spc="0" normalizeH="0" baseline="-25000" dirty="0">
              <a:ln>
                <a:noFill/>
              </a:ln>
              <a:solidFill>
                <a:schemeClr val="accent6">
                  <a:lumMod val="50000"/>
                </a:schemeClr>
              </a:solidFill>
              <a:effectLst/>
              <a:uFillTx/>
              <a:latin typeface="IBM Plex Sans" panose="020B0503050203000203" pitchFamily="34" charset="0"/>
              <a:sym typeface="Calibri"/>
            </a:endParaRPr>
          </a:p>
        </p:txBody>
      </p:sp>
      <p:cxnSp>
        <p:nvCxnSpPr>
          <p:cNvPr id="60" name="Straight Connector 59">
            <a:extLst>
              <a:ext uri="{FF2B5EF4-FFF2-40B4-BE49-F238E27FC236}">
                <a16:creationId xmlns:a16="http://schemas.microsoft.com/office/drawing/2014/main" id="{C3B9AFD9-3EA2-DF4E-B016-EB94D255B37B}"/>
              </a:ext>
            </a:extLst>
          </p:cNvPr>
          <p:cNvCxnSpPr>
            <a:stCxn id="58" idx="3"/>
            <a:endCxn id="59" idx="1"/>
          </p:cNvCxnSpPr>
          <p:nvPr/>
        </p:nvCxnSpPr>
        <p:spPr>
          <a:xfrm flipV="1">
            <a:off x="8240126" y="4908873"/>
            <a:ext cx="347211" cy="1"/>
          </a:xfrm>
          <a:prstGeom prst="line">
            <a:avLst/>
          </a:prstGeom>
          <a:noFill/>
          <a:ln w="6350" cap="flat">
            <a:solidFill>
              <a:schemeClr val="accent1"/>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1" name="TextBox 60">
            <a:extLst>
              <a:ext uri="{FF2B5EF4-FFF2-40B4-BE49-F238E27FC236}">
                <a16:creationId xmlns:a16="http://schemas.microsoft.com/office/drawing/2014/main" id="{3E2B26F1-1AEC-4241-94B8-B01516B83583}"/>
              </a:ext>
            </a:extLst>
          </p:cNvPr>
          <p:cNvSpPr txBox="1"/>
          <p:nvPr/>
        </p:nvSpPr>
        <p:spPr>
          <a:xfrm>
            <a:off x="7923801" y="5167662"/>
            <a:ext cx="276677"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b="1" dirty="0">
                <a:solidFill>
                  <a:schemeClr val="accent6">
                    <a:lumMod val="50000"/>
                  </a:schemeClr>
                </a:solidFill>
                <a:latin typeface="IBM Plex Sans" panose="020B0503050203000203" pitchFamily="34" charset="0"/>
                <a:sym typeface="Calibri"/>
              </a:rPr>
              <a:t>r</a:t>
            </a:r>
            <a:r>
              <a:rPr lang="en-US" sz="1200" b="1" baseline="-25000" dirty="0">
                <a:solidFill>
                  <a:schemeClr val="accent6">
                    <a:lumMod val="50000"/>
                  </a:schemeClr>
                </a:solidFill>
                <a:latin typeface="IBM Plex Sans" panose="020B0503050203000203" pitchFamily="34" charset="0"/>
                <a:sym typeface="Calibri"/>
              </a:rPr>
              <a:t>67</a:t>
            </a:r>
            <a:endParaRPr kumimoji="0" lang="en-US" sz="1800" b="1" i="0" u="none" strike="noStrike" cap="none" spc="0" normalizeH="0" baseline="-25000" dirty="0">
              <a:ln>
                <a:noFill/>
              </a:ln>
              <a:solidFill>
                <a:schemeClr val="accent6">
                  <a:lumMod val="50000"/>
                </a:schemeClr>
              </a:solidFill>
              <a:effectLst/>
              <a:uFillTx/>
              <a:latin typeface="IBM Plex Sans" panose="020B0503050203000203" pitchFamily="34" charset="0"/>
              <a:sym typeface="Calibri"/>
            </a:endParaRPr>
          </a:p>
        </p:txBody>
      </p:sp>
      <p:cxnSp>
        <p:nvCxnSpPr>
          <p:cNvPr id="62" name="Straight Connector 61">
            <a:extLst>
              <a:ext uri="{FF2B5EF4-FFF2-40B4-BE49-F238E27FC236}">
                <a16:creationId xmlns:a16="http://schemas.microsoft.com/office/drawing/2014/main" id="{6EE56C8B-4946-674B-8BFC-FABE21B0B4C1}"/>
              </a:ext>
            </a:extLst>
          </p:cNvPr>
          <p:cNvCxnSpPr>
            <a:cxnSpLocks/>
            <a:stCxn id="61" idx="3"/>
            <a:endCxn id="59" idx="1"/>
          </p:cNvCxnSpPr>
          <p:nvPr/>
        </p:nvCxnSpPr>
        <p:spPr>
          <a:xfrm flipV="1">
            <a:off x="8200478" y="4908873"/>
            <a:ext cx="386859" cy="397288"/>
          </a:xfrm>
          <a:prstGeom prst="line">
            <a:avLst/>
          </a:prstGeom>
          <a:noFill/>
          <a:ln w="6350" cap="flat">
            <a:solidFill>
              <a:schemeClr val="accent1"/>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5" name="Oval 64">
            <a:extLst>
              <a:ext uri="{FF2B5EF4-FFF2-40B4-BE49-F238E27FC236}">
                <a16:creationId xmlns:a16="http://schemas.microsoft.com/office/drawing/2014/main" id="{34C79AD3-483E-DB40-94C2-F88C5423A95C}"/>
              </a:ext>
            </a:extLst>
          </p:cNvPr>
          <p:cNvSpPr/>
          <p:nvPr/>
        </p:nvSpPr>
        <p:spPr>
          <a:xfrm>
            <a:off x="7719241" y="4727842"/>
            <a:ext cx="1228725" cy="806670"/>
          </a:xfrm>
          <a:prstGeom prst="ellipse">
            <a:avLst/>
          </a:prstGeom>
          <a:noFill/>
          <a:ln w="9525" cap="flat">
            <a:solidFill>
              <a:schemeClr val="accent1"/>
            </a:solidFill>
            <a:prstDash val="sysDot"/>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70" name="TextBox 69">
            <a:extLst>
              <a:ext uri="{FF2B5EF4-FFF2-40B4-BE49-F238E27FC236}">
                <a16:creationId xmlns:a16="http://schemas.microsoft.com/office/drawing/2014/main" id="{932AC266-F0F4-1649-AD5C-F03FE3946A8B}"/>
              </a:ext>
            </a:extLst>
          </p:cNvPr>
          <p:cNvSpPr txBox="1"/>
          <p:nvPr/>
        </p:nvSpPr>
        <p:spPr>
          <a:xfrm>
            <a:off x="9152526" y="4781683"/>
            <a:ext cx="1408128"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IBM Plex Sans" panose="020B0503050203000203" pitchFamily="34" charset="0"/>
                <a:sym typeface="Calibri"/>
              </a:rPr>
              <a:t>Unified representation of an entity</a:t>
            </a:r>
          </a:p>
        </p:txBody>
      </p:sp>
      <p:sp>
        <p:nvSpPr>
          <p:cNvPr id="45" name="TextBox 44">
            <a:extLst>
              <a:ext uri="{FF2B5EF4-FFF2-40B4-BE49-F238E27FC236}">
                <a16:creationId xmlns:a16="http://schemas.microsoft.com/office/drawing/2014/main" id="{717AEB82-72BB-FD47-9D24-49AA1A93D0E0}"/>
              </a:ext>
            </a:extLst>
          </p:cNvPr>
          <p:cNvSpPr txBox="1"/>
          <p:nvPr/>
        </p:nvSpPr>
        <p:spPr>
          <a:xfrm>
            <a:off x="1857046" y="4079687"/>
            <a:ext cx="2741528"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IBM Plex Sans" panose="020B0503050203000203" pitchFamily="34" charset="0"/>
                <a:sym typeface="Calibri"/>
              </a:rPr>
              <a:t>Matching based</a:t>
            </a:r>
            <a:r>
              <a:rPr kumimoji="0" lang="en-US" sz="1400" b="0" i="0" u="none" strike="noStrike" cap="none" spc="0" normalizeH="0" dirty="0">
                <a:ln>
                  <a:noFill/>
                </a:ln>
                <a:solidFill>
                  <a:srgbClr val="000000"/>
                </a:solidFill>
                <a:effectLst/>
                <a:uFillTx/>
                <a:latin typeface="IBM Plex Sans" panose="020B0503050203000203" pitchFamily="34" charset="0"/>
                <a:sym typeface="Calibri"/>
              </a:rPr>
              <a:t> on various similarities of the attributes</a:t>
            </a:r>
            <a:endParaRPr kumimoji="0" lang="en-US" sz="1400" b="1" i="0" u="none" strike="noStrike" cap="none" spc="0" normalizeH="0" baseline="0" dirty="0">
              <a:ln>
                <a:noFill/>
              </a:ln>
              <a:solidFill>
                <a:schemeClr val="accent6">
                  <a:lumMod val="50000"/>
                </a:schemeClr>
              </a:solidFill>
              <a:effectLst/>
              <a:uFillTx/>
              <a:latin typeface="IBM Plex Sans" panose="020B0503050203000203" pitchFamily="34" charset="0"/>
              <a:sym typeface="Calibri"/>
            </a:endParaRPr>
          </a:p>
        </p:txBody>
      </p:sp>
    </p:spTree>
    <p:extLst>
      <p:ext uri="{BB962C8B-B14F-4D97-AF65-F5344CB8AC3E}">
        <p14:creationId xmlns:p14="http://schemas.microsoft.com/office/powerpoint/2010/main" val="29410369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dissolve">
                                      <p:cBhvr>
                                        <p:cTn id="10" dur="500"/>
                                        <p:tgtEl>
                                          <p:spTgt spid="3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dissolve">
                                      <p:cBhvr>
                                        <p:cTn id="13" dur="500"/>
                                        <p:tgtEl>
                                          <p:spTgt spid="37"/>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dissolve">
                                      <p:cBhvr>
                                        <p:cTn id="16" dur="500"/>
                                        <p:tgtEl>
                                          <p:spTgt spid="38"/>
                                        </p:tgtEl>
                                      </p:cBhvr>
                                    </p:animEffect>
                                  </p:childTnLst>
                                </p:cTn>
                              </p:par>
                              <p:par>
                                <p:cTn id="17" presetID="9"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dissolve">
                                      <p:cBhvr>
                                        <p:cTn id="19" dur="500"/>
                                        <p:tgtEl>
                                          <p:spTgt spid="21"/>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dissolve">
                                      <p:cBhvr>
                                        <p:cTn id="22" dur="500"/>
                                        <p:tgtEl>
                                          <p:spTgt spid="4"/>
                                        </p:tgtEl>
                                      </p:cBhvr>
                                    </p:animEffect>
                                  </p:childTnLst>
                                </p:cTn>
                              </p:par>
                              <p:par>
                                <p:cTn id="23" presetID="9"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cTn>
                              </p:par>
                              <p:par>
                                <p:cTn id="26" presetID="9"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dissolve">
                                      <p:cBhvr>
                                        <p:cTn id="28" dur="500"/>
                                        <p:tgtEl>
                                          <p:spTgt spid="22"/>
                                        </p:tgtEl>
                                      </p:cBhvr>
                                    </p:animEffect>
                                  </p:childTnLst>
                                </p:cTn>
                              </p:par>
                              <p:par>
                                <p:cTn id="29" presetID="9"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dissolve">
                                      <p:cBhvr>
                                        <p:cTn id="31" dur="500"/>
                                        <p:tgtEl>
                                          <p:spTgt spid="9"/>
                                        </p:tgtEl>
                                      </p:cBhvr>
                                    </p:animEffect>
                                  </p:childTnLst>
                                </p:cTn>
                              </p:par>
                              <p:par>
                                <p:cTn id="32" presetID="9" presetClass="entr" presetSubtype="0"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dissolve">
                                      <p:cBhvr>
                                        <p:cTn id="34" dur="500"/>
                                        <p:tgtEl>
                                          <p:spTgt spid="23"/>
                                        </p:tgtEl>
                                      </p:cBhvr>
                                    </p:animEffect>
                                  </p:childTnLst>
                                </p:cTn>
                              </p:par>
                              <p:par>
                                <p:cTn id="35" presetID="9"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dissolve">
                                      <p:cBhvr>
                                        <p:cTn id="37" dur="500"/>
                                        <p:tgtEl>
                                          <p:spTgt spid="12"/>
                                        </p:tgtEl>
                                      </p:cBhvr>
                                    </p:animEffect>
                                  </p:childTnLst>
                                </p:cTn>
                              </p:par>
                              <p:par>
                                <p:cTn id="38" presetID="9" presetClass="entr" presetSubtype="0" fill="hold"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dissolve">
                                      <p:cBhvr>
                                        <p:cTn id="40" dur="500"/>
                                        <p:tgtEl>
                                          <p:spTgt spid="2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dissolve">
                                      <p:cBhvr>
                                        <p:cTn id="43" dur="500"/>
                                        <p:tgtEl>
                                          <p:spTgt spid="25"/>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dissolve">
                                      <p:cBhvr>
                                        <p:cTn id="48" dur="500"/>
                                        <p:tgtEl>
                                          <p:spTgt spid="40"/>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dissolve">
                                      <p:cBhvr>
                                        <p:cTn id="51" dur="500"/>
                                        <p:tgtEl>
                                          <p:spTgt spid="39"/>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dissolve">
                                      <p:cBhvr>
                                        <p:cTn id="56" dur="500"/>
                                        <p:tgtEl>
                                          <p:spTgt spid="55"/>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dissolve">
                                      <p:cBhvr>
                                        <p:cTn id="59" dur="500"/>
                                        <p:tgtEl>
                                          <p:spTgt spid="46"/>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dissolve">
                                      <p:cBhvr>
                                        <p:cTn id="62" dur="500"/>
                                        <p:tgtEl>
                                          <p:spTgt spid="47"/>
                                        </p:tgtEl>
                                      </p:cBhvr>
                                    </p:animEffect>
                                  </p:childTnLst>
                                </p:cTn>
                              </p:par>
                              <p:par>
                                <p:cTn id="63" presetID="9" presetClass="entr" presetSubtype="0" fill="hold" nodeType="withEffect">
                                  <p:stCondLst>
                                    <p:cond delay="0"/>
                                  </p:stCondLst>
                                  <p:childTnLst>
                                    <p:set>
                                      <p:cBhvr>
                                        <p:cTn id="64" dur="1" fill="hold">
                                          <p:stCondLst>
                                            <p:cond delay="0"/>
                                          </p:stCondLst>
                                        </p:cTn>
                                        <p:tgtEl>
                                          <p:spTgt spid="49"/>
                                        </p:tgtEl>
                                        <p:attrNameLst>
                                          <p:attrName>style.visibility</p:attrName>
                                        </p:attrNameLst>
                                      </p:cBhvr>
                                      <p:to>
                                        <p:strVal val="visible"/>
                                      </p:to>
                                    </p:set>
                                    <p:animEffect transition="in" filter="dissolve">
                                      <p:cBhvr>
                                        <p:cTn id="65" dur="500"/>
                                        <p:tgtEl>
                                          <p:spTgt spid="49"/>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50"/>
                                        </p:tgtEl>
                                        <p:attrNameLst>
                                          <p:attrName>style.visibility</p:attrName>
                                        </p:attrNameLst>
                                      </p:cBhvr>
                                      <p:to>
                                        <p:strVal val="visible"/>
                                      </p:to>
                                    </p:set>
                                    <p:animEffect transition="in" filter="dissolve">
                                      <p:cBhvr>
                                        <p:cTn id="68" dur="500"/>
                                        <p:tgtEl>
                                          <p:spTgt spid="50"/>
                                        </p:tgtEl>
                                      </p:cBhvr>
                                    </p:animEffect>
                                  </p:childTnLst>
                                </p:cTn>
                              </p:par>
                              <p:par>
                                <p:cTn id="69" presetID="9" presetClass="entr" presetSubtype="0" fill="hold" nodeType="with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dissolve">
                                      <p:cBhvr>
                                        <p:cTn id="71" dur="500"/>
                                        <p:tgtEl>
                                          <p:spTgt spid="52"/>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53"/>
                                        </p:tgtEl>
                                        <p:attrNameLst>
                                          <p:attrName>style.visibility</p:attrName>
                                        </p:attrNameLst>
                                      </p:cBhvr>
                                      <p:to>
                                        <p:strVal val="visible"/>
                                      </p:to>
                                    </p:set>
                                    <p:animEffect transition="in" filter="dissolve">
                                      <p:cBhvr>
                                        <p:cTn id="74" dur="500"/>
                                        <p:tgtEl>
                                          <p:spTgt spid="53"/>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dissolve">
                                      <p:cBhvr>
                                        <p:cTn id="77" dur="500"/>
                                        <p:tgtEl>
                                          <p:spTgt spid="45"/>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58"/>
                                        </p:tgtEl>
                                        <p:attrNameLst>
                                          <p:attrName>style.visibility</p:attrName>
                                        </p:attrNameLst>
                                      </p:cBhvr>
                                      <p:to>
                                        <p:strVal val="visible"/>
                                      </p:to>
                                    </p:set>
                                    <p:animEffect transition="in" filter="dissolve">
                                      <p:cBhvr>
                                        <p:cTn id="82" dur="500"/>
                                        <p:tgtEl>
                                          <p:spTgt spid="58"/>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59"/>
                                        </p:tgtEl>
                                        <p:attrNameLst>
                                          <p:attrName>style.visibility</p:attrName>
                                        </p:attrNameLst>
                                      </p:cBhvr>
                                      <p:to>
                                        <p:strVal val="visible"/>
                                      </p:to>
                                    </p:set>
                                    <p:animEffect transition="in" filter="dissolve">
                                      <p:cBhvr>
                                        <p:cTn id="85" dur="500"/>
                                        <p:tgtEl>
                                          <p:spTgt spid="59"/>
                                        </p:tgtEl>
                                      </p:cBhvr>
                                    </p:animEffect>
                                  </p:childTnLst>
                                </p:cTn>
                              </p:par>
                              <p:par>
                                <p:cTn id="86" presetID="9" presetClass="entr" presetSubtype="0" fill="hold" nodeType="withEffect">
                                  <p:stCondLst>
                                    <p:cond delay="0"/>
                                  </p:stCondLst>
                                  <p:childTnLst>
                                    <p:set>
                                      <p:cBhvr>
                                        <p:cTn id="87" dur="1" fill="hold">
                                          <p:stCondLst>
                                            <p:cond delay="0"/>
                                          </p:stCondLst>
                                        </p:cTn>
                                        <p:tgtEl>
                                          <p:spTgt spid="60"/>
                                        </p:tgtEl>
                                        <p:attrNameLst>
                                          <p:attrName>style.visibility</p:attrName>
                                        </p:attrNameLst>
                                      </p:cBhvr>
                                      <p:to>
                                        <p:strVal val="visible"/>
                                      </p:to>
                                    </p:set>
                                    <p:animEffect transition="in" filter="dissolve">
                                      <p:cBhvr>
                                        <p:cTn id="88" dur="500"/>
                                        <p:tgtEl>
                                          <p:spTgt spid="60"/>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61"/>
                                        </p:tgtEl>
                                        <p:attrNameLst>
                                          <p:attrName>style.visibility</p:attrName>
                                        </p:attrNameLst>
                                      </p:cBhvr>
                                      <p:to>
                                        <p:strVal val="visible"/>
                                      </p:to>
                                    </p:set>
                                    <p:animEffect transition="in" filter="dissolve">
                                      <p:cBhvr>
                                        <p:cTn id="91" dur="500"/>
                                        <p:tgtEl>
                                          <p:spTgt spid="61"/>
                                        </p:tgtEl>
                                      </p:cBhvr>
                                    </p:animEffect>
                                  </p:childTnLst>
                                </p:cTn>
                              </p:par>
                              <p:par>
                                <p:cTn id="92" presetID="9" presetClass="entr" presetSubtype="0" fill="hold" nodeType="withEffect">
                                  <p:stCondLst>
                                    <p:cond delay="0"/>
                                  </p:stCondLst>
                                  <p:childTnLst>
                                    <p:set>
                                      <p:cBhvr>
                                        <p:cTn id="93" dur="1" fill="hold">
                                          <p:stCondLst>
                                            <p:cond delay="0"/>
                                          </p:stCondLst>
                                        </p:cTn>
                                        <p:tgtEl>
                                          <p:spTgt spid="62"/>
                                        </p:tgtEl>
                                        <p:attrNameLst>
                                          <p:attrName>style.visibility</p:attrName>
                                        </p:attrNameLst>
                                      </p:cBhvr>
                                      <p:to>
                                        <p:strVal val="visible"/>
                                      </p:to>
                                    </p:set>
                                    <p:animEffect transition="in" filter="dissolve">
                                      <p:cBhvr>
                                        <p:cTn id="94" dur="500"/>
                                        <p:tgtEl>
                                          <p:spTgt spid="62"/>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65"/>
                                        </p:tgtEl>
                                        <p:attrNameLst>
                                          <p:attrName>style.visibility</p:attrName>
                                        </p:attrNameLst>
                                      </p:cBhvr>
                                      <p:to>
                                        <p:strVal val="visible"/>
                                      </p:to>
                                    </p:set>
                                    <p:animEffect transition="in" filter="dissolve">
                                      <p:cBhvr>
                                        <p:cTn id="97" dur="500"/>
                                        <p:tgtEl>
                                          <p:spTgt spid="65"/>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70"/>
                                        </p:tgtEl>
                                        <p:attrNameLst>
                                          <p:attrName>style.visibility</p:attrName>
                                        </p:attrNameLst>
                                      </p:cBhvr>
                                      <p:to>
                                        <p:strVal val="visible"/>
                                      </p:to>
                                    </p:set>
                                    <p:animEffect transition="in" filter="dissolve">
                                      <p:cBhvr>
                                        <p:cTn id="100"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5" grpId="0"/>
      <p:bldP spid="36" grpId="0"/>
      <p:bldP spid="37" grpId="0"/>
      <p:bldP spid="38" grpId="0"/>
      <p:bldP spid="39" grpId="0"/>
      <p:bldP spid="40" grpId="0"/>
      <p:bldP spid="46" grpId="0"/>
      <p:bldP spid="47" grpId="0"/>
      <p:bldP spid="50" grpId="0"/>
      <p:bldP spid="53" grpId="0"/>
      <p:bldP spid="58" grpId="0"/>
      <p:bldP spid="59" grpId="0"/>
      <p:bldP spid="61" grpId="0"/>
      <p:bldP spid="65" grpId="0" animBg="1"/>
      <p:bldP spid="70" grpId="0"/>
      <p:bldP spid="4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C0D2C2-3A8B-874C-8B6C-A9AE182FF0A9}"/>
              </a:ext>
            </a:extLst>
          </p:cNvPr>
          <p:cNvSpPr>
            <a:spLocks noGrp="1"/>
          </p:cNvSpPr>
          <p:nvPr>
            <p:ph type="sldNum" sz="quarter" idx="2"/>
          </p:nvPr>
        </p:nvSpPr>
        <p:spPr/>
        <p:txBody>
          <a:bodyPr/>
          <a:lstStyle/>
          <a:p>
            <a:fld id="{86CB4B4D-7CA3-9044-876B-883B54F8677D}" type="slidenum">
              <a:rPr lang="en-US" smtClean="0"/>
              <a:t>100</a:t>
            </a:fld>
            <a:endParaRPr lang="en-US"/>
          </a:p>
        </p:txBody>
      </p:sp>
      <p:sp>
        <p:nvSpPr>
          <p:cNvPr id="3" name="Title 2">
            <a:extLst>
              <a:ext uri="{FF2B5EF4-FFF2-40B4-BE49-F238E27FC236}">
                <a16:creationId xmlns:a16="http://schemas.microsoft.com/office/drawing/2014/main" id="{61713658-57F8-5B4C-AAD9-95FB68781E44}"/>
              </a:ext>
            </a:extLst>
          </p:cNvPr>
          <p:cNvSpPr>
            <a:spLocks noGrp="1"/>
          </p:cNvSpPr>
          <p:nvPr>
            <p:ph type="title"/>
          </p:nvPr>
        </p:nvSpPr>
        <p:spPr/>
        <p:txBody>
          <a:bodyPr/>
          <a:lstStyle/>
          <a:p>
            <a:r>
              <a:rPr lang="en-US" dirty="0"/>
              <a:t>Out-of-Vocabulary Retrofitting</a:t>
            </a:r>
          </a:p>
        </p:txBody>
      </p:sp>
      <p:pic>
        <p:nvPicPr>
          <p:cNvPr id="5" name="Picture 4">
            <a:extLst>
              <a:ext uri="{FF2B5EF4-FFF2-40B4-BE49-F238E27FC236}">
                <a16:creationId xmlns:a16="http://schemas.microsoft.com/office/drawing/2014/main" id="{D23CDB26-0E4E-0A42-ACF0-CE48FF5B66B4}"/>
              </a:ext>
            </a:extLst>
          </p:cNvPr>
          <p:cNvPicPr>
            <a:picLocks noChangeAspect="1"/>
          </p:cNvPicPr>
          <p:nvPr/>
        </p:nvPicPr>
        <p:blipFill>
          <a:blip r:embed="rId2"/>
          <a:stretch>
            <a:fillRect/>
          </a:stretch>
        </p:blipFill>
        <p:spPr>
          <a:xfrm>
            <a:off x="6790439" y="1779030"/>
            <a:ext cx="3331978" cy="3535457"/>
          </a:xfrm>
          <a:prstGeom prst="rect">
            <a:avLst/>
          </a:prstGeom>
        </p:spPr>
      </p:pic>
      <p:sp>
        <p:nvSpPr>
          <p:cNvPr id="7" name="TextBox 6">
            <a:extLst>
              <a:ext uri="{FF2B5EF4-FFF2-40B4-BE49-F238E27FC236}">
                <a16:creationId xmlns:a16="http://schemas.microsoft.com/office/drawing/2014/main" id="{B46F6854-B127-6843-A45A-826AE043DC7E}"/>
              </a:ext>
            </a:extLst>
          </p:cNvPr>
          <p:cNvSpPr txBox="1"/>
          <p:nvPr/>
        </p:nvSpPr>
        <p:spPr>
          <a:xfrm>
            <a:off x="609519" y="1409700"/>
            <a:ext cx="3788086"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b="1" dirty="0">
                <a:solidFill>
                  <a:srgbClr val="000000"/>
                </a:solidFill>
                <a:sym typeface="Calibri"/>
              </a:rPr>
              <a:t>In-vocabulary</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In-vocabulary words obtain their</a:t>
            </a:r>
            <a:br>
              <a:rPr kumimoji="0" lang="en-US" sz="1800" b="0" i="0" u="none" strike="noStrike" cap="none" spc="0" normalizeH="0" baseline="0" dirty="0">
                <a:ln>
                  <a:noFill/>
                </a:ln>
                <a:solidFill>
                  <a:srgbClr val="000000"/>
                </a:solidFill>
                <a:effectLst/>
                <a:uFillTx/>
                <a:latin typeface="+mn-lt"/>
                <a:ea typeface="+mn-ea"/>
                <a:cs typeface="+mn-cs"/>
                <a:sym typeface="Calibri"/>
              </a:rPr>
            </a:br>
            <a:r>
              <a:rPr kumimoji="0" lang="en-US" sz="1800" b="0" i="0" u="none" strike="noStrike" cap="none" spc="0" normalizeH="0" baseline="0" dirty="0">
                <a:ln>
                  <a:noFill/>
                </a:ln>
                <a:solidFill>
                  <a:srgbClr val="000000"/>
                </a:solidFill>
                <a:effectLst/>
                <a:uFillTx/>
                <a:latin typeface="+mn-lt"/>
                <a:ea typeface="+mn-ea"/>
                <a:cs typeface="+mn-cs"/>
                <a:sym typeface="Calibri"/>
              </a:rPr>
              <a:t>embeddings directly from dictionary</a:t>
            </a:r>
          </a:p>
        </p:txBody>
      </p:sp>
      <p:sp>
        <p:nvSpPr>
          <p:cNvPr id="8" name="TextBox 7">
            <a:extLst>
              <a:ext uri="{FF2B5EF4-FFF2-40B4-BE49-F238E27FC236}">
                <a16:creationId xmlns:a16="http://schemas.microsoft.com/office/drawing/2014/main" id="{0BEDA5A8-E42C-734B-BD52-A305CBC4571B}"/>
              </a:ext>
            </a:extLst>
          </p:cNvPr>
          <p:cNvSpPr txBox="1"/>
          <p:nvPr/>
        </p:nvSpPr>
        <p:spPr>
          <a:xfrm>
            <a:off x="609519" y="2505672"/>
            <a:ext cx="4816060"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b="1" dirty="0">
                <a:solidFill>
                  <a:srgbClr val="000000"/>
                </a:solidFill>
                <a:sym typeface="Calibri"/>
              </a:rPr>
              <a:t>Out-of-vocabulary</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Out-of-vocabulary words’ embeddings</a:t>
            </a:r>
            <a:br>
              <a:rPr kumimoji="0" lang="en-US" sz="1800" b="0" i="0" u="none" strike="noStrike" cap="none" spc="0" normalizeH="0" baseline="0" dirty="0">
                <a:ln>
                  <a:noFill/>
                </a:ln>
                <a:solidFill>
                  <a:srgbClr val="000000"/>
                </a:solidFill>
                <a:effectLst/>
                <a:uFillTx/>
                <a:latin typeface="+mn-lt"/>
                <a:ea typeface="+mn-ea"/>
                <a:cs typeface="+mn-cs"/>
                <a:sym typeface="Calibri"/>
              </a:rPr>
            </a:br>
            <a:r>
              <a:rPr lang="en-US" dirty="0">
                <a:solidFill>
                  <a:srgbClr val="000000"/>
                </a:solidFill>
                <a:sym typeface="Calibri"/>
              </a:rPr>
              <a:t>are</a:t>
            </a:r>
            <a:r>
              <a:rPr kumimoji="0" lang="en-US" sz="1800" b="0" i="0" u="none" strike="noStrike" cap="none" spc="0" normalizeH="0" baseline="0" dirty="0">
                <a:ln>
                  <a:noFill/>
                </a:ln>
                <a:solidFill>
                  <a:srgbClr val="000000"/>
                </a:solidFill>
                <a:effectLst/>
                <a:uFillTx/>
                <a:latin typeface="+mn-lt"/>
                <a:ea typeface="+mn-ea"/>
                <a:cs typeface="+mn-cs"/>
                <a:sym typeface="Calibri"/>
              </a:rPr>
              <a:t> computed via average of top-k co-occurring</a:t>
            </a:r>
            <a:br>
              <a:rPr kumimoji="0" lang="en-US" sz="1800" b="0" i="0" u="none" strike="noStrike" cap="none" spc="0" normalizeH="0" baseline="0" dirty="0">
                <a:ln>
                  <a:noFill/>
                </a:ln>
                <a:solidFill>
                  <a:srgbClr val="000000"/>
                </a:solidFill>
                <a:effectLst/>
                <a:uFillTx/>
                <a:latin typeface="+mn-lt"/>
                <a:ea typeface="+mn-ea"/>
                <a:cs typeface="+mn-cs"/>
                <a:sym typeface="Calibri"/>
              </a:rPr>
            </a:br>
            <a:r>
              <a:rPr kumimoji="0" lang="en-US" sz="1800" b="0" i="0" u="none" strike="noStrike" cap="none" spc="0" normalizeH="0" baseline="0" dirty="0">
                <a:ln>
                  <a:noFill/>
                </a:ln>
                <a:solidFill>
                  <a:srgbClr val="000000"/>
                </a:solidFill>
                <a:effectLst/>
                <a:uFillTx/>
                <a:latin typeface="+mn-lt"/>
                <a:ea typeface="+mn-ea"/>
                <a:cs typeface="+mn-cs"/>
                <a:sym typeface="Calibri"/>
              </a:rPr>
              <a:t>in-vocabulary words in the ER dataset  </a:t>
            </a:r>
          </a:p>
        </p:txBody>
      </p:sp>
      <p:sp>
        <p:nvSpPr>
          <p:cNvPr id="9" name="TextBox 8">
            <a:extLst>
              <a:ext uri="{FF2B5EF4-FFF2-40B4-BE49-F238E27FC236}">
                <a16:creationId xmlns:a16="http://schemas.microsoft.com/office/drawing/2014/main" id="{8929C405-6FBB-F840-8E77-295BDE1C59BE}"/>
              </a:ext>
            </a:extLst>
          </p:cNvPr>
          <p:cNvSpPr txBox="1"/>
          <p:nvPr/>
        </p:nvSpPr>
        <p:spPr>
          <a:xfrm>
            <a:off x="609519" y="3924809"/>
            <a:ext cx="5623910"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b="1" dirty="0">
                <a:solidFill>
                  <a:srgbClr val="000000"/>
                </a:solidFill>
                <a:sym typeface="Calibri"/>
              </a:rPr>
              <a:t>In-vocabulary retrofitting</a:t>
            </a:r>
          </a:p>
          <a:p>
            <a:pPr marL="285750" indent="-285750" hangingPunct="0">
              <a:buFont typeface="Arial" panose="020B0604020202020204" pitchFamily="34" charset="0"/>
              <a:buChar char="•"/>
            </a:pPr>
            <a:r>
              <a:rPr kumimoji="0" lang="en-US" sz="1800" b="0" i="0" u="none" strike="noStrike" cap="none" spc="0" normalizeH="0" baseline="0" dirty="0">
                <a:ln>
                  <a:noFill/>
                </a:ln>
                <a:solidFill>
                  <a:srgbClr val="000000"/>
                </a:solidFill>
                <a:effectLst/>
                <a:uFillTx/>
                <a:latin typeface="+mn-lt"/>
                <a:ea typeface="+mn-ea"/>
                <a:cs typeface="+mn-cs"/>
                <a:sym typeface="Calibri"/>
              </a:rPr>
              <a:t>For each in-vocabulary word </a:t>
            </a:r>
            <a:r>
              <a:rPr kumimoji="0" lang="en-US" sz="18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w</a:t>
            </a:r>
            <a:r>
              <a:rPr kumimoji="0" lang="en-US" sz="1800" b="0" i="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rPr>
              <a:t>e</a:t>
            </a:r>
            <a:r>
              <a:rPr kumimoji="0" lang="en-US" sz="1800" b="0" i="0" u="none" strike="noStrike" cap="none" spc="0" normalizeH="0" baseline="0" dirty="0">
                <a:ln>
                  <a:noFill/>
                </a:ln>
                <a:solidFill>
                  <a:srgbClr val="000000"/>
                </a:solidFill>
                <a:effectLst/>
                <a:uFillTx/>
                <a:latin typeface="+mn-lt"/>
                <a:ea typeface="+mn-ea"/>
                <a:cs typeface="+mn-cs"/>
                <a:sym typeface="Calibri"/>
              </a:rPr>
              <a:t>, a corresponding</a:t>
            </a:r>
            <a:br>
              <a:rPr kumimoji="0" lang="en-US" sz="1800" b="0" i="0" u="none" strike="noStrike" cap="none" spc="0" normalizeH="0" baseline="0" dirty="0">
                <a:ln>
                  <a:noFill/>
                </a:ln>
                <a:solidFill>
                  <a:srgbClr val="000000"/>
                </a:solidFill>
                <a:effectLst/>
                <a:uFillTx/>
                <a:latin typeface="+mn-lt"/>
                <a:ea typeface="+mn-ea"/>
                <a:cs typeface="+mn-cs"/>
                <a:sym typeface="Calibri"/>
              </a:rPr>
            </a:br>
            <a:r>
              <a:rPr kumimoji="0" lang="en-US" sz="1800" b="0" i="0" u="none" strike="noStrike" cap="none" spc="0" normalizeH="0" baseline="0" dirty="0">
                <a:ln>
                  <a:noFill/>
                </a:ln>
                <a:solidFill>
                  <a:srgbClr val="000000"/>
                </a:solidFill>
                <a:effectLst/>
                <a:uFillTx/>
                <a:latin typeface="+mn-lt"/>
                <a:ea typeface="+mn-ea"/>
                <a:cs typeface="+mn-cs"/>
                <a:sym typeface="Calibri"/>
              </a:rPr>
              <a:t>retrofitted embedding </a:t>
            </a:r>
            <a:r>
              <a:rPr lang="en-US" dirty="0" err="1">
                <a:solidFill>
                  <a:srgbClr val="000000"/>
                </a:solidFill>
                <a:latin typeface="Times New Roman" panose="02020603050405020304" pitchFamily="18" charset="0"/>
                <a:cs typeface="Times New Roman" panose="02020603050405020304" pitchFamily="18" charset="0"/>
                <a:sym typeface="Calibri"/>
              </a:rPr>
              <a:t>w</a:t>
            </a:r>
            <a:r>
              <a:rPr lang="en-US" baseline="30000" dirty="0" err="1">
                <a:solidFill>
                  <a:srgbClr val="000000"/>
                </a:solidFill>
                <a:latin typeface="Times New Roman" panose="02020603050405020304" pitchFamily="18" charset="0"/>
                <a:cs typeface="Times New Roman" panose="02020603050405020304" pitchFamily="18" charset="0"/>
                <a:sym typeface="Calibri"/>
              </a:rPr>
              <a:t>r</a:t>
            </a:r>
            <a:r>
              <a:rPr lang="en-US" baseline="-25000" dirty="0" err="1">
                <a:solidFill>
                  <a:srgbClr val="000000"/>
                </a:solidFill>
                <a:latin typeface="Times New Roman" panose="02020603050405020304" pitchFamily="18" charset="0"/>
                <a:cs typeface="Times New Roman" panose="02020603050405020304" pitchFamily="18" charset="0"/>
                <a:sym typeface="Calibri"/>
              </a:rPr>
              <a:t>e</a:t>
            </a:r>
            <a:r>
              <a:rPr lang="en-US" dirty="0">
                <a:solidFill>
                  <a:srgbClr val="000000"/>
                </a:solidFill>
                <a:sym typeface="Calibri"/>
              </a:rPr>
              <a:t>, </a:t>
            </a:r>
            <a:r>
              <a:rPr kumimoji="0" lang="en-US" sz="1800" b="0" i="0" u="none" strike="noStrike" cap="none" spc="0" normalizeH="0" baseline="0" dirty="0">
                <a:ln>
                  <a:noFill/>
                </a:ln>
                <a:solidFill>
                  <a:srgbClr val="000000"/>
                </a:solidFill>
                <a:effectLst/>
                <a:uFillTx/>
                <a:latin typeface="+mn-lt"/>
                <a:ea typeface="+mn-ea"/>
                <a:cs typeface="+mn-cs"/>
                <a:sym typeface="Calibri"/>
              </a:rPr>
              <a:t>is computed via probabilistic</a:t>
            </a:r>
            <a:br>
              <a:rPr kumimoji="0" lang="en-US" sz="1800" b="0" i="0" u="none" strike="noStrike" cap="none" spc="0" normalizeH="0" baseline="0" dirty="0">
                <a:ln>
                  <a:noFill/>
                </a:ln>
                <a:solidFill>
                  <a:srgbClr val="000000"/>
                </a:solidFill>
                <a:effectLst/>
                <a:uFillTx/>
                <a:latin typeface="+mn-lt"/>
                <a:ea typeface="+mn-ea"/>
                <a:cs typeface="+mn-cs"/>
                <a:sym typeface="Calibri"/>
              </a:rPr>
            </a:br>
            <a:r>
              <a:rPr kumimoji="0" lang="en-US" sz="1800" b="0" i="0" u="none" strike="noStrike" cap="none" spc="0" normalizeH="0" baseline="0" dirty="0">
                <a:ln>
                  <a:noFill/>
                </a:ln>
                <a:solidFill>
                  <a:srgbClr val="000000"/>
                </a:solidFill>
                <a:effectLst/>
                <a:uFillTx/>
                <a:latin typeface="+mn-lt"/>
                <a:ea typeface="+mn-ea"/>
                <a:cs typeface="+mn-cs"/>
                <a:sym typeface="Calibri"/>
              </a:rPr>
              <a:t>inference such that </a:t>
            </a:r>
            <a:r>
              <a:rPr lang="en-US" dirty="0" err="1">
                <a:solidFill>
                  <a:srgbClr val="000000"/>
                </a:solidFill>
                <a:latin typeface="Times New Roman" panose="02020603050405020304" pitchFamily="18" charset="0"/>
                <a:cs typeface="Times New Roman" panose="02020603050405020304" pitchFamily="18" charset="0"/>
                <a:sym typeface="Calibri"/>
              </a:rPr>
              <a:t>w</a:t>
            </a:r>
            <a:r>
              <a:rPr lang="en-US" baseline="30000" dirty="0" err="1">
                <a:solidFill>
                  <a:srgbClr val="000000"/>
                </a:solidFill>
                <a:latin typeface="Times New Roman" panose="02020603050405020304" pitchFamily="18" charset="0"/>
                <a:cs typeface="Times New Roman" panose="02020603050405020304" pitchFamily="18" charset="0"/>
                <a:sym typeface="Calibri"/>
              </a:rPr>
              <a:t>r</a:t>
            </a:r>
            <a:r>
              <a:rPr lang="en-US" baseline="-25000" dirty="0" err="1">
                <a:solidFill>
                  <a:srgbClr val="000000"/>
                </a:solidFill>
                <a:latin typeface="Times New Roman" panose="02020603050405020304" pitchFamily="18" charset="0"/>
                <a:cs typeface="Times New Roman" panose="02020603050405020304" pitchFamily="18" charset="0"/>
                <a:sym typeface="Calibri"/>
              </a:rPr>
              <a:t>e</a:t>
            </a:r>
            <a:r>
              <a:rPr lang="en-US" baseline="-25000" dirty="0">
                <a:solidFill>
                  <a:srgbClr val="000000"/>
                </a:solidFill>
                <a:latin typeface="Times New Roman" panose="02020603050405020304" pitchFamily="18" charset="0"/>
                <a:cs typeface="Times New Roman" panose="02020603050405020304" pitchFamily="18" charset="0"/>
                <a:sym typeface="Calibri"/>
              </a:rPr>
              <a:t> </a:t>
            </a:r>
            <a:r>
              <a:rPr lang="en-US" dirty="0">
                <a:solidFill>
                  <a:srgbClr val="000000"/>
                </a:solidFill>
                <a:sym typeface="Calibri"/>
              </a:rPr>
              <a:t>≃</a:t>
            </a:r>
            <a:r>
              <a:rPr lang="en-US" dirty="0">
                <a:solidFill>
                  <a:srgbClr val="000000"/>
                </a:solidFill>
                <a:latin typeface="Times New Roman" panose="02020603050405020304" pitchFamily="18" charset="0"/>
                <a:cs typeface="Times New Roman" panose="02020603050405020304" pitchFamily="18" charset="0"/>
                <a:sym typeface="Calibri"/>
              </a:rPr>
              <a:t> w</a:t>
            </a:r>
            <a:r>
              <a:rPr lang="en-US" baseline="-25000" dirty="0">
                <a:solidFill>
                  <a:srgbClr val="000000"/>
                </a:solidFill>
                <a:latin typeface="Times New Roman" panose="02020603050405020304" pitchFamily="18" charset="0"/>
                <a:cs typeface="Times New Roman" panose="02020603050405020304" pitchFamily="18" charset="0"/>
                <a:sym typeface="Calibri"/>
              </a:rPr>
              <a:t>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Rectangle 9">
            <a:extLst>
              <a:ext uri="{FF2B5EF4-FFF2-40B4-BE49-F238E27FC236}">
                <a16:creationId xmlns:a16="http://schemas.microsoft.com/office/drawing/2014/main" id="{57C7FEF8-8F36-684E-BBC3-FA50006965F0}"/>
              </a:ext>
            </a:extLst>
          </p:cNvPr>
          <p:cNvSpPr/>
          <p:nvPr/>
        </p:nvSpPr>
        <p:spPr>
          <a:xfrm>
            <a:off x="9115387" y="855245"/>
            <a:ext cx="2753126" cy="369332"/>
          </a:xfrm>
          <a:prstGeom prst="rect">
            <a:avLst/>
          </a:prstGeom>
        </p:spPr>
        <p:txBody>
          <a:bodyPr wrap="none">
            <a:spAutoFit/>
          </a:bodyPr>
          <a:lstStyle/>
          <a:p>
            <a:r>
              <a:rPr lang="en-US" dirty="0">
                <a:solidFill>
                  <a:srgbClr val="000000"/>
                </a:solidFill>
                <a:sym typeface="Calibri"/>
              </a:rPr>
              <a:t>[</a:t>
            </a:r>
            <a:r>
              <a:rPr lang="en-US" dirty="0" err="1"/>
              <a:t>Ebraheem</a:t>
            </a:r>
            <a:r>
              <a:rPr lang="en-US" dirty="0"/>
              <a:t> et al., VLDB’18</a:t>
            </a:r>
            <a:r>
              <a:rPr lang="en-US" dirty="0">
                <a:solidFill>
                  <a:srgbClr val="000000"/>
                </a:solidFill>
                <a:sym typeface="Calibri"/>
              </a:rPr>
              <a:t>] </a:t>
            </a:r>
            <a:endParaRPr lang="en-US" dirty="0"/>
          </a:p>
        </p:txBody>
      </p:sp>
    </p:spTree>
    <p:extLst>
      <p:ext uri="{BB962C8B-B14F-4D97-AF65-F5344CB8AC3E}">
        <p14:creationId xmlns:p14="http://schemas.microsoft.com/office/powerpoint/2010/main" val="3726845638"/>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3133DE-98C8-644A-A1E7-211C7191CBDB}"/>
              </a:ext>
            </a:extLst>
          </p:cNvPr>
          <p:cNvSpPr>
            <a:spLocks noGrp="1"/>
          </p:cNvSpPr>
          <p:nvPr>
            <p:ph type="sldNum" sz="quarter" idx="2"/>
          </p:nvPr>
        </p:nvSpPr>
        <p:spPr/>
        <p:txBody>
          <a:bodyPr/>
          <a:lstStyle/>
          <a:p>
            <a:fld id="{86CB4B4D-7CA3-9044-876B-883B54F8677D}" type="slidenum">
              <a:rPr lang="en-US" smtClean="0"/>
              <a:t>101</a:t>
            </a:fld>
            <a:endParaRPr lang="en-US"/>
          </a:p>
        </p:txBody>
      </p:sp>
      <p:sp>
        <p:nvSpPr>
          <p:cNvPr id="3" name="Title 2">
            <a:extLst>
              <a:ext uri="{FF2B5EF4-FFF2-40B4-BE49-F238E27FC236}">
                <a16:creationId xmlns:a16="http://schemas.microsoft.com/office/drawing/2014/main" id="{AC6EB816-B831-A04B-86EA-2818EC4352E4}"/>
              </a:ext>
            </a:extLst>
          </p:cNvPr>
          <p:cNvSpPr>
            <a:spLocks noGrp="1"/>
          </p:cNvSpPr>
          <p:nvPr>
            <p:ph type="title"/>
          </p:nvPr>
        </p:nvSpPr>
        <p:spPr/>
        <p:txBody>
          <a:bodyPr/>
          <a:lstStyle/>
          <a:p>
            <a:r>
              <a:rPr lang="en-US" dirty="0"/>
              <a:t>Blocking with Distributed Tuple Representations </a:t>
            </a:r>
          </a:p>
        </p:txBody>
      </p:sp>
      <p:sp>
        <p:nvSpPr>
          <p:cNvPr id="4" name="Text Placeholder 3">
            <a:extLst>
              <a:ext uri="{FF2B5EF4-FFF2-40B4-BE49-F238E27FC236}">
                <a16:creationId xmlns:a16="http://schemas.microsoft.com/office/drawing/2014/main" id="{E41FFB5D-9E1C-7D45-AA0D-1D2E64D46DF2}"/>
              </a:ext>
            </a:extLst>
          </p:cNvPr>
          <p:cNvSpPr>
            <a:spLocks noGrp="1"/>
          </p:cNvSpPr>
          <p:nvPr>
            <p:ph type="body" idx="1"/>
          </p:nvPr>
        </p:nvSpPr>
        <p:spPr>
          <a:xfrm>
            <a:off x="609520" y="1181100"/>
            <a:ext cx="10972166" cy="904178"/>
          </a:xfrm>
        </p:spPr>
        <p:txBody>
          <a:bodyPr/>
          <a:lstStyle/>
          <a:p>
            <a:r>
              <a:rPr lang="en-US" dirty="0">
                <a:solidFill>
                  <a:schemeClr val="tx1"/>
                </a:solidFill>
              </a:rPr>
              <a:t>Basic idea</a:t>
            </a:r>
          </a:p>
          <a:p>
            <a:pPr lvl="1"/>
            <a:r>
              <a:rPr lang="en-US" dirty="0">
                <a:solidFill>
                  <a:schemeClr val="tx1"/>
                </a:solidFill>
              </a:rPr>
              <a:t>Use LSH (Locality Sensitive Hashing) for grouping </a:t>
            </a:r>
            <a:r>
              <a:rPr lang="en-US" i="1" dirty="0">
                <a:solidFill>
                  <a:schemeClr val="tx1"/>
                </a:solidFill>
              </a:rPr>
              <a:t>similar</a:t>
            </a:r>
            <a:r>
              <a:rPr lang="en-US" dirty="0">
                <a:solidFill>
                  <a:schemeClr val="tx1"/>
                </a:solidFill>
              </a:rPr>
              <a:t> tuples</a:t>
            </a:r>
          </a:p>
          <a:p>
            <a:endParaRPr lang="en-US" dirty="0">
              <a:solidFill>
                <a:schemeClr val="tx1"/>
              </a:solidFill>
            </a:endParaRPr>
          </a:p>
          <a:p>
            <a:pPr lvl="1"/>
            <a:endParaRPr lang="en-US" dirty="0">
              <a:solidFill>
                <a:schemeClr val="tx1"/>
              </a:solidFill>
            </a:endParaRPr>
          </a:p>
        </p:txBody>
      </p:sp>
      <p:sp>
        <p:nvSpPr>
          <p:cNvPr id="13" name="TextBox 12">
            <a:extLst>
              <a:ext uri="{FF2B5EF4-FFF2-40B4-BE49-F238E27FC236}">
                <a16:creationId xmlns:a16="http://schemas.microsoft.com/office/drawing/2014/main" id="{460CC535-BC55-BE4B-8920-74678A77C0D1}"/>
              </a:ext>
            </a:extLst>
          </p:cNvPr>
          <p:cNvSpPr txBox="1"/>
          <p:nvPr/>
        </p:nvSpPr>
        <p:spPr>
          <a:xfrm>
            <a:off x="2202535" y="2929256"/>
            <a:ext cx="1254709"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distributed representation</a:t>
            </a:r>
          </a:p>
        </p:txBody>
      </p:sp>
      <p:grpSp>
        <p:nvGrpSpPr>
          <p:cNvPr id="56" name="Group 55">
            <a:extLst>
              <a:ext uri="{FF2B5EF4-FFF2-40B4-BE49-F238E27FC236}">
                <a16:creationId xmlns:a16="http://schemas.microsoft.com/office/drawing/2014/main" id="{E5B4892D-ACF4-A246-BE25-4241847071A8}"/>
              </a:ext>
            </a:extLst>
          </p:cNvPr>
          <p:cNvGrpSpPr/>
          <p:nvPr/>
        </p:nvGrpSpPr>
        <p:grpSpPr>
          <a:xfrm>
            <a:off x="2234598" y="2587532"/>
            <a:ext cx="3296408" cy="1929024"/>
            <a:chOff x="3427778" y="2843699"/>
            <a:chExt cx="2647798" cy="1368718"/>
          </a:xfrm>
        </p:grpSpPr>
        <p:grpSp>
          <p:nvGrpSpPr>
            <p:cNvPr id="6" name="Group 5">
              <a:extLst>
                <a:ext uri="{FF2B5EF4-FFF2-40B4-BE49-F238E27FC236}">
                  <a16:creationId xmlns:a16="http://schemas.microsoft.com/office/drawing/2014/main" id="{B115BC22-AFF8-894D-ABC6-7B9940B471D4}"/>
                </a:ext>
              </a:extLst>
            </p:cNvPr>
            <p:cNvGrpSpPr/>
            <p:nvPr/>
          </p:nvGrpSpPr>
          <p:grpSpPr>
            <a:xfrm>
              <a:off x="3427778" y="3419434"/>
              <a:ext cx="986814" cy="244549"/>
              <a:chOff x="7153997" y="4784651"/>
              <a:chExt cx="986814" cy="244549"/>
            </a:xfrm>
          </p:grpSpPr>
          <p:sp>
            <p:nvSpPr>
              <p:cNvPr id="7" name="Rounded Rectangle 6">
                <a:extLst>
                  <a:ext uri="{FF2B5EF4-FFF2-40B4-BE49-F238E27FC236}">
                    <a16:creationId xmlns:a16="http://schemas.microsoft.com/office/drawing/2014/main" id="{339F0960-3704-6747-820A-4A084BC277C5}"/>
                  </a:ext>
                </a:extLst>
              </p:cNvPr>
              <p:cNvSpPr/>
              <p:nvPr/>
            </p:nvSpPr>
            <p:spPr>
              <a:xfrm>
                <a:off x="7153997" y="4784651"/>
                <a:ext cx="986814" cy="244549"/>
              </a:xfrm>
              <a:prstGeom prst="roundRect">
                <a:avLst/>
              </a:prstGeom>
              <a:solidFill>
                <a:srgbClr val="FFFFFF"/>
              </a:solid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 name="Oval 7">
                <a:extLst>
                  <a:ext uri="{FF2B5EF4-FFF2-40B4-BE49-F238E27FC236}">
                    <a16:creationId xmlns:a16="http://schemas.microsoft.com/office/drawing/2014/main" id="{91B70406-32C7-044B-9D46-7F5993E083EB}"/>
                  </a:ext>
                </a:extLst>
              </p:cNvPr>
              <p:cNvSpPr/>
              <p:nvPr/>
            </p:nvSpPr>
            <p:spPr>
              <a:xfrm>
                <a:off x="7208016" y="4831460"/>
                <a:ext cx="129305" cy="159488"/>
              </a:xfrm>
              <a:prstGeom prst="ellipse">
                <a:avLst/>
              </a:prstGeom>
              <a:solidFill>
                <a:srgbClr val="FFFFFF"/>
              </a:solid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 name="Oval 8">
                <a:extLst>
                  <a:ext uri="{FF2B5EF4-FFF2-40B4-BE49-F238E27FC236}">
                    <a16:creationId xmlns:a16="http://schemas.microsoft.com/office/drawing/2014/main" id="{2FAEF447-76D1-BA40-A4EB-94542D4DD5A5}"/>
                  </a:ext>
                </a:extLst>
              </p:cNvPr>
              <p:cNvSpPr/>
              <p:nvPr/>
            </p:nvSpPr>
            <p:spPr>
              <a:xfrm>
                <a:off x="7401973" y="4831460"/>
                <a:ext cx="129305" cy="159488"/>
              </a:xfrm>
              <a:prstGeom prst="ellipse">
                <a:avLst/>
              </a:prstGeom>
              <a:solidFill>
                <a:srgbClr val="FFFFFF"/>
              </a:solid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 name="Oval 9">
                <a:extLst>
                  <a:ext uri="{FF2B5EF4-FFF2-40B4-BE49-F238E27FC236}">
                    <a16:creationId xmlns:a16="http://schemas.microsoft.com/office/drawing/2014/main" id="{58E34277-9CEF-C546-AAC5-26604EEFB773}"/>
                  </a:ext>
                </a:extLst>
              </p:cNvPr>
              <p:cNvSpPr/>
              <p:nvPr/>
            </p:nvSpPr>
            <p:spPr>
              <a:xfrm>
                <a:off x="7582024" y="4831460"/>
                <a:ext cx="129305" cy="159488"/>
              </a:xfrm>
              <a:prstGeom prst="ellipse">
                <a:avLst/>
              </a:prstGeom>
              <a:no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 name="Oval 10">
                <a:extLst>
                  <a:ext uri="{FF2B5EF4-FFF2-40B4-BE49-F238E27FC236}">
                    <a16:creationId xmlns:a16="http://schemas.microsoft.com/office/drawing/2014/main" id="{3C567BB4-B442-9F46-8F05-92B8815C21DD}"/>
                  </a:ext>
                </a:extLst>
              </p:cNvPr>
              <p:cNvSpPr/>
              <p:nvPr/>
            </p:nvSpPr>
            <p:spPr>
              <a:xfrm>
                <a:off x="7775981" y="4831460"/>
                <a:ext cx="129305" cy="159488"/>
              </a:xfrm>
              <a:prstGeom prst="ellipse">
                <a:avLst/>
              </a:prstGeom>
              <a:solidFill>
                <a:srgbClr val="FFFFFF"/>
              </a:solid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Oval 11">
                <a:extLst>
                  <a:ext uri="{FF2B5EF4-FFF2-40B4-BE49-F238E27FC236}">
                    <a16:creationId xmlns:a16="http://schemas.microsoft.com/office/drawing/2014/main" id="{BF2D19C4-F95C-D345-B6D5-36E44E24592E}"/>
                  </a:ext>
                </a:extLst>
              </p:cNvPr>
              <p:cNvSpPr/>
              <p:nvPr/>
            </p:nvSpPr>
            <p:spPr>
              <a:xfrm>
                <a:off x="7960280" y="4824365"/>
                <a:ext cx="129305" cy="159488"/>
              </a:xfrm>
              <a:prstGeom prst="ellipse">
                <a:avLst/>
              </a:prstGeom>
              <a:solidFill>
                <a:srgbClr val="FFFFFF"/>
              </a:solid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grpSp>
          <p:nvGrpSpPr>
            <p:cNvPr id="31" name="Group 30">
              <a:extLst>
                <a:ext uri="{FF2B5EF4-FFF2-40B4-BE49-F238E27FC236}">
                  <a16:creationId xmlns:a16="http://schemas.microsoft.com/office/drawing/2014/main" id="{A29E09E5-0F9F-5640-A5E5-1C201684636E}"/>
                </a:ext>
              </a:extLst>
            </p:cNvPr>
            <p:cNvGrpSpPr/>
            <p:nvPr/>
          </p:nvGrpSpPr>
          <p:grpSpPr>
            <a:xfrm rot="5400000">
              <a:off x="5189336" y="3405394"/>
              <a:ext cx="1368718" cy="245328"/>
              <a:chOff x="4932858" y="4973998"/>
              <a:chExt cx="1368718" cy="245328"/>
            </a:xfrm>
          </p:grpSpPr>
          <p:sp>
            <p:nvSpPr>
              <p:cNvPr id="23" name="Oval 22">
                <a:extLst>
                  <a:ext uri="{FF2B5EF4-FFF2-40B4-BE49-F238E27FC236}">
                    <a16:creationId xmlns:a16="http://schemas.microsoft.com/office/drawing/2014/main" id="{66FD7BA0-AD76-E740-949C-F40DB5196C9A}"/>
                  </a:ext>
                </a:extLst>
              </p:cNvPr>
              <p:cNvSpPr/>
              <p:nvPr/>
            </p:nvSpPr>
            <p:spPr>
              <a:xfrm>
                <a:off x="4984600" y="5016918"/>
                <a:ext cx="129305" cy="159488"/>
              </a:xfrm>
              <a:prstGeom prst="ellipse">
                <a:avLst/>
              </a:prstGeom>
              <a:solidFill>
                <a:srgbClr val="FFFFFF"/>
              </a:solid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4" name="Oval 23">
                <a:extLst>
                  <a:ext uri="{FF2B5EF4-FFF2-40B4-BE49-F238E27FC236}">
                    <a16:creationId xmlns:a16="http://schemas.microsoft.com/office/drawing/2014/main" id="{78E1D78C-FF11-A045-A833-D1EB3FD30825}"/>
                  </a:ext>
                </a:extLst>
              </p:cNvPr>
              <p:cNvSpPr/>
              <p:nvPr/>
            </p:nvSpPr>
            <p:spPr>
              <a:xfrm>
                <a:off x="5273501" y="5016918"/>
                <a:ext cx="129305" cy="159488"/>
              </a:xfrm>
              <a:prstGeom prst="ellipse">
                <a:avLst/>
              </a:prstGeom>
              <a:solidFill>
                <a:srgbClr val="FFFFFF"/>
              </a:solid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5" name="Oval 24">
                <a:extLst>
                  <a:ext uri="{FF2B5EF4-FFF2-40B4-BE49-F238E27FC236}">
                    <a16:creationId xmlns:a16="http://schemas.microsoft.com/office/drawing/2014/main" id="{26E8C76C-A508-0249-8E9B-CDFCC837BB16}"/>
                  </a:ext>
                </a:extLst>
              </p:cNvPr>
              <p:cNvSpPr/>
              <p:nvPr/>
            </p:nvSpPr>
            <p:spPr>
              <a:xfrm>
                <a:off x="5508936" y="5016918"/>
                <a:ext cx="129305" cy="159488"/>
              </a:xfrm>
              <a:prstGeom prst="ellipse">
                <a:avLst/>
              </a:prstGeom>
              <a:no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8" name="Rounded Rectangle 27">
                <a:extLst>
                  <a:ext uri="{FF2B5EF4-FFF2-40B4-BE49-F238E27FC236}">
                    <a16:creationId xmlns:a16="http://schemas.microsoft.com/office/drawing/2014/main" id="{02C106C2-673F-2F4A-9E0F-07F9A3EC792F}"/>
                  </a:ext>
                </a:extLst>
              </p:cNvPr>
              <p:cNvSpPr/>
              <p:nvPr/>
            </p:nvSpPr>
            <p:spPr>
              <a:xfrm>
                <a:off x="4932858" y="4973998"/>
                <a:ext cx="1368718" cy="245328"/>
              </a:xfrm>
              <a:prstGeom prst="roundRect">
                <a:avLst/>
              </a:prstGeom>
              <a:noFill/>
              <a:ln w="127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9" name="Oval 28">
                <a:extLst>
                  <a:ext uri="{FF2B5EF4-FFF2-40B4-BE49-F238E27FC236}">
                    <a16:creationId xmlns:a16="http://schemas.microsoft.com/office/drawing/2014/main" id="{DF6654B8-1446-374D-A92C-C2A4EB3AAE13}"/>
                  </a:ext>
                </a:extLst>
              </p:cNvPr>
              <p:cNvSpPr/>
              <p:nvPr/>
            </p:nvSpPr>
            <p:spPr>
              <a:xfrm>
                <a:off x="5876686" y="5016918"/>
                <a:ext cx="129305" cy="159488"/>
              </a:xfrm>
              <a:prstGeom prst="ellipse">
                <a:avLst/>
              </a:prstGeom>
              <a:solidFill>
                <a:srgbClr val="FFFFFF"/>
              </a:solid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0" name="Oval 29">
                <a:extLst>
                  <a:ext uri="{FF2B5EF4-FFF2-40B4-BE49-F238E27FC236}">
                    <a16:creationId xmlns:a16="http://schemas.microsoft.com/office/drawing/2014/main" id="{378C5488-05E1-8A40-8BC6-6BC9E72504C0}"/>
                  </a:ext>
                </a:extLst>
              </p:cNvPr>
              <p:cNvSpPr/>
              <p:nvPr/>
            </p:nvSpPr>
            <p:spPr>
              <a:xfrm>
                <a:off x="6099719" y="5016918"/>
                <a:ext cx="129305" cy="159488"/>
              </a:xfrm>
              <a:prstGeom prst="ellipse">
                <a:avLst/>
              </a:prstGeom>
              <a:solidFill>
                <a:srgbClr val="FFFFFF"/>
              </a:solid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
          <p:nvSpPr>
            <p:cNvPr id="35" name="TextBox 34">
              <a:extLst>
                <a:ext uri="{FF2B5EF4-FFF2-40B4-BE49-F238E27FC236}">
                  <a16:creationId xmlns:a16="http://schemas.microsoft.com/office/drawing/2014/main" id="{A3CFD44C-F883-4D43-8058-314A99B9CE36}"/>
                </a:ext>
              </a:extLst>
            </p:cNvPr>
            <p:cNvSpPr txBox="1"/>
            <p:nvPr/>
          </p:nvSpPr>
          <p:spPr>
            <a:xfrm rot="5400000">
              <a:off x="5765396" y="3519245"/>
              <a:ext cx="2510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sp>
          <p:nvSpPr>
            <p:cNvPr id="36" name="Bent Arrow 35">
              <a:extLst>
                <a:ext uri="{FF2B5EF4-FFF2-40B4-BE49-F238E27FC236}">
                  <a16:creationId xmlns:a16="http://schemas.microsoft.com/office/drawing/2014/main" id="{41E996CA-6343-714E-BB6C-0F7FC2431511}"/>
                </a:ext>
              </a:extLst>
            </p:cNvPr>
            <p:cNvSpPr/>
            <p:nvPr/>
          </p:nvSpPr>
          <p:spPr>
            <a:xfrm>
              <a:off x="5017643" y="2909831"/>
              <a:ext cx="776309" cy="425750"/>
            </a:xfrm>
            <a:prstGeom prst="bentArrow">
              <a:avLst>
                <a:gd name="adj1" fmla="val 0"/>
                <a:gd name="adj2" fmla="val 14473"/>
                <a:gd name="adj3" fmla="val 35526"/>
                <a:gd name="adj4" fmla="val 17521"/>
              </a:avLst>
            </a:prstGeom>
            <a:solidFill>
              <a:srgbClr val="FFFFFF"/>
            </a:solidFill>
            <a:ln w="127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8" name="Bent Arrow 37">
              <a:extLst>
                <a:ext uri="{FF2B5EF4-FFF2-40B4-BE49-F238E27FC236}">
                  <a16:creationId xmlns:a16="http://schemas.microsoft.com/office/drawing/2014/main" id="{9F8FFE0E-BD8D-F940-9B93-64E20DA67B9D}"/>
                </a:ext>
              </a:extLst>
            </p:cNvPr>
            <p:cNvSpPr/>
            <p:nvPr/>
          </p:nvSpPr>
          <p:spPr>
            <a:xfrm flipV="1">
              <a:off x="5021843" y="3544915"/>
              <a:ext cx="776309" cy="588931"/>
            </a:xfrm>
            <a:prstGeom prst="bentArrow">
              <a:avLst>
                <a:gd name="adj1" fmla="val 0"/>
                <a:gd name="adj2" fmla="val 11471"/>
                <a:gd name="adj3" fmla="val 23518"/>
                <a:gd name="adj4" fmla="val 6213"/>
              </a:avLst>
            </a:prstGeom>
            <a:solidFill>
              <a:srgbClr val="FFFFFF"/>
            </a:solidFill>
            <a:ln w="127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nvGrpSpPr>
            <p:cNvPr id="53" name="Group 52">
              <a:extLst>
                <a:ext uri="{FF2B5EF4-FFF2-40B4-BE49-F238E27FC236}">
                  <a16:creationId xmlns:a16="http://schemas.microsoft.com/office/drawing/2014/main" id="{44BBD5AE-7790-8B49-9E33-C0929550883B}"/>
                </a:ext>
              </a:extLst>
            </p:cNvPr>
            <p:cNvGrpSpPr/>
            <p:nvPr/>
          </p:nvGrpSpPr>
          <p:grpSpPr>
            <a:xfrm>
              <a:off x="4616278" y="3107445"/>
              <a:ext cx="1177669" cy="501740"/>
              <a:chOff x="8583544" y="3278347"/>
              <a:chExt cx="800698" cy="501740"/>
            </a:xfrm>
          </p:grpSpPr>
          <p:sp>
            <p:nvSpPr>
              <p:cNvPr id="50" name="Bent Arrow 49">
                <a:extLst>
                  <a:ext uri="{FF2B5EF4-FFF2-40B4-BE49-F238E27FC236}">
                    <a16:creationId xmlns:a16="http://schemas.microsoft.com/office/drawing/2014/main" id="{AA41B478-FFEB-0F42-BE03-892D1341FE57}"/>
                  </a:ext>
                </a:extLst>
              </p:cNvPr>
              <p:cNvSpPr/>
              <p:nvPr/>
            </p:nvSpPr>
            <p:spPr>
              <a:xfrm>
                <a:off x="8686420" y="3354337"/>
                <a:ext cx="697822" cy="425750"/>
              </a:xfrm>
              <a:prstGeom prst="bentArrow">
                <a:avLst>
                  <a:gd name="adj1" fmla="val 0"/>
                  <a:gd name="adj2" fmla="val 14473"/>
                  <a:gd name="adj3" fmla="val 35526"/>
                  <a:gd name="adj4" fmla="val 35855"/>
                </a:avLst>
              </a:prstGeom>
              <a:solidFill>
                <a:srgbClr val="FFFFFF"/>
              </a:solidFill>
              <a:ln w="127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2" name="Rectangle 51">
                <a:extLst>
                  <a:ext uri="{FF2B5EF4-FFF2-40B4-BE49-F238E27FC236}">
                    <a16:creationId xmlns:a16="http://schemas.microsoft.com/office/drawing/2014/main" id="{1948E606-40F4-CB47-AC14-0282A4992476}"/>
                  </a:ext>
                </a:extLst>
              </p:cNvPr>
              <p:cNvSpPr/>
              <p:nvPr/>
            </p:nvSpPr>
            <p:spPr>
              <a:xfrm>
                <a:off x="8583544" y="3278347"/>
                <a:ext cx="273848" cy="485074"/>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cxnSp>
          <p:nvCxnSpPr>
            <p:cNvPr id="41" name="Straight Connector 40">
              <a:extLst>
                <a:ext uri="{FF2B5EF4-FFF2-40B4-BE49-F238E27FC236}">
                  <a16:creationId xmlns:a16="http://schemas.microsoft.com/office/drawing/2014/main" id="{B58169AB-87BA-8941-BC6A-0BEC4F02B71C}"/>
                </a:ext>
              </a:extLst>
            </p:cNvPr>
            <p:cNvCxnSpPr>
              <a:cxnSpLocks/>
              <a:stCxn id="38" idx="2"/>
              <a:endCxn id="7" idx="3"/>
            </p:cNvCxnSpPr>
            <p:nvPr/>
          </p:nvCxnSpPr>
          <p:spPr>
            <a:xfrm flipH="1" flipV="1">
              <a:off x="4414592" y="3541709"/>
              <a:ext cx="607251" cy="3206"/>
            </a:xfrm>
            <a:prstGeom prst="line">
              <a:avLst/>
            </a:prstGeom>
            <a:noFill/>
            <a:ln w="127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29F71AAD-A845-7C4F-927A-1A8C7E5C72BC}"/>
                </a:ext>
              </a:extLst>
            </p:cNvPr>
            <p:cNvCxnSpPr>
              <a:cxnSpLocks/>
            </p:cNvCxnSpPr>
            <p:nvPr/>
          </p:nvCxnSpPr>
          <p:spPr>
            <a:xfrm>
              <a:off x="5021843" y="3244841"/>
              <a:ext cx="0" cy="787096"/>
            </a:xfrm>
            <a:prstGeom prst="line">
              <a:avLst/>
            </a:prstGeom>
            <a:noFill/>
            <a:ln w="127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59" name="TextBox 58">
            <a:extLst>
              <a:ext uri="{FF2B5EF4-FFF2-40B4-BE49-F238E27FC236}">
                <a16:creationId xmlns:a16="http://schemas.microsoft.com/office/drawing/2014/main" id="{FB133FB7-D79E-FF4C-894F-6FE7EC2F9CAE}"/>
              </a:ext>
            </a:extLst>
          </p:cNvPr>
          <p:cNvSpPr txBox="1"/>
          <p:nvPr/>
        </p:nvSpPr>
        <p:spPr>
          <a:xfrm>
            <a:off x="2704299" y="3724461"/>
            <a:ext cx="15645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t</a:t>
            </a:r>
          </a:p>
        </p:txBody>
      </p:sp>
      <p:pic>
        <p:nvPicPr>
          <p:cNvPr id="62" name="Picture 61">
            <a:extLst>
              <a:ext uri="{FF2B5EF4-FFF2-40B4-BE49-F238E27FC236}">
                <a16:creationId xmlns:a16="http://schemas.microsoft.com/office/drawing/2014/main" id="{03E26DD7-A4A8-1744-9AB5-0446B009459A}"/>
              </a:ext>
            </a:extLst>
          </p:cNvPr>
          <p:cNvPicPr>
            <a:picLocks noChangeAspect="1"/>
          </p:cNvPicPr>
          <p:nvPr/>
        </p:nvPicPr>
        <p:blipFill>
          <a:blip r:embed="rId2"/>
          <a:stretch>
            <a:fillRect/>
          </a:stretch>
        </p:blipFill>
        <p:spPr>
          <a:xfrm>
            <a:off x="4344709" y="2428178"/>
            <a:ext cx="533400" cy="304800"/>
          </a:xfrm>
          <a:prstGeom prst="rect">
            <a:avLst/>
          </a:prstGeom>
        </p:spPr>
      </p:pic>
      <p:pic>
        <p:nvPicPr>
          <p:cNvPr id="65" name="Picture 64">
            <a:extLst>
              <a:ext uri="{FF2B5EF4-FFF2-40B4-BE49-F238E27FC236}">
                <a16:creationId xmlns:a16="http://schemas.microsoft.com/office/drawing/2014/main" id="{D3D3A8EB-18DE-9743-8D2E-4CE3068B9847}"/>
              </a:ext>
            </a:extLst>
          </p:cNvPr>
          <p:cNvPicPr>
            <a:picLocks noChangeAspect="1"/>
          </p:cNvPicPr>
          <p:nvPr/>
        </p:nvPicPr>
        <p:blipFill>
          <a:blip r:embed="rId3"/>
          <a:stretch>
            <a:fillRect/>
          </a:stretch>
        </p:blipFill>
        <p:spPr>
          <a:xfrm>
            <a:off x="4366262" y="2839475"/>
            <a:ext cx="533400" cy="304800"/>
          </a:xfrm>
          <a:prstGeom prst="rect">
            <a:avLst/>
          </a:prstGeom>
        </p:spPr>
      </p:pic>
      <p:pic>
        <p:nvPicPr>
          <p:cNvPr id="66" name="Picture 65">
            <a:extLst>
              <a:ext uri="{FF2B5EF4-FFF2-40B4-BE49-F238E27FC236}">
                <a16:creationId xmlns:a16="http://schemas.microsoft.com/office/drawing/2014/main" id="{A64FEEB5-222E-714C-BA2A-2A6B19769A7F}"/>
              </a:ext>
            </a:extLst>
          </p:cNvPr>
          <p:cNvPicPr>
            <a:picLocks noChangeAspect="1"/>
          </p:cNvPicPr>
          <p:nvPr/>
        </p:nvPicPr>
        <p:blipFill>
          <a:blip r:embed="rId4"/>
          <a:stretch>
            <a:fillRect/>
          </a:stretch>
        </p:blipFill>
        <p:spPr>
          <a:xfrm>
            <a:off x="4365776" y="3998680"/>
            <a:ext cx="558800" cy="292100"/>
          </a:xfrm>
          <a:prstGeom prst="rect">
            <a:avLst/>
          </a:prstGeom>
        </p:spPr>
      </p:pic>
      <p:sp>
        <p:nvSpPr>
          <p:cNvPr id="67" name="TextBox 66">
            <a:extLst>
              <a:ext uri="{FF2B5EF4-FFF2-40B4-BE49-F238E27FC236}">
                <a16:creationId xmlns:a16="http://schemas.microsoft.com/office/drawing/2014/main" id="{0E766C79-FD18-7048-BC30-3723EF67ECBB}"/>
              </a:ext>
            </a:extLst>
          </p:cNvPr>
          <p:cNvSpPr txBox="1"/>
          <p:nvPr/>
        </p:nvSpPr>
        <p:spPr>
          <a:xfrm>
            <a:off x="982088" y="4987400"/>
            <a:ext cx="5113514"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i="1" dirty="0">
                <a:solidFill>
                  <a:srgbClr val="000000"/>
                </a:solidFill>
                <a:latin typeface="Times New Roman" panose="02020603050405020304" pitchFamily="18" charset="0"/>
                <a:cs typeface="Times New Roman" panose="02020603050405020304" pitchFamily="18" charset="0"/>
                <a:sym typeface="Calibri"/>
              </a:rPr>
              <a:t>h</a:t>
            </a:r>
            <a:r>
              <a:rPr kumimoji="0" lang="en-US" sz="1800" b="0" i="1"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rPr>
              <a:t>1</a:t>
            </a:r>
            <a:r>
              <a:rPr kumimoji="0" lang="en-US" sz="1800"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 h</a:t>
            </a:r>
            <a:r>
              <a:rPr kumimoji="0" lang="en-US" sz="1800" b="0" i="1"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rPr>
              <a:t>2</a:t>
            </a:r>
            <a:r>
              <a:rPr kumimoji="0" lang="en-US" sz="1800"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 …, h</a:t>
            </a:r>
            <a:r>
              <a:rPr kumimoji="0" lang="en-US" sz="1800" b="0" i="1"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rPr>
              <a:t>m</a:t>
            </a:r>
            <a:r>
              <a:rPr lang="en-US" dirty="0"/>
              <a:t> : random hyperplanes; </a:t>
            </a:r>
            <a:r>
              <a:rPr lang="en-US" i="1" dirty="0">
                <a:latin typeface="Times New Roman" panose="02020603050405020304" pitchFamily="18" charset="0"/>
                <a:cs typeface="Times New Roman" panose="02020603050405020304" pitchFamily="18" charset="0"/>
              </a:rPr>
              <a:t>dim</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h</a:t>
            </a:r>
            <a:r>
              <a:rPr lang="en-US" i="1" baseline="-25000" dirty="0">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 = dim</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a:t>
            </a:r>
            <a:endParaRPr lang="en-US" dirty="0"/>
          </a:p>
          <a:p>
            <a:pPr hangingPunct="0"/>
            <a:r>
              <a:rPr lang="en-US" i="1" dirty="0">
                <a:solidFill>
                  <a:srgbClr val="000000"/>
                </a:solidFill>
                <a:latin typeface="Times New Roman" panose="02020603050405020304" pitchFamily="18" charset="0"/>
                <a:cs typeface="Times New Roman" panose="02020603050405020304" pitchFamily="18" charset="0"/>
                <a:sym typeface="Calibri"/>
              </a:rPr>
              <a:t>g</a:t>
            </a:r>
            <a:r>
              <a:rPr lang="en-US" i="1" baseline="-25000" dirty="0">
                <a:solidFill>
                  <a:srgbClr val="000000"/>
                </a:solidFill>
                <a:latin typeface="Times New Roman" panose="02020603050405020304" pitchFamily="18" charset="0"/>
                <a:cs typeface="Times New Roman" panose="02020603050405020304" pitchFamily="18" charset="0"/>
                <a:sym typeface="Calibri"/>
              </a:rPr>
              <a:t>1</a:t>
            </a:r>
            <a:r>
              <a:rPr lang="en-US" i="1" dirty="0">
                <a:solidFill>
                  <a:srgbClr val="000000"/>
                </a:solidFill>
                <a:latin typeface="Times New Roman" panose="02020603050405020304" pitchFamily="18" charset="0"/>
                <a:cs typeface="Times New Roman" panose="02020603050405020304" pitchFamily="18" charset="0"/>
                <a:sym typeface="Calibri"/>
              </a:rPr>
              <a:t>, g</a:t>
            </a:r>
            <a:r>
              <a:rPr lang="en-US" i="1" baseline="-25000" dirty="0">
                <a:solidFill>
                  <a:srgbClr val="000000"/>
                </a:solidFill>
                <a:latin typeface="Times New Roman" panose="02020603050405020304" pitchFamily="18" charset="0"/>
                <a:cs typeface="Times New Roman" panose="02020603050405020304" pitchFamily="18" charset="0"/>
                <a:sym typeface="Calibri"/>
              </a:rPr>
              <a:t>2</a:t>
            </a:r>
            <a:r>
              <a:rPr lang="en-US" i="1" dirty="0">
                <a:solidFill>
                  <a:srgbClr val="000000"/>
                </a:solidFill>
                <a:latin typeface="Times New Roman" panose="02020603050405020304" pitchFamily="18" charset="0"/>
                <a:cs typeface="Times New Roman" panose="02020603050405020304" pitchFamily="18" charset="0"/>
                <a:sym typeface="Calibri"/>
              </a:rPr>
              <a:t>, …, </a:t>
            </a:r>
            <a:r>
              <a:rPr lang="en-US" i="1" dirty="0" err="1">
                <a:solidFill>
                  <a:srgbClr val="000000"/>
                </a:solidFill>
                <a:latin typeface="Times New Roman" panose="02020603050405020304" pitchFamily="18" charset="0"/>
                <a:cs typeface="Times New Roman" panose="02020603050405020304" pitchFamily="18" charset="0"/>
                <a:sym typeface="Calibri"/>
              </a:rPr>
              <a:t>g</a:t>
            </a:r>
            <a:r>
              <a:rPr lang="en-US" i="1" baseline="-25000" dirty="0" err="1">
                <a:solidFill>
                  <a:srgbClr val="000000"/>
                </a:solidFill>
                <a:latin typeface="Times New Roman" panose="02020603050405020304" pitchFamily="18" charset="0"/>
                <a:cs typeface="Times New Roman" panose="02020603050405020304" pitchFamily="18" charset="0"/>
                <a:sym typeface="Calibri"/>
              </a:rPr>
              <a:t>l</a:t>
            </a:r>
            <a:r>
              <a:rPr lang="en-US" dirty="0"/>
              <a:t>  : hash codes</a:t>
            </a:r>
            <a:endParaRPr lang="en-US" i="1" baseline="-25000" dirty="0">
              <a:solidFill>
                <a:srgbClr val="000000"/>
              </a:solidFill>
              <a:latin typeface="Times New Roman" panose="02020603050405020304" pitchFamily="18" charset="0"/>
              <a:cs typeface="Times New Roman" panose="02020603050405020304" pitchFamily="18" charset="0"/>
              <a:sym typeface="Calibri"/>
            </a:endParaRPr>
          </a:p>
        </p:txBody>
      </p:sp>
      <p:grpSp>
        <p:nvGrpSpPr>
          <p:cNvPr id="76" name="Group 75">
            <a:extLst>
              <a:ext uri="{FF2B5EF4-FFF2-40B4-BE49-F238E27FC236}">
                <a16:creationId xmlns:a16="http://schemas.microsoft.com/office/drawing/2014/main" id="{E4876BDB-72F4-9340-AD63-6F01E478C921}"/>
              </a:ext>
            </a:extLst>
          </p:cNvPr>
          <p:cNvGrpSpPr/>
          <p:nvPr/>
        </p:nvGrpSpPr>
        <p:grpSpPr>
          <a:xfrm>
            <a:off x="6834494" y="2598683"/>
            <a:ext cx="459802" cy="1929024"/>
            <a:chOff x="7985101" y="2716151"/>
            <a:chExt cx="459802" cy="1929024"/>
          </a:xfrm>
        </p:grpSpPr>
        <p:sp>
          <p:nvSpPr>
            <p:cNvPr id="69" name="Oval 68">
              <a:extLst>
                <a:ext uri="{FF2B5EF4-FFF2-40B4-BE49-F238E27FC236}">
                  <a16:creationId xmlns:a16="http://schemas.microsoft.com/office/drawing/2014/main" id="{85583396-893E-3A47-A3CB-FA50656F574E}"/>
                </a:ext>
              </a:extLst>
            </p:cNvPr>
            <p:cNvSpPr/>
            <p:nvPr/>
          </p:nvSpPr>
          <p:spPr>
            <a:xfrm rot="5400000">
              <a:off x="8102450" y="2780915"/>
              <a:ext cx="182238" cy="198556"/>
            </a:xfrm>
            <a:prstGeom prst="ellipse">
              <a:avLst/>
            </a:prstGeom>
            <a:solidFill>
              <a:srgbClr val="FFFFFF"/>
            </a:solid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0" name="Oval 69">
              <a:extLst>
                <a:ext uri="{FF2B5EF4-FFF2-40B4-BE49-F238E27FC236}">
                  <a16:creationId xmlns:a16="http://schemas.microsoft.com/office/drawing/2014/main" id="{2A4160AC-4867-A14A-97C6-61623F2A06B9}"/>
                </a:ext>
              </a:extLst>
            </p:cNvPr>
            <p:cNvSpPr/>
            <p:nvPr/>
          </p:nvSpPr>
          <p:spPr>
            <a:xfrm rot="5400000">
              <a:off x="8102450" y="3188082"/>
              <a:ext cx="182238" cy="198556"/>
            </a:xfrm>
            <a:prstGeom prst="ellipse">
              <a:avLst/>
            </a:prstGeom>
            <a:solidFill>
              <a:srgbClr val="FFFFFF"/>
            </a:solid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71" name="Oval 70">
              <a:extLst>
                <a:ext uri="{FF2B5EF4-FFF2-40B4-BE49-F238E27FC236}">
                  <a16:creationId xmlns:a16="http://schemas.microsoft.com/office/drawing/2014/main" id="{2C76D964-BB5B-B648-857D-BEF9EBC9B6EF}"/>
                </a:ext>
              </a:extLst>
            </p:cNvPr>
            <p:cNvSpPr/>
            <p:nvPr/>
          </p:nvSpPr>
          <p:spPr>
            <a:xfrm rot="5400000">
              <a:off x="8102450" y="3519896"/>
              <a:ext cx="182238" cy="198556"/>
            </a:xfrm>
            <a:prstGeom prst="ellipse">
              <a:avLst/>
            </a:prstGeom>
            <a:no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2" name="Rounded Rectangle 71">
              <a:extLst>
                <a:ext uri="{FF2B5EF4-FFF2-40B4-BE49-F238E27FC236}">
                  <a16:creationId xmlns:a16="http://schemas.microsoft.com/office/drawing/2014/main" id="{0E41809F-111B-0B45-8019-6CDA5D613750}"/>
                </a:ext>
              </a:extLst>
            </p:cNvPr>
            <p:cNvSpPr/>
            <p:nvPr/>
          </p:nvSpPr>
          <p:spPr>
            <a:xfrm rot="5400000">
              <a:off x="7229057" y="3527951"/>
              <a:ext cx="1929024" cy="305424"/>
            </a:xfrm>
            <a:prstGeom prst="roundRect">
              <a:avLst/>
            </a:prstGeom>
            <a:noFill/>
            <a:ln w="127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3" name="Oval 72">
              <a:extLst>
                <a:ext uri="{FF2B5EF4-FFF2-40B4-BE49-F238E27FC236}">
                  <a16:creationId xmlns:a16="http://schemas.microsoft.com/office/drawing/2014/main" id="{AE8A5BBC-65E8-B94A-B188-49EEA8A88A2F}"/>
                </a:ext>
              </a:extLst>
            </p:cNvPr>
            <p:cNvSpPr/>
            <p:nvPr/>
          </p:nvSpPr>
          <p:spPr>
            <a:xfrm rot="5400000">
              <a:off x="8102450" y="4038190"/>
              <a:ext cx="182238" cy="198556"/>
            </a:xfrm>
            <a:prstGeom prst="ellipse">
              <a:avLst/>
            </a:prstGeom>
            <a:solidFill>
              <a:srgbClr val="FFFFFF"/>
            </a:solid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4" name="Oval 73">
              <a:extLst>
                <a:ext uri="{FF2B5EF4-FFF2-40B4-BE49-F238E27FC236}">
                  <a16:creationId xmlns:a16="http://schemas.microsoft.com/office/drawing/2014/main" id="{34B1D929-97A2-784A-A134-9E25895AEF03}"/>
                </a:ext>
              </a:extLst>
            </p:cNvPr>
            <p:cNvSpPr/>
            <p:nvPr/>
          </p:nvSpPr>
          <p:spPr>
            <a:xfrm rot="5400000">
              <a:off x="8102450" y="4352525"/>
              <a:ext cx="182238" cy="198556"/>
            </a:xfrm>
            <a:prstGeom prst="ellipse">
              <a:avLst/>
            </a:prstGeom>
            <a:solidFill>
              <a:srgbClr val="FFFFFF"/>
            </a:solid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5" name="TextBox 74">
              <a:extLst>
                <a:ext uri="{FF2B5EF4-FFF2-40B4-BE49-F238E27FC236}">
                  <a16:creationId xmlns:a16="http://schemas.microsoft.com/office/drawing/2014/main" id="{D7918E5D-2E55-5D49-9982-17F7C01A7393}"/>
                </a:ext>
              </a:extLst>
            </p:cNvPr>
            <p:cNvSpPr txBox="1"/>
            <p:nvPr/>
          </p:nvSpPr>
          <p:spPr>
            <a:xfrm rot="5400000">
              <a:off x="8038106" y="3698602"/>
              <a:ext cx="353792" cy="4598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grpSp>
      <p:sp>
        <p:nvSpPr>
          <p:cNvPr id="82" name="Bent Arrow 81">
            <a:extLst>
              <a:ext uri="{FF2B5EF4-FFF2-40B4-BE49-F238E27FC236}">
                <a16:creationId xmlns:a16="http://schemas.microsoft.com/office/drawing/2014/main" id="{8A426E6A-783B-2F42-B6DA-C52470E060C4}"/>
              </a:ext>
            </a:extLst>
          </p:cNvPr>
          <p:cNvSpPr/>
          <p:nvPr/>
        </p:nvSpPr>
        <p:spPr>
          <a:xfrm>
            <a:off x="5428028" y="3419963"/>
            <a:ext cx="1449936" cy="600037"/>
          </a:xfrm>
          <a:prstGeom prst="bentArrow">
            <a:avLst>
              <a:gd name="adj1" fmla="val 0"/>
              <a:gd name="adj2" fmla="val 14473"/>
              <a:gd name="adj3" fmla="val 35526"/>
              <a:gd name="adj4" fmla="val 2403"/>
            </a:avLst>
          </a:prstGeom>
          <a:solidFill>
            <a:srgbClr val="FFFFFF"/>
          </a:solidFill>
          <a:ln w="127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3" name="TextBox 82">
            <a:extLst>
              <a:ext uri="{FF2B5EF4-FFF2-40B4-BE49-F238E27FC236}">
                <a16:creationId xmlns:a16="http://schemas.microsoft.com/office/drawing/2014/main" id="{0F23FEE8-3926-0742-9D92-F4622E1DBA9F}"/>
              </a:ext>
            </a:extLst>
          </p:cNvPr>
          <p:cNvSpPr txBox="1"/>
          <p:nvPr/>
        </p:nvSpPr>
        <p:spPr>
          <a:xfrm>
            <a:off x="5720554" y="2924953"/>
            <a:ext cx="659794"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&gt; 0 ⇒ 1</a:t>
            </a:r>
          </a:p>
          <a:p>
            <a:pPr hangingPunct="0"/>
            <a:r>
              <a:rPr lang="en-US" sz="1400" dirty="0">
                <a:solidFill>
                  <a:srgbClr val="000000"/>
                </a:solidFill>
                <a:latin typeface="Times New Roman" panose="02020603050405020304" pitchFamily="18" charset="0"/>
                <a:cs typeface="Times New Roman" panose="02020603050405020304" pitchFamily="18" charset="0"/>
                <a:sym typeface="Calibri"/>
              </a:rPr>
              <a:t>≤ 0 ⇒ 0</a:t>
            </a:r>
            <a:endParaRPr kumimoji="0" lang="en-US" sz="14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85" name="Rectangle 84">
            <a:extLst>
              <a:ext uri="{FF2B5EF4-FFF2-40B4-BE49-F238E27FC236}">
                <a16:creationId xmlns:a16="http://schemas.microsoft.com/office/drawing/2014/main" id="{D6C98E9B-D901-BB42-BA39-C1155B178AB5}"/>
              </a:ext>
            </a:extLst>
          </p:cNvPr>
          <p:cNvSpPr/>
          <p:nvPr/>
        </p:nvSpPr>
        <p:spPr>
          <a:xfrm>
            <a:off x="6864388" y="4557551"/>
            <a:ext cx="377026" cy="369332"/>
          </a:xfrm>
          <a:prstGeom prst="rect">
            <a:avLst/>
          </a:prstGeom>
        </p:spPr>
        <p:txBody>
          <a:bodyPr wrap="none">
            <a:spAutoFit/>
          </a:bodyPr>
          <a:lstStyle/>
          <a:p>
            <a:r>
              <a:rPr lang="en-US" i="1" dirty="0">
                <a:solidFill>
                  <a:srgbClr val="000000"/>
                </a:solidFill>
                <a:latin typeface="Times New Roman" panose="02020603050405020304" pitchFamily="18" charset="0"/>
                <a:cs typeface="Times New Roman" panose="02020603050405020304" pitchFamily="18" charset="0"/>
                <a:sym typeface="Calibri"/>
              </a:rPr>
              <a:t>g</a:t>
            </a:r>
            <a:r>
              <a:rPr lang="en-US" i="1" baseline="-25000" dirty="0">
                <a:solidFill>
                  <a:srgbClr val="000000"/>
                </a:solidFill>
                <a:latin typeface="Times New Roman" panose="02020603050405020304" pitchFamily="18" charset="0"/>
                <a:cs typeface="Times New Roman" panose="02020603050405020304" pitchFamily="18" charset="0"/>
                <a:sym typeface="Calibri"/>
              </a:rPr>
              <a:t>1</a:t>
            </a:r>
            <a:endParaRPr lang="en-US" dirty="0"/>
          </a:p>
        </p:txBody>
      </p:sp>
      <p:grpSp>
        <p:nvGrpSpPr>
          <p:cNvPr id="96" name="Group 95">
            <a:extLst>
              <a:ext uri="{FF2B5EF4-FFF2-40B4-BE49-F238E27FC236}">
                <a16:creationId xmlns:a16="http://schemas.microsoft.com/office/drawing/2014/main" id="{7FA275C7-5DCA-6C47-ADB1-7A66AD6FE153}"/>
              </a:ext>
            </a:extLst>
          </p:cNvPr>
          <p:cNvGrpSpPr/>
          <p:nvPr/>
        </p:nvGrpSpPr>
        <p:grpSpPr>
          <a:xfrm>
            <a:off x="7701621" y="2587532"/>
            <a:ext cx="459802" cy="1929024"/>
            <a:chOff x="7985101" y="2716151"/>
            <a:chExt cx="459802" cy="1929024"/>
          </a:xfrm>
        </p:grpSpPr>
        <p:sp>
          <p:nvSpPr>
            <p:cNvPr id="97" name="Oval 96">
              <a:extLst>
                <a:ext uri="{FF2B5EF4-FFF2-40B4-BE49-F238E27FC236}">
                  <a16:creationId xmlns:a16="http://schemas.microsoft.com/office/drawing/2014/main" id="{491BB750-075D-8147-855C-4E1250E98751}"/>
                </a:ext>
              </a:extLst>
            </p:cNvPr>
            <p:cNvSpPr/>
            <p:nvPr/>
          </p:nvSpPr>
          <p:spPr>
            <a:xfrm rot="5400000">
              <a:off x="8102450" y="2780915"/>
              <a:ext cx="182238" cy="198556"/>
            </a:xfrm>
            <a:prstGeom prst="ellipse">
              <a:avLst/>
            </a:prstGeom>
            <a:solidFill>
              <a:srgbClr val="FFFFFF"/>
            </a:solid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8" name="Oval 97">
              <a:extLst>
                <a:ext uri="{FF2B5EF4-FFF2-40B4-BE49-F238E27FC236}">
                  <a16:creationId xmlns:a16="http://schemas.microsoft.com/office/drawing/2014/main" id="{6C989D78-D6CC-D943-A984-7C56B2610792}"/>
                </a:ext>
              </a:extLst>
            </p:cNvPr>
            <p:cNvSpPr/>
            <p:nvPr/>
          </p:nvSpPr>
          <p:spPr>
            <a:xfrm rot="5400000">
              <a:off x="8102450" y="3188082"/>
              <a:ext cx="182238" cy="198556"/>
            </a:xfrm>
            <a:prstGeom prst="ellipse">
              <a:avLst/>
            </a:prstGeom>
            <a:solidFill>
              <a:srgbClr val="FFFFFF"/>
            </a:solid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9" name="Oval 98">
              <a:extLst>
                <a:ext uri="{FF2B5EF4-FFF2-40B4-BE49-F238E27FC236}">
                  <a16:creationId xmlns:a16="http://schemas.microsoft.com/office/drawing/2014/main" id="{4A501E9C-3E57-1F42-AB05-ABD7415501B0}"/>
                </a:ext>
              </a:extLst>
            </p:cNvPr>
            <p:cNvSpPr/>
            <p:nvPr/>
          </p:nvSpPr>
          <p:spPr>
            <a:xfrm rot="5400000">
              <a:off x="8102450" y="3519896"/>
              <a:ext cx="182238" cy="198556"/>
            </a:xfrm>
            <a:prstGeom prst="ellipse">
              <a:avLst/>
            </a:prstGeom>
            <a:no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0" name="Rounded Rectangle 99">
              <a:extLst>
                <a:ext uri="{FF2B5EF4-FFF2-40B4-BE49-F238E27FC236}">
                  <a16:creationId xmlns:a16="http://schemas.microsoft.com/office/drawing/2014/main" id="{4A67B85E-1334-1441-8E8B-041E159C698E}"/>
                </a:ext>
              </a:extLst>
            </p:cNvPr>
            <p:cNvSpPr/>
            <p:nvPr/>
          </p:nvSpPr>
          <p:spPr>
            <a:xfrm rot="5400000">
              <a:off x="7229057" y="3527951"/>
              <a:ext cx="1929024" cy="305424"/>
            </a:xfrm>
            <a:prstGeom prst="roundRect">
              <a:avLst/>
            </a:prstGeom>
            <a:noFill/>
            <a:ln w="127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1" name="Oval 100">
              <a:extLst>
                <a:ext uri="{FF2B5EF4-FFF2-40B4-BE49-F238E27FC236}">
                  <a16:creationId xmlns:a16="http://schemas.microsoft.com/office/drawing/2014/main" id="{F97C86C2-E9F2-6444-8804-933122B36EDD}"/>
                </a:ext>
              </a:extLst>
            </p:cNvPr>
            <p:cNvSpPr/>
            <p:nvPr/>
          </p:nvSpPr>
          <p:spPr>
            <a:xfrm rot="5400000">
              <a:off x="8102450" y="4038190"/>
              <a:ext cx="182238" cy="198556"/>
            </a:xfrm>
            <a:prstGeom prst="ellipse">
              <a:avLst/>
            </a:prstGeom>
            <a:solidFill>
              <a:srgbClr val="FFFFFF"/>
            </a:solid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2" name="Oval 101">
              <a:extLst>
                <a:ext uri="{FF2B5EF4-FFF2-40B4-BE49-F238E27FC236}">
                  <a16:creationId xmlns:a16="http://schemas.microsoft.com/office/drawing/2014/main" id="{05C0224F-B614-B049-A4A7-666C417EFD4B}"/>
                </a:ext>
              </a:extLst>
            </p:cNvPr>
            <p:cNvSpPr/>
            <p:nvPr/>
          </p:nvSpPr>
          <p:spPr>
            <a:xfrm rot="5400000">
              <a:off x="8102450" y="4352525"/>
              <a:ext cx="182238" cy="198556"/>
            </a:xfrm>
            <a:prstGeom prst="ellipse">
              <a:avLst/>
            </a:prstGeom>
            <a:solidFill>
              <a:srgbClr val="FFFFFF"/>
            </a:solid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3" name="TextBox 102">
              <a:extLst>
                <a:ext uri="{FF2B5EF4-FFF2-40B4-BE49-F238E27FC236}">
                  <a16:creationId xmlns:a16="http://schemas.microsoft.com/office/drawing/2014/main" id="{7FE8AE8E-1C95-F64C-9798-FD1E0BC97A64}"/>
                </a:ext>
              </a:extLst>
            </p:cNvPr>
            <p:cNvSpPr txBox="1"/>
            <p:nvPr/>
          </p:nvSpPr>
          <p:spPr>
            <a:xfrm rot="5400000">
              <a:off x="8038106" y="3698602"/>
              <a:ext cx="353792" cy="4598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grpSp>
      <p:sp>
        <p:nvSpPr>
          <p:cNvPr id="104" name="Rectangle 103">
            <a:extLst>
              <a:ext uri="{FF2B5EF4-FFF2-40B4-BE49-F238E27FC236}">
                <a16:creationId xmlns:a16="http://schemas.microsoft.com/office/drawing/2014/main" id="{DACB870F-8C45-1E4D-A030-159148DB94CF}"/>
              </a:ext>
            </a:extLst>
          </p:cNvPr>
          <p:cNvSpPr/>
          <p:nvPr/>
        </p:nvSpPr>
        <p:spPr>
          <a:xfrm>
            <a:off x="7721576" y="4546400"/>
            <a:ext cx="377026" cy="369332"/>
          </a:xfrm>
          <a:prstGeom prst="rect">
            <a:avLst/>
          </a:prstGeom>
        </p:spPr>
        <p:txBody>
          <a:bodyPr wrap="none">
            <a:spAutoFit/>
          </a:bodyPr>
          <a:lstStyle/>
          <a:p>
            <a:r>
              <a:rPr lang="en-US" i="1" dirty="0">
                <a:solidFill>
                  <a:srgbClr val="000000"/>
                </a:solidFill>
                <a:latin typeface="Times New Roman" panose="02020603050405020304" pitchFamily="18" charset="0"/>
                <a:cs typeface="Times New Roman" panose="02020603050405020304" pitchFamily="18" charset="0"/>
                <a:sym typeface="Calibri"/>
              </a:rPr>
              <a:t>g</a:t>
            </a:r>
            <a:r>
              <a:rPr lang="en-US" i="1" baseline="-25000" dirty="0">
                <a:solidFill>
                  <a:srgbClr val="000000"/>
                </a:solidFill>
                <a:latin typeface="Times New Roman" panose="02020603050405020304" pitchFamily="18" charset="0"/>
                <a:cs typeface="Times New Roman" panose="02020603050405020304" pitchFamily="18" charset="0"/>
                <a:sym typeface="Calibri"/>
              </a:rPr>
              <a:t>2</a:t>
            </a:r>
            <a:endParaRPr lang="en-US" dirty="0"/>
          </a:p>
        </p:txBody>
      </p:sp>
      <p:grpSp>
        <p:nvGrpSpPr>
          <p:cNvPr id="105" name="Group 104">
            <a:extLst>
              <a:ext uri="{FF2B5EF4-FFF2-40B4-BE49-F238E27FC236}">
                <a16:creationId xmlns:a16="http://schemas.microsoft.com/office/drawing/2014/main" id="{CD37B5A7-AC58-1C41-AA48-A2879193258E}"/>
              </a:ext>
            </a:extLst>
          </p:cNvPr>
          <p:cNvGrpSpPr/>
          <p:nvPr/>
        </p:nvGrpSpPr>
        <p:grpSpPr>
          <a:xfrm>
            <a:off x="8992316" y="2580578"/>
            <a:ext cx="459802" cy="1929024"/>
            <a:chOff x="7985101" y="2716151"/>
            <a:chExt cx="459802" cy="1929024"/>
          </a:xfrm>
        </p:grpSpPr>
        <p:sp>
          <p:nvSpPr>
            <p:cNvPr id="106" name="Oval 105">
              <a:extLst>
                <a:ext uri="{FF2B5EF4-FFF2-40B4-BE49-F238E27FC236}">
                  <a16:creationId xmlns:a16="http://schemas.microsoft.com/office/drawing/2014/main" id="{35141C4C-1EAE-6545-966A-90B4BC92DE4F}"/>
                </a:ext>
              </a:extLst>
            </p:cNvPr>
            <p:cNvSpPr/>
            <p:nvPr/>
          </p:nvSpPr>
          <p:spPr>
            <a:xfrm rot="5400000">
              <a:off x="8102450" y="2780915"/>
              <a:ext cx="182238" cy="198556"/>
            </a:xfrm>
            <a:prstGeom prst="ellipse">
              <a:avLst/>
            </a:prstGeom>
            <a:solidFill>
              <a:srgbClr val="FFFFFF"/>
            </a:solid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7" name="Oval 106">
              <a:extLst>
                <a:ext uri="{FF2B5EF4-FFF2-40B4-BE49-F238E27FC236}">
                  <a16:creationId xmlns:a16="http://schemas.microsoft.com/office/drawing/2014/main" id="{30C6A768-7E4E-C04F-804E-00DF12F98C07}"/>
                </a:ext>
              </a:extLst>
            </p:cNvPr>
            <p:cNvSpPr/>
            <p:nvPr/>
          </p:nvSpPr>
          <p:spPr>
            <a:xfrm rot="5400000">
              <a:off x="8102450" y="3188082"/>
              <a:ext cx="182238" cy="198556"/>
            </a:xfrm>
            <a:prstGeom prst="ellipse">
              <a:avLst/>
            </a:prstGeom>
            <a:solidFill>
              <a:srgbClr val="FFFFFF"/>
            </a:solid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08" name="Oval 107">
              <a:extLst>
                <a:ext uri="{FF2B5EF4-FFF2-40B4-BE49-F238E27FC236}">
                  <a16:creationId xmlns:a16="http://schemas.microsoft.com/office/drawing/2014/main" id="{25D1A52F-51C8-1442-8FA0-C3BDFC86AF92}"/>
                </a:ext>
              </a:extLst>
            </p:cNvPr>
            <p:cNvSpPr/>
            <p:nvPr/>
          </p:nvSpPr>
          <p:spPr>
            <a:xfrm rot="5400000">
              <a:off x="8102450" y="3519896"/>
              <a:ext cx="182238" cy="198556"/>
            </a:xfrm>
            <a:prstGeom prst="ellipse">
              <a:avLst/>
            </a:prstGeom>
            <a:no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9" name="Rounded Rectangle 108">
              <a:extLst>
                <a:ext uri="{FF2B5EF4-FFF2-40B4-BE49-F238E27FC236}">
                  <a16:creationId xmlns:a16="http://schemas.microsoft.com/office/drawing/2014/main" id="{82464106-DA51-DF4C-94BB-EBB5E9A2F97F}"/>
                </a:ext>
              </a:extLst>
            </p:cNvPr>
            <p:cNvSpPr/>
            <p:nvPr/>
          </p:nvSpPr>
          <p:spPr>
            <a:xfrm rot="5400000">
              <a:off x="7229057" y="3527951"/>
              <a:ext cx="1929024" cy="305424"/>
            </a:xfrm>
            <a:prstGeom prst="roundRect">
              <a:avLst/>
            </a:prstGeom>
            <a:noFill/>
            <a:ln w="127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0" name="Oval 109">
              <a:extLst>
                <a:ext uri="{FF2B5EF4-FFF2-40B4-BE49-F238E27FC236}">
                  <a16:creationId xmlns:a16="http://schemas.microsoft.com/office/drawing/2014/main" id="{C92CAB09-44CD-D84D-B405-49F82F5E77CC}"/>
                </a:ext>
              </a:extLst>
            </p:cNvPr>
            <p:cNvSpPr/>
            <p:nvPr/>
          </p:nvSpPr>
          <p:spPr>
            <a:xfrm rot="5400000">
              <a:off x="8102450" y="4038190"/>
              <a:ext cx="182238" cy="198556"/>
            </a:xfrm>
            <a:prstGeom prst="ellipse">
              <a:avLst/>
            </a:prstGeom>
            <a:solidFill>
              <a:srgbClr val="FFFFFF"/>
            </a:solid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1" name="Oval 110">
              <a:extLst>
                <a:ext uri="{FF2B5EF4-FFF2-40B4-BE49-F238E27FC236}">
                  <a16:creationId xmlns:a16="http://schemas.microsoft.com/office/drawing/2014/main" id="{BD8123C6-451D-444C-963F-CE437D3B636E}"/>
                </a:ext>
              </a:extLst>
            </p:cNvPr>
            <p:cNvSpPr/>
            <p:nvPr/>
          </p:nvSpPr>
          <p:spPr>
            <a:xfrm rot="5400000">
              <a:off x="8102450" y="4352525"/>
              <a:ext cx="182238" cy="198556"/>
            </a:xfrm>
            <a:prstGeom prst="ellipse">
              <a:avLst/>
            </a:prstGeom>
            <a:solidFill>
              <a:srgbClr val="FFFFFF"/>
            </a:solidFill>
            <a:ln w="635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2" name="TextBox 111">
              <a:extLst>
                <a:ext uri="{FF2B5EF4-FFF2-40B4-BE49-F238E27FC236}">
                  <a16:creationId xmlns:a16="http://schemas.microsoft.com/office/drawing/2014/main" id="{D95188A9-5705-9E49-8E6D-80F3CE41295B}"/>
                </a:ext>
              </a:extLst>
            </p:cNvPr>
            <p:cNvSpPr txBox="1"/>
            <p:nvPr/>
          </p:nvSpPr>
          <p:spPr>
            <a:xfrm rot="5400000">
              <a:off x="8038106" y="3698602"/>
              <a:ext cx="353792" cy="4598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grpSp>
      <p:sp>
        <p:nvSpPr>
          <p:cNvPr id="113" name="Rectangle 112">
            <a:extLst>
              <a:ext uri="{FF2B5EF4-FFF2-40B4-BE49-F238E27FC236}">
                <a16:creationId xmlns:a16="http://schemas.microsoft.com/office/drawing/2014/main" id="{6018E2A9-E26B-A647-8AC2-CAC75A46D6E7}"/>
              </a:ext>
            </a:extLst>
          </p:cNvPr>
          <p:cNvSpPr/>
          <p:nvPr/>
        </p:nvSpPr>
        <p:spPr>
          <a:xfrm>
            <a:off x="9012271" y="4539446"/>
            <a:ext cx="343364" cy="369332"/>
          </a:xfrm>
          <a:prstGeom prst="rect">
            <a:avLst/>
          </a:prstGeom>
        </p:spPr>
        <p:txBody>
          <a:bodyPr wrap="none">
            <a:spAutoFit/>
          </a:bodyPr>
          <a:lstStyle/>
          <a:p>
            <a:r>
              <a:rPr lang="en-US" i="1" dirty="0" err="1">
                <a:solidFill>
                  <a:srgbClr val="000000"/>
                </a:solidFill>
                <a:latin typeface="Times New Roman" panose="02020603050405020304" pitchFamily="18" charset="0"/>
                <a:cs typeface="Times New Roman" panose="02020603050405020304" pitchFamily="18" charset="0"/>
                <a:sym typeface="Calibri"/>
              </a:rPr>
              <a:t>g</a:t>
            </a:r>
            <a:r>
              <a:rPr lang="en-US" i="1" baseline="-25000" dirty="0" err="1">
                <a:solidFill>
                  <a:srgbClr val="000000"/>
                </a:solidFill>
                <a:latin typeface="Times New Roman" panose="02020603050405020304" pitchFamily="18" charset="0"/>
                <a:cs typeface="Times New Roman" panose="02020603050405020304" pitchFamily="18" charset="0"/>
                <a:sym typeface="Calibri"/>
              </a:rPr>
              <a:t>l</a:t>
            </a:r>
            <a:endParaRPr lang="en-US" dirty="0"/>
          </a:p>
        </p:txBody>
      </p:sp>
      <p:sp>
        <p:nvSpPr>
          <p:cNvPr id="114" name="TextBox 113">
            <a:extLst>
              <a:ext uri="{FF2B5EF4-FFF2-40B4-BE49-F238E27FC236}">
                <a16:creationId xmlns:a16="http://schemas.microsoft.com/office/drawing/2014/main" id="{5C73400C-E0CA-D242-8625-0706998BE5E0}"/>
              </a:ext>
            </a:extLst>
          </p:cNvPr>
          <p:cNvSpPr txBox="1"/>
          <p:nvPr/>
        </p:nvSpPr>
        <p:spPr>
          <a:xfrm>
            <a:off x="8351549" y="3373968"/>
            <a:ext cx="353792" cy="4598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sp>
        <p:nvSpPr>
          <p:cNvPr id="117" name="Right Brace 116">
            <a:extLst>
              <a:ext uri="{FF2B5EF4-FFF2-40B4-BE49-F238E27FC236}">
                <a16:creationId xmlns:a16="http://schemas.microsoft.com/office/drawing/2014/main" id="{7E28E515-A637-EA43-90ED-1B5677D57D2D}"/>
              </a:ext>
            </a:extLst>
          </p:cNvPr>
          <p:cNvSpPr/>
          <p:nvPr/>
        </p:nvSpPr>
        <p:spPr>
          <a:xfrm rot="5400000">
            <a:off x="7909318" y="3852959"/>
            <a:ext cx="439031" cy="2646568"/>
          </a:xfrm>
          <a:prstGeom prst="rightBrace">
            <a:avLst>
              <a:gd name="adj1" fmla="val 36273"/>
              <a:gd name="adj2" fmla="val 51264"/>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18" name="TextBox 117">
            <a:extLst>
              <a:ext uri="{FF2B5EF4-FFF2-40B4-BE49-F238E27FC236}">
                <a16:creationId xmlns:a16="http://schemas.microsoft.com/office/drawing/2014/main" id="{3A63D68A-F897-1143-AB86-AED0E1DF0995}"/>
              </a:ext>
            </a:extLst>
          </p:cNvPr>
          <p:cNvSpPr txBox="1"/>
          <p:nvPr/>
        </p:nvSpPr>
        <p:spPr>
          <a:xfrm>
            <a:off x="7193610" y="5395179"/>
            <a:ext cx="187044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Mitigates</a:t>
            </a:r>
            <a:r>
              <a:rPr kumimoji="0" lang="en-US" sz="1800" b="0" i="0" u="none" strike="noStrike" cap="none" spc="0" normalizeH="0" baseline="0" dirty="0">
                <a:ln>
                  <a:noFill/>
                </a:ln>
                <a:solidFill>
                  <a:srgbClr val="000000"/>
                </a:solidFill>
                <a:effectLst/>
                <a:uFillTx/>
                <a:latin typeface="+mn-lt"/>
                <a:ea typeface="+mn-ea"/>
                <a:cs typeface="+mn-cs"/>
                <a:sym typeface="Calibri"/>
              </a:rPr>
              <a:t> collisions</a:t>
            </a:r>
          </a:p>
        </p:txBody>
      </p:sp>
      <p:sp>
        <p:nvSpPr>
          <p:cNvPr id="77" name="Rectangle 76">
            <a:extLst>
              <a:ext uri="{FF2B5EF4-FFF2-40B4-BE49-F238E27FC236}">
                <a16:creationId xmlns:a16="http://schemas.microsoft.com/office/drawing/2014/main" id="{6B6891FD-BBAD-E94F-9647-1DF34855082A}"/>
              </a:ext>
            </a:extLst>
          </p:cNvPr>
          <p:cNvSpPr/>
          <p:nvPr/>
        </p:nvSpPr>
        <p:spPr>
          <a:xfrm>
            <a:off x="9115387" y="855245"/>
            <a:ext cx="2753126" cy="369332"/>
          </a:xfrm>
          <a:prstGeom prst="rect">
            <a:avLst/>
          </a:prstGeom>
        </p:spPr>
        <p:txBody>
          <a:bodyPr wrap="none">
            <a:spAutoFit/>
          </a:bodyPr>
          <a:lstStyle/>
          <a:p>
            <a:r>
              <a:rPr lang="en-US" dirty="0">
                <a:solidFill>
                  <a:srgbClr val="000000"/>
                </a:solidFill>
                <a:sym typeface="Calibri"/>
              </a:rPr>
              <a:t>[</a:t>
            </a:r>
            <a:r>
              <a:rPr lang="en-US" dirty="0" err="1"/>
              <a:t>Ebraheem</a:t>
            </a:r>
            <a:r>
              <a:rPr lang="en-US" dirty="0"/>
              <a:t> et al., VLDB’18</a:t>
            </a:r>
            <a:r>
              <a:rPr lang="en-US" dirty="0">
                <a:solidFill>
                  <a:srgbClr val="000000"/>
                </a:solidFill>
                <a:sym typeface="Calibri"/>
              </a:rPr>
              <a:t>] </a:t>
            </a:r>
            <a:endParaRPr lang="en-US" dirty="0"/>
          </a:p>
        </p:txBody>
      </p:sp>
    </p:spTree>
    <p:extLst>
      <p:ext uri="{BB962C8B-B14F-4D97-AF65-F5344CB8AC3E}">
        <p14:creationId xmlns:p14="http://schemas.microsoft.com/office/powerpoint/2010/main" val="552652533"/>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FAB1DC8-1CCA-6C4A-B0C7-CDDD5CA482C0}"/>
              </a:ext>
            </a:extLst>
          </p:cNvPr>
          <p:cNvSpPr>
            <a:spLocks noGrp="1"/>
          </p:cNvSpPr>
          <p:nvPr>
            <p:ph type="sldNum" sz="quarter" idx="2"/>
          </p:nvPr>
        </p:nvSpPr>
        <p:spPr/>
        <p:txBody>
          <a:bodyPr/>
          <a:lstStyle/>
          <a:p>
            <a:fld id="{86CB4B4D-7CA3-9044-876B-883B54F8677D}" type="slidenum">
              <a:rPr lang="en-US" smtClean="0"/>
              <a:t>102</a:t>
            </a:fld>
            <a:endParaRPr lang="en-US"/>
          </a:p>
        </p:txBody>
      </p:sp>
      <p:sp>
        <p:nvSpPr>
          <p:cNvPr id="3" name="Title 2">
            <a:extLst>
              <a:ext uri="{FF2B5EF4-FFF2-40B4-BE49-F238E27FC236}">
                <a16:creationId xmlns:a16="http://schemas.microsoft.com/office/drawing/2014/main" id="{87AB07E5-B51D-6745-BFDA-E20D76149B4E}"/>
              </a:ext>
            </a:extLst>
          </p:cNvPr>
          <p:cNvSpPr>
            <a:spLocks noGrp="1"/>
          </p:cNvSpPr>
          <p:nvPr>
            <p:ph type="title"/>
          </p:nvPr>
        </p:nvSpPr>
        <p:spPr/>
        <p:txBody>
          <a:bodyPr/>
          <a:lstStyle/>
          <a:p>
            <a:r>
              <a:rPr lang="en-US" dirty="0"/>
              <a:t>Matching with Distributed Tuple Representation</a:t>
            </a:r>
          </a:p>
        </p:txBody>
      </p:sp>
      <p:pic>
        <p:nvPicPr>
          <p:cNvPr id="5" name="Picture 4">
            <a:extLst>
              <a:ext uri="{FF2B5EF4-FFF2-40B4-BE49-F238E27FC236}">
                <a16:creationId xmlns:a16="http://schemas.microsoft.com/office/drawing/2014/main" id="{3CA26DE6-0590-8C4F-AF55-0F780BC82D73}"/>
              </a:ext>
            </a:extLst>
          </p:cNvPr>
          <p:cNvPicPr>
            <a:picLocks noChangeAspect="1"/>
          </p:cNvPicPr>
          <p:nvPr/>
        </p:nvPicPr>
        <p:blipFill>
          <a:blip r:embed="rId2"/>
          <a:stretch>
            <a:fillRect/>
          </a:stretch>
        </p:blipFill>
        <p:spPr>
          <a:xfrm>
            <a:off x="250107" y="1680136"/>
            <a:ext cx="5220950" cy="3775149"/>
          </a:xfrm>
          <a:prstGeom prst="rect">
            <a:avLst/>
          </a:prstGeom>
        </p:spPr>
      </p:pic>
      <p:sp>
        <p:nvSpPr>
          <p:cNvPr id="4" name="Rectangle 3">
            <a:extLst>
              <a:ext uri="{FF2B5EF4-FFF2-40B4-BE49-F238E27FC236}">
                <a16:creationId xmlns:a16="http://schemas.microsoft.com/office/drawing/2014/main" id="{CA785A5A-FD6D-1241-A5B8-8E2BF099F4A2}"/>
              </a:ext>
            </a:extLst>
          </p:cNvPr>
          <p:cNvSpPr/>
          <p:nvPr/>
        </p:nvSpPr>
        <p:spPr>
          <a:xfrm>
            <a:off x="1586190" y="2049491"/>
            <a:ext cx="1790451" cy="3030281"/>
          </a:xfrm>
          <a:prstGeom prst="rect">
            <a:avLst/>
          </a:prstGeom>
          <a:noFill/>
          <a:ln w="25400" cap="flat">
            <a:solidFill>
              <a:srgbClr val="C0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 name="TextBox 8">
            <a:extLst>
              <a:ext uri="{FF2B5EF4-FFF2-40B4-BE49-F238E27FC236}">
                <a16:creationId xmlns:a16="http://schemas.microsoft.com/office/drawing/2014/main" id="{46B5883F-D8E4-7B4D-B875-CC4599F41687}"/>
              </a:ext>
            </a:extLst>
          </p:cNvPr>
          <p:cNvSpPr txBox="1"/>
          <p:nvPr/>
        </p:nvSpPr>
        <p:spPr>
          <a:xfrm>
            <a:off x="1220911" y="5824640"/>
            <a:ext cx="1656692" cy="523218"/>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Distributed tuple representation</a:t>
            </a:r>
          </a:p>
        </p:txBody>
      </p:sp>
      <p:cxnSp>
        <p:nvCxnSpPr>
          <p:cNvPr id="11" name="Straight Arrow Connector 10">
            <a:extLst>
              <a:ext uri="{FF2B5EF4-FFF2-40B4-BE49-F238E27FC236}">
                <a16:creationId xmlns:a16="http://schemas.microsoft.com/office/drawing/2014/main" id="{F329318C-6005-7A42-AA31-9B744B3FBC68}"/>
              </a:ext>
            </a:extLst>
          </p:cNvPr>
          <p:cNvCxnSpPr>
            <a:cxnSpLocks/>
            <a:stCxn id="9" idx="0"/>
          </p:cNvCxnSpPr>
          <p:nvPr/>
        </p:nvCxnSpPr>
        <p:spPr>
          <a:xfrm flipV="1">
            <a:off x="2049257" y="5079771"/>
            <a:ext cx="317291" cy="744869"/>
          </a:xfrm>
          <a:prstGeom prst="straightConnector1">
            <a:avLst/>
          </a:prstGeom>
          <a:noFill/>
          <a:ln w="25400" cap="flat">
            <a:solidFill>
              <a:srgbClr val="C0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5" name="TextBox 14">
            <a:extLst>
              <a:ext uri="{FF2B5EF4-FFF2-40B4-BE49-F238E27FC236}">
                <a16:creationId xmlns:a16="http://schemas.microsoft.com/office/drawing/2014/main" id="{B0F7BEFC-7DF6-F348-A90A-CC2A04D7BB1B}"/>
              </a:ext>
            </a:extLst>
          </p:cNvPr>
          <p:cNvSpPr txBox="1"/>
          <p:nvPr/>
        </p:nvSpPr>
        <p:spPr>
          <a:xfrm>
            <a:off x="3148773" y="5382945"/>
            <a:ext cx="1807352" cy="523218"/>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1400" dirty="0">
                <a:solidFill>
                  <a:srgbClr val="000000"/>
                </a:solidFill>
                <a:sym typeface="Calibri"/>
              </a:rPr>
              <a:t>Absolute difference</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400" b="0" i="0" u="none" strike="noStrike" cap="none" spc="0" normalizeH="0" baseline="0" dirty="0" err="1">
                <a:ln>
                  <a:noFill/>
                </a:ln>
                <a:solidFill>
                  <a:srgbClr val="000000"/>
                </a:solidFill>
                <a:effectLst/>
                <a:uFillTx/>
                <a:latin typeface="+mn-lt"/>
                <a:ea typeface="+mn-ea"/>
                <a:cs typeface="+mn-cs"/>
                <a:sym typeface="Calibri"/>
              </a:rPr>
              <a:t>Hammard</a:t>
            </a:r>
            <a:r>
              <a:rPr kumimoji="0" lang="en-US" sz="1400" b="0" i="0" u="none" strike="noStrike" cap="none" spc="0" normalizeH="0" baseline="0" dirty="0">
                <a:ln>
                  <a:noFill/>
                </a:ln>
                <a:solidFill>
                  <a:srgbClr val="000000"/>
                </a:solidFill>
                <a:effectLst/>
                <a:uFillTx/>
                <a:latin typeface="+mn-lt"/>
                <a:ea typeface="+mn-ea"/>
                <a:cs typeface="+mn-cs"/>
                <a:sym typeface="Calibri"/>
              </a:rPr>
              <a:t> Product</a:t>
            </a:r>
          </a:p>
        </p:txBody>
      </p:sp>
      <p:cxnSp>
        <p:nvCxnSpPr>
          <p:cNvPr id="16" name="Straight Arrow Connector 15">
            <a:extLst>
              <a:ext uri="{FF2B5EF4-FFF2-40B4-BE49-F238E27FC236}">
                <a16:creationId xmlns:a16="http://schemas.microsoft.com/office/drawing/2014/main" id="{30E05F06-CE0D-6848-AEF8-F4C38A735C1E}"/>
              </a:ext>
            </a:extLst>
          </p:cNvPr>
          <p:cNvCxnSpPr>
            <a:cxnSpLocks/>
            <a:stCxn id="15" idx="0"/>
          </p:cNvCxnSpPr>
          <p:nvPr/>
        </p:nvCxnSpPr>
        <p:spPr>
          <a:xfrm flipH="1" flipV="1">
            <a:off x="3759115" y="3973985"/>
            <a:ext cx="293334" cy="1408960"/>
          </a:xfrm>
          <a:prstGeom prst="straightConnector1">
            <a:avLst/>
          </a:prstGeom>
          <a:noFill/>
          <a:ln w="25400" cap="flat">
            <a:solidFill>
              <a:srgbClr val="C0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7" name="TextBox 26">
            <a:extLst>
              <a:ext uri="{FF2B5EF4-FFF2-40B4-BE49-F238E27FC236}">
                <a16:creationId xmlns:a16="http://schemas.microsoft.com/office/drawing/2014/main" id="{46D61AA3-4439-6142-B3C2-CB7F967D6EFF}"/>
              </a:ext>
            </a:extLst>
          </p:cNvPr>
          <p:cNvSpPr txBox="1"/>
          <p:nvPr/>
        </p:nvSpPr>
        <p:spPr>
          <a:xfrm>
            <a:off x="4483548" y="4223644"/>
            <a:ext cx="1386274" cy="523218"/>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00000"/>
              </a:lnSpc>
              <a:spcBef>
                <a:spcPts val="0"/>
              </a:spcBef>
              <a:spcAft>
                <a:spcPts val="0"/>
              </a:spcAft>
              <a:buClrTx/>
              <a:buSzTx/>
              <a:tabLst/>
            </a:pPr>
            <a:r>
              <a:rPr lang="en-US" sz="1400" dirty="0">
                <a:solidFill>
                  <a:srgbClr val="000000"/>
                </a:solidFill>
                <a:sym typeface="Calibri"/>
              </a:rPr>
              <a:t>Fully connected network</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cxnSp>
        <p:nvCxnSpPr>
          <p:cNvPr id="28" name="Straight Arrow Connector 27">
            <a:extLst>
              <a:ext uri="{FF2B5EF4-FFF2-40B4-BE49-F238E27FC236}">
                <a16:creationId xmlns:a16="http://schemas.microsoft.com/office/drawing/2014/main" id="{5D122FBE-97BC-8C40-89B9-3CB5DEB10626}"/>
              </a:ext>
            </a:extLst>
          </p:cNvPr>
          <p:cNvCxnSpPr>
            <a:cxnSpLocks/>
          </p:cNvCxnSpPr>
          <p:nvPr/>
        </p:nvCxnSpPr>
        <p:spPr>
          <a:xfrm flipH="1" flipV="1">
            <a:off x="4843935" y="3772766"/>
            <a:ext cx="282428" cy="450878"/>
          </a:xfrm>
          <a:prstGeom prst="straightConnector1">
            <a:avLst/>
          </a:prstGeom>
          <a:noFill/>
          <a:ln w="25400" cap="flat">
            <a:solidFill>
              <a:srgbClr val="C0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04DFDEC2-5FA3-6546-A983-126F912C883E}"/>
              </a:ext>
            </a:extLst>
          </p:cNvPr>
          <p:cNvCxnSpPr>
            <a:cxnSpLocks/>
          </p:cNvCxnSpPr>
          <p:nvPr/>
        </p:nvCxnSpPr>
        <p:spPr>
          <a:xfrm flipH="1">
            <a:off x="4430073" y="3367928"/>
            <a:ext cx="271284" cy="0"/>
          </a:xfrm>
          <a:prstGeom prst="straightConnector1">
            <a:avLst/>
          </a:prstGeom>
          <a:noFill/>
          <a:ln w="5715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8" name="Straight Arrow Connector 57">
            <a:extLst>
              <a:ext uri="{FF2B5EF4-FFF2-40B4-BE49-F238E27FC236}">
                <a16:creationId xmlns:a16="http://schemas.microsoft.com/office/drawing/2014/main" id="{42D164DB-F92C-0A44-814A-C00D77C73CF4}"/>
              </a:ext>
            </a:extLst>
          </p:cNvPr>
          <p:cNvCxnSpPr>
            <a:cxnSpLocks/>
          </p:cNvCxnSpPr>
          <p:nvPr/>
        </p:nvCxnSpPr>
        <p:spPr>
          <a:xfrm flipH="1">
            <a:off x="3865415" y="3371472"/>
            <a:ext cx="271284" cy="0"/>
          </a:xfrm>
          <a:prstGeom prst="straightConnector1">
            <a:avLst/>
          </a:prstGeom>
          <a:noFill/>
          <a:ln w="5715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9" name="Straight Arrow Connector 58">
            <a:extLst>
              <a:ext uri="{FF2B5EF4-FFF2-40B4-BE49-F238E27FC236}">
                <a16:creationId xmlns:a16="http://schemas.microsoft.com/office/drawing/2014/main" id="{E5157C95-CCAE-B543-8479-F6822E4ABAB3}"/>
              </a:ext>
            </a:extLst>
          </p:cNvPr>
          <p:cNvCxnSpPr>
            <a:cxnSpLocks/>
          </p:cNvCxnSpPr>
          <p:nvPr/>
        </p:nvCxnSpPr>
        <p:spPr>
          <a:xfrm flipH="1" flipV="1">
            <a:off x="3376641" y="2846932"/>
            <a:ext cx="272392" cy="382772"/>
          </a:xfrm>
          <a:prstGeom prst="straightConnector1">
            <a:avLst/>
          </a:prstGeom>
          <a:noFill/>
          <a:ln w="5715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2" name="Straight Arrow Connector 61">
            <a:extLst>
              <a:ext uri="{FF2B5EF4-FFF2-40B4-BE49-F238E27FC236}">
                <a16:creationId xmlns:a16="http://schemas.microsoft.com/office/drawing/2014/main" id="{3889D73B-D5A0-3242-8B52-F7828F5F7992}"/>
              </a:ext>
            </a:extLst>
          </p:cNvPr>
          <p:cNvCxnSpPr>
            <a:cxnSpLocks/>
          </p:cNvCxnSpPr>
          <p:nvPr/>
        </p:nvCxnSpPr>
        <p:spPr>
          <a:xfrm flipH="1">
            <a:off x="3328016" y="3887053"/>
            <a:ext cx="353327" cy="509447"/>
          </a:xfrm>
          <a:prstGeom prst="straightConnector1">
            <a:avLst/>
          </a:prstGeom>
          <a:noFill/>
          <a:ln w="5715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7" name="Straight Arrow Connector 66">
            <a:extLst>
              <a:ext uri="{FF2B5EF4-FFF2-40B4-BE49-F238E27FC236}">
                <a16:creationId xmlns:a16="http://schemas.microsoft.com/office/drawing/2014/main" id="{BD7A42DB-994D-5E49-808C-C3D792E11D42}"/>
              </a:ext>
            </a:extLst>
          </p:cNvPr>
          <p:cNvCxnSpPr>
            <a:cxnSpLocks/>
          </p:cNvCxnSpPr>
          <p:nvPr/>
        </p:nvCxnSpPr>
        <p:spPr>
          <a:xfrm flipH="1" flipV="1">
            <a:off x="2366548" y="3772766"/>
            <a:ext cx="354109" cy="393276"/>
          </a:xfrm>
          <a:prstGeom prst="straightConnector1">
            <a:avLst/>
          </a:prstGeom>
          <a:noFill/>
          <a:ln w="5715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Arrow Connector 70">
            <a:extLst>
              <a:ext uri="{FF2B5EF4-FFF2-40B4-BE49-F238E27FC236}">
                <a16:creationId xmlns:a16="http://schemas.microsoft.com/office/drawing/2014/main" id="{341A31F4-4996-9A44-A80F-58C4936BEB09}"/>
              </a:ext>
            </a:extLst>
          </p:cNvPr>
          <p:cNvCxnSpPr>
            <a:cxnSpLocks/>
          </p:cNvCxnSpPr>
          <p:nvPr/>
        </p:nvCxnSpPr>
        <p:spPr>
          <a:xfrm flipH="1">
            <a:off x="2288673" y="4223644"/>
            <a:ext cx="385484" cy="0"/>
          </a:xfrm>
          <a:prstGeom prst="straightConnector1">
            <a:avLst/>
          </a:prstGeom>
          <a:noFill/>
          <a:ln w="5715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3" name="Straight Arrow Connector 72">
            <a:extLst>
              <a:ext uri="{FF2B5EF4-FFF2-40B4-BE49-F238E27FC236}">
                <a16:creationId xmlns:a16="http://schemas.microsoft.com/office/drawing/2014/main" id="{922DA735-EE01-4444-97E6-65AEED817436}"/>
              </a:ext>
            </a:extLst>
          </p:cNvPr>
          <p:cNvCxnSpPr>
            <a:cxnSpLocks/>
          </p:cNvCxnSpPr>
          <p:nvPr/>
        </p:nvCxnSpPr>
        <p:spPr>
          <a:xfrm flipH="1">
            <a:off x="2366549" y="4430222"/>
            <a:ext cx="354108" cy="404999"/>
          </a:xfrm>
          <a:prstGeom prst="straightConnector1">
            <a:avLst/>
          </a:prstGeom>
          <a:noFill/>
          <a:ln w="5715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6" name="Straight Arrow Connector 75">
            <a:extLst>
              <a:ext uri="{FF2B5EF4-FFF2-40B4-BE49-F238E27FC236}">
                <a16:creationId xmlns:a16="http://schemas.microsoft.com/office/drawing/2014/main" id="{E26DF6C6-E42B-7F41-A5B2-6E7C00019DFB}"/>
              </a:ext>
            </a:extLst>
          </p:cNvPr>
          <p:cNvCxnSpPr>
            <a:cxnSpLocks/>
          </p:cNvCxnSpPr>
          <p:nvPr/>
        </p:nvCxnSpPr>
        <p:spPr>
          <a:xfrm flipH="1" flipV="1">
            <a:off x="2369362" y="2341815"/>
            <a:ext cx="354109" cy="393276"/>
          </a:xfrm>
          <a:prstGeom prst="straightConnector1">
            <a:avLst/>
          </a:prstGeom>
          <a:noFill/>
          <a:ln w="5715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7" name="Straight Arrow Connector 76">
            <a:extLst>
              <a:ext uri="{FF2B5EF4-FFF2-40B4-BE49-F238E27FC236}">
                <a16:creationId xmlns:a16="http://schemas.microsoft.com/office/drawing/2014/main" id="{A4E02D06-8747-934C-B2FC-E38AFA53082E}"/>
              </a:ext>
            </a:extLst>
          </p:cNvPr>
          <p:cNvCxnSpPr>
            <a:cxnSpLocks/>
          </p:cNvCxnSpPr>
          <p:nvPr/>
        </p:nvCxnSpPr>
        <p:spPr>
          <a:xfrm flipH="1">
            <a:off x="2291487" y="2792693"/>
            <a:ext cx="385484" cy="0"/>
          </a:xfrm>
          <a:prstGeom prst="straightConnector1">
            <a:avLst/>
          </a:prstGeom>
          <a:noFill/>
          <a:ln w="5715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Arrow Connector 77">
            <a:extLst>
              <a:ext uri="{FF2B5EF4-FFF2-40B4-BE49-F238E27FC236}">
                <a16:creationId xmlns:a16="http://schemas.microsoft.com/office/drawing/2014/main" id="{21CC7387-AE57-2342-B510-A8DEED1648C6}"/>
              </a:ext>
            </a:extLst>
          </p:cNvPr>
          <p:cNvCxnSpPr>
            <a:cxnSpLocks/>
          </p:cNvCxnSpPr>
          <p:nvPr/>
        </p:nvCxnSpPr>
        <p:spPr>
          <a:xfrm flipH="1">
            <a:off x="2369363" y="2999271"/>
            <a:ext cx="354108" cy="404999"/>
          </a:xfrm>
          <a:prstGeom prst="straightConnector1">
            <a:avLst/>
          </a:prstGeom>
          <a:noFill/>
          <a:ln w="5715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82" name="TextBox 81">
            <a:extLst>
              <a:ext uri="{FF2B5EF4-FFF2-40B4-BE49-F238E27FC236}">
                <a16:creationId xmlns:a16="http://schemas.microsoft.com/office/drawing/2014/main" id="{6FF01F56-A8AA-4842-80A4-9B98CF41CF95}"/>
              </a:ext>
            </a:extLst>
          </p:cNvPr>
          <p:cNvSpPr txBox="1"/>
          <p:nvPr/>
        </p:nvSpPr>
        <p:spPr>
          <a:xfrm>
            <a:off x="3616970" y="1623199"/>
            <a:ext cx="166917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Backpropagation</a:t>
            </a:r>
          </a:p>
        </p:txBody>
      </p:sp>
      <p:pic>
        <p:nvPicPr>
          <p:cNvPr id="83" name="Picture 82">
            <a:extLst>
              <a:ext uri="{FF2B5EF4-FFF2-40B4-BE49-F238E27FC236}">
                <a16:creationId xmlns:a16="http://schemas.microsoft.com/office/drawing/2014/main" id="{E638FB7A-B429-9645-BD0B-5D1BDEF07BD5}"/>
              </a:ext>
            </a:extLst>
          </p:cNvPr>
          <p:cNvPicPr>
            <a:picLocks noChangeAspect="1"/>
          </p:cNvPicPr>
          <p:nvPr/>
        </p:nvPicPr>
        <p:blipFill>
          <a:blip r:embed="rId3"/>
          <a:stretch>
            <a:fillRect/>
          </a:stretch>
        </p:blipFill>
        <p:spPr>
          <a:xfrm>
            <a:off x="6390836" y="2142842"/>
            <a:ext cx="5551057" cy="1861635"/>
          </a:xfrm>
          <a:prstGeom prst="rect">
            <a:avLst/>
          </a:prstGeom>
        </p:spPr>
      </p:pic>
      <p:sp>
        <p:nvSpPr>
          <p:cNvPr id="86" name="Rectangle 85">
            <a:extLst>
              <a:ext uri="{FF2B5EF4-FFF2-40B4-BE49-F238E27FC236}">
                <a16:creationId xmlns:a16="http://schemas.microsoft.com/office/drawing/2014/main" id="{576F90E8-E5A4-D547-8CC8-AAC5931FEEBB}"/>
              </a:ext>
            </a:extLst>
          </p:cNvPr>
          <p:cNvSpPr/>
          <p:nvPr/>
        </p:nvSpPr>
        <p:spPr>
          <a:xfrm>
            <a:off x="7977963" y="838200"/>
            <a:ext cx="2753126" cy="369332"/>
          </a:xfrm>
          <a:prstGeom prst="rect">
            <a:avLst/>
          </a:prstGeom>
        </p:spPr>
        <p:txBody>
          <a:bodyPr wrap="none">
            <a:spAutoFit/>
          </a:bodyPr>
          <a:lstStyle/>
          <a:p>
            <a:r>
              <a:rPr lang="en-US" dirty="0">
                <a:solidFill>
                  <a:srgbClr val="000000"/>
                </a:solidFill>
                <a:sym typeface="Calibri"/>
              </a:rPr>
              <a:t>[</a:t>
            </a:r>
            <a:r>
              <a:rPr lang="en-US" dirty="0" err="1"/>
              <a:t>Ebraheem</a:t>
            </a:r>
            <a:r>
              <a:rPr lang="en-US" dirty="0"/>
              <a:t> et al., VLDB’18</a:t>
            </a:r>
            <a:r>
              <a:rPr lang="en-US" dirty="0">
                <a:solidFill>
                  <a:srgbClr val="000000"/>
                </a:solidFill>
                <a:sym typeface="Calibri"/>
              </a:rPr>
              <a:t>] </a:t>
            </a:r>
            <a:endParaRPr lang="en-US" dirty="0"/>
          </a:p>
        </p:txBody>
      </p:sp>
      <p:sp>
        <p:nvSpPr>
          <p:cNvPr id="87" name="TextBox 86">
            <a:extLst>
              <a:ext uri="{FF2B5EF4-FFF2-40B4-BE49-F238E27FC236}">
                <a16:creationId xmlns:a16="http://schemas.microsoft.com/office/drawing/2014/main" id="{DEEC8561-1E55-9D4E-9CA4-A57E63684B3E}"/>
              </a:ext>
            </a:extLst>
          </p:cNvPr>
          <p:cNvSpPr txBox="1"/>
          <p:nvPr/>
        </p:nvSpPr>
        <p:spPr>
          <a:xfrm>
            <a:off x="6516374" y="1737259"/>
            <a:ext cx="159678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b="1" dirty="0">
                <a:solidFill>
                  <a:srgbClr val="000000"/>
                </a:solidFill>
                <a:sym typeface="Calibri"/>
              </a:rPr>
              <a:t>F1 Performance</a:t>
            </a:r>
            <a:endParaRPr kumimoji="0" lang="en-US" sz="1800" b="1"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49376757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3"/>
                                        </p:tgtEl>
                                        <p:attrNameLst>
                                          <p:attrName>style.visibility</p:attrName>
                                        </p:attrNameLst>
                                      </p:cBhvr>
                                      <p:to>
                                        <p:strVal val="visible"/>
                                      </p:to>
                                    </p:set>
                                    <p:animEffect transition="in" filter="fade">
                                      <p:cBhvr>
                                        <p:cTn id="47" dur="500"/>
                                        <p:tgtEl>
                                          <p:spTgt spid="8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7"/>
                                        </p:tgtEl>
                                        <p:attrNameLst>
                                          <p:attrName>style.visibility</p:attrName>
                                        </p:attrNameLst>
                                      </p:cBhvr>
                                      <p:to>
                                        <p:strVal val="visible"/>
                                      </p:to>
                                    </p:set>
                                    <p:animEffect transition="in" filter="fade">
                                      <p:cBhvr>
                                        <p:cTn id="50"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5" grpId="0" animBg="1"/>
      <p:bldP spid="27" grpId="0" animBg="1"/>
      <p:bldP spid="82" grpId="0"/>
      <p:bldP spid="87"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le 22">
            <a:extLst>
              <a:ext uri="{FF2B5EF4-FFF2-40B4-BE49-F238E27FC236}">
                <a16:creationId xmlns:a16="http://schemas.microsoft.com/office/drawing/2014/main" id="{FB6104AF-8D6D-9A4B-8DF8-E47D4BDC7089}"/>
              </a:ext>
            </a:extLst>
          </p:cNvPr>
          <p:cNvGraphicFramePr>
            <a:graphicFrameLocks noGrp="1"/>
          </p:cNvGraphicFramePr>
          <p:nvPr/>
        </p:nvGraphicFramePr>
        <p:xfrm>
          <a:off x="613112" y="1854951"/>
          <a:ext cx="4097141" cy="883581"/>
        </p:xfrm>
        <a:graphic>
          <a:graphicData uri="http://schemas.openxmlformats.org/drawingml/2006/table">
            <a:tbl>
              <a:tblPr firstRow="1" bandRow="1">
                <a:effectLst>
                  <a:outerShdw blurRad="50800" dist="38100" dir="2700000" algn="tl" rotWithShape="0">
                    <a:prstClr val="black">
                      <a:alpha val="40000"/>
                    </a:prstClr>
                  </a:outerShdw>
                </a:effectLst>
                <a:tableStyleId>{F2DE63D5-997A-4646-A377-4702673A728D}</a:tableStyleId>
              </a:tblPr>
              <a:tblGrid>
                <a:gridCol w="927340">
                  <a:extLst>
                    <a:ext uri="{9D8B030D-6E8A-4147-A177-3AD203B41FA5}">
                      <a16:colId xmlns:a16="http://schemas.microsoft.com/office/drawing/2014/main" val="436094400"/>
                    </a:ext>
                  </a:extLst>
                </a:gridCol>
                <a:gridCol w="1160249">
                  <a:extLst>
                    <a:ext uri="{9D8B030D-6E8A-4147-A177-3AD203B41FA5}">
                      <a16:colId xmlns:a16="http://schemas.microsoft.com/office/drawing/2014/main" val="3162137117"/>
                    </a:ext>
                  </a:extLst>
                </a:gridCol>
                <a:gridCol w="2009552">
                  <a:extLst>
                    <a:ext uri="{9D8B030D-6E8A-4147-A177-3AD203B41FA5}">
                      <a16:colId xmlns:a16="http://schemas.microsoft.com/office/drawing/2014/main" val="4261946968"/>
                    </a:ext>
                  </a:extLst>
                </a:gridCol>
              </a:tblGrid>
              <a:tr h="289221">
                <a:tc>
                  <a:txBody>
                    <a:bodyPr/>
                    <a:lstStyle/>
                    <a:p>
                      <a:pPr algn="l"/>
                      <a:r>
                        <a:rPr lang="en-US" sz="1200" dirty="0"/>
                        <a:t>Name</a:t>
                      </a:r>
                    </a:p>
                  </a:txBody>
                  <a:tcPr/>
                </a:tc>
                <a:tc>
                  <a:txBody>
                    <a:bodyPr/>
                    <a:lstStyle/>
                    <a:p>
                      <a:pPr algn="l"/>
                      <a:r>
                        <a:rPr lang="en-US" sz="1200" dirty="0" err="1"/>
                        <a:t>WorksAt</a:t>
                      </a:r>
                      <a:endParaRPr lang="en-US" sz="1200" dirty="0"/>
                    </a:p>
                  </a:txBody>
                  <a:tcPr/>
                </a:tc>
                <a:tc>
                  <a:txBody>
                    <a:bodyPr/>
                    <a:lstStyle/>
                    <a:p>
                      <a:pPr algn="l"/>
                      <a:r>
                        <a:rPr lang="en-US" sz="1200" dirty="0" err="1"/>
                        <a:t>KnownFor</a:t>
                      </a:r>
                      <a:endParaRPr lang="en-US" sz="1200" dirty="0"/>
                    </a:p>
                  </a:txBody>
                  <a:tcPr/>
                </a:tc>
                <a:extLst>
                  <a:ext uri="{0D108BD9-81ED-4DB2-BD59-A6C34878D82A}">
                    <a16:rowId xmlns:a16="http://schemas.microsoft.com/office/drawing/2014/main" val="2952343957"/>
                  </a:ext>
                </a:extLst>
              </a:tr>
              <a:tr h="289221">
                <a:tc>
                  <a:txBody>
                    <a:bodyPr/>
                    <a:lstStyle/>
                    <a:p>
                      <a:pPr algn="l"/>
                      <a:r>
                        <a:rPr lang="en-US" sz="1100" dirty="0"/>
                        <a:t>Ronald Fagin</a:t>
                      </a:r>
                    </a:p>
                  </a:txBody>
                  <a:tcPr/>
                </a:tc>
                <a:tc>
                  <a:txBody>
                    <a:bodyPr/>
                    <a:lstStyle/>
                    <a:p>
                      <a:pPr algn="l"/>
                      <a:r>
                        <a:rPr lang="en-US" sz="1100" dirty="0"/>
                        <a:t>IBM Almaden Research Center</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t>Database theory, finite model theory, and reasoning about knowledge</a:t>
                      </a:r>
                    </a:p>
                  </a:txBody>
                  <a:tcPr/>
                </a:tc>
                <a:extLst>
                  <a:ext uri="{0D108BD9-81ED-4DB2-BD59-A6C34878D82A}">
                    <a16:rowId xmlns:a16="http://schemas.microsoft.com/office/drawing/2014/main" val="1331484549"/>
                  </a:ext>
                </a:extLst>
              </a:tr>
            </a:tbl>
          </a:graphicData>
        </a:graphic>
      </p:graphicFrame>
      <p:sp>
        <p:nvSpPr>
          <p:cNvPr id="2" name="Slide Number Placeholder 1">
            <a:extLst>
              <a:ext uri="{FF2B5EF4-FFF2-40B4-BE49-F238E27FC236}">
                <a16:creationId xmlns:a16="http://schemas.microsoft.com/office/drawing/2014/main" id="{08218188-651A-514C-8CD5-43C1275A2D93}"/>
              </a:ext>
            </a:extLst>
          </p:cNvPr>
          <p:cNvSpPr>
            <a:spLocks noGrp="1"/>
          </p:cNvSpPr>
          <p:nvPr>
            <p:ph type="sldNum" sz="quarter" idx="2"/>
          </p:nvPr>
        </p:nvSpPr>
        <p:spPr/>
        <p:txBody>
          <a:bodyPr/>
          <a:lstStyle/>
          <a:p>
            <a:fld id="{86CB4B4D-7CA3-9044-876B-883B54F8677D}" type="slidenum">
              <a:rPr lang="en-US" smtClean="0"/>
              <a:t>103</a:t>
            </a:fld>
            <a:endParaRPr lang="en-US"/>
          </a:p>
        </p:txBody>
      </p:sp>
      <p:sp>
        <p:nvSpPr>
          <p:cNvPr id="3" name="Title 2">
            <a:extLst>
              <a:ext uri="{FF2B5EF4-FFF2-40B4-BE49-F238E27FC236}">
                <a16:creationId xmlns:a16="http://schemas.microsoft.com/office/drawing/2014/main" id="{237787C1-1042-2E4C-A2C2-EFF3C93507CA}"/>
              </a:ext>
            </a:extLst>
          </p:cNvPr>
          <p:cNvSpPr>
            <a:spLocks noGrp="1"/>
          </p:cNvSpPr>
          <p:nvPr>
            <p:ph type="title"/>
          </p:nvPr>
        </p:nvSpPr>
        <p:spPr>
          <a:xfrm>
            <a:off x="609519" y="266701"/>
            <a:ext cx="10972166" cy="990593"/>
          </a:xfrm>
        </p:spPr>
        <p:txBody>
          <a:bodyPr>
            <a:normAutofit/>
          </a:bodyPr>
          <a:lstStyle/>
          <a:p>
            <a:r>
              <a:rPr lang="en-US" dirty="0"/>
              <a:t>Distributed Tuple Representation via Attribute Encoding</a:t>
            </a:r>
          </a:p>
        </p:txBody>
      </p:sp>
      <p:cxnSp>
        <p:nvCxnSpPr>
          <p:cNvPr id="11" name="Elbow Connector 10">
            <a:extLst>
              <a:ext uri="{FF2B5EF4-FFF2-40B4-BE49-F238E27FC236}">
                <a16:creationId xmlns:a16="http://schemas.microsoft.com/office/drawing/2014/main" id="{6988632B-5CAE-1142-AD88-2C16F4823FD6}"/>
              </a:ext>
            </a:extLst>
          </p:cNvPr>
          <p:cNvCxnSpPr>
            <a:cxnSpLocks/>
            <a:stCxn id="36" idx="2"/>
          </p:cNvCxnSpPr>
          <p:nvPr/>
        </p:nvCxnSpPr>
        <p:spPr>
          <a:xfrm rot="5400000">
            <a:off x="488951" y="2869504"/>
            <a:ext cx="920970" cy="184997"/>
          </a:xfrm>
          <a:prstGeom prst="bentConnector3">
            <a:avLst>
              <a:gd name="adj1" fmla="val 50000"/>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67" name="Picture 66">
            <a:extLst>
              <a:ext uri="{FF2B5EF4-FFF2-40B4-BE49-F238E27FC236}">
                <a16:creationId xmlns:a16="http://schemas.microsoft.com/office/drawing/2014/main" id="{26998CAB-65B6-6447-AFA7-4C17F9DE4E9F}"/>
              </a:ext>
            </a:extLst>
          </p:cNvPr>
          <p:cNvPicPr>
            <a:picLocks noChangeAspect="1"/>
          </p:cNvPicPr>
          <p:nvPr/>
        </p:nvPicPr>
        <p:blipFill>
          <a:blip r:embed="rId2"/>
          <a:stretch>
            <a:fillRect/>
          </a:stretch>
        </p:blipFill>
        <p:spPr>
          <a:xfrm>
            <a:off x="609519" y="3429000"/>
            <a:ext cx="3338072" cy="1818538"/>
          </a:xfrm>
          <a:prstGeom prst="rect">
            <a:avLst/>
          </a:prstGeom>
        </p:spPr>
      </p:pic>
      <p:pic>
        <p:nvPicPr>
          <p:cNvPr id="17" name="Picture 16">
            <a:extLst>
              <a:ext uri="{FF2B5EF4-FFF2-40B4-BE49-F238E27FC236}">
                <a16:creationId xmlns:a16="http://schemas.microsoft.com/office/drawing/2014/main" id="{156F3E23-56DD-414B-B227-178BD7020E8B}"/>
              </a:ext>
            </a:extLst>
          </p:cNvPr>
          <p:cNvPicPr>
            <a:picLocks noChangeAspect="1"/>
          </p:cNvPicPr>
          <p:nvPr/>
        </p:nvPicPr>
        <p:blipFill>
          <a:blip r:embed="rId2"/>
          <a:stretch>
            <a:fillRect/>
          </a:stretch>
        </p:blipFill>
        <p:spPr>
          <a:xfrm>
            <a:off x="4228551" y="3531082"/>
            <a:ext cx="3338072" cy="1818538"/>
          </a:xfrm>
          <a:prstGeom prst="rect">
            <a:avLst/>
          </a:prstGeom>
        </p:spPr>
      </p:pic>
      <p:pic>
        <p:nvPicPr>
          <p:cNvPr id="21" name="Picture 20">
            <a:extLst>
              <a:ext uri="{FF2B5EF4-FFF2-40B4-BE49-F238E27FC236}">
                <a16:creationId xmlns:a16="http://schemas.microsoft.com/office/drawing/2014/main" id="{43DC8F0B-C804-394F-9A00-DF8D5A615814}"/>
              </a:ext>
            </a:extLst>
          </p:cNvPr>
          <p:cNvPicPr>
            <a:picLocks noChangeAspect="1"/>
          </p:cNvPicPr>
          <p:nvPr/>
        </p:nvPicPr>
        <p:blipFill>
          <a:blip r:embed="rId2"/>
          <a:stretch>
            <a:fillRect/>
          </a:stretch>
        </p:blipFill>
        <p:spPr>
          <a:xfrm>
            <a:off x="7836528" y="3531082"/>
            <a:ext cx="3338072" cy="1818538"/>
          </a:xfrm>
          <a:prstGeom prst="rect">
            <a:avLst/>
          </a:prstGeom>
        </p:spPr>
      </p:pic>
      <p:sp>
        <p:nvSpPr>
          <p:cNvPr id="13" name="TextBox 12">
            <a:extLst>
              <a:ext uri="{FF2B5EF4-FFF2-40B4-BE49-F238E27FC236}">
                <a16:creationId xmlns:a16="http://schemas.microsoft.com/office/drawing/2014/main" id="{051E2860-992F-1D42-A534-55BE82CFECAA}"/>
              </a:ext>
            </a:extLst>
          </p:cNvPr>
          <p:cNvSpPr txBox="1"/>
          <p:nvPr/>
        </p:nvSpPr>
        <p:spPr>
          <a:xfrm>
            <a:off x="1281620" y="2125674"/>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cxnSp>
        <p:nvCxnSpPr>
          <p:cNvPr id="26" name="Elbow Connector 25">
            <a:extLst>
              <a:ext uri="{FF2B5EF4-FFF2-40B4-BE49-F238E27FC236}">
                <a16:creationId xmlns:a16="http://schemas.microsoft.com/office/drawing/2014/main" id="{77D09A21-2446-EB4A-AA93-00E44C3EF77E}"/>
              </a:ext>
            </a:extLst>
          </p:cNvPr>
          <p:cNvCxnSpPr>
            <a:cxnSpLocks/>
            <a:stCxn id="22" idx="2"/>
          </p:cNvCxnSpPr>
          <p:nvPr/>
        </p:nvCxnSpPr>
        <p:spPr>
          <a:xfrm rot="16200000" flipH="1">
            <a:off x="2812953" y="1875022"/>
            <a:ext cx="1009448" cy="2324641"/>
          </a:xfrm>
          <a:prstGeom prst="bentConnector3">
            <a:avLst>
              <a:gd name="adj1" fmla="val 50000"/>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7" name="TextBox 26">
            <a:extLst>
              <a:ext uri="{FF2B5EF4-FFF2-40B4-BE49-F238E27FC236}">
                <a16:creationId xmlns:a16="http://schemas.microsoft.com/office/drawing/2014/main" id="{149D968E-CC4E-884F-AAB4-C58229B46C82}"/>
              </a:ext>
            </a:extLst>
          </p:cNvPr>
          <p:cNvSpPr txBox="1"/>
          <p:nvPr/>
        </p:nvSpPr>
        <p:spPr>
          <a:xfrm>
            <a:off x="2661683" y="2150284"/>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cxnSp>
        <p:nvCxnSpPr>
          <p:cNvPr id="28" name="Elbow Connector 27">
            <a:extLst>
              <a:ext uri="{FF2B5EF4-FFF2-40B4-BE49-F238E27FC236}">
                <a16:creationId xmlns:a16="http://schemas.microsoft.com/office/drawing/2014/main" id="{9AB04E6C-4E47-204D-A807-B83A1D790C48}"/>
              </a:ext>
            </a:extLst>
          </p:cNvPr>
          <p:cNvCxnSpPr>
            <a:cxnSpLocks/>
            <a:stCxn id="39" idx="2"/>
            <a:endCxn id="33" idx="0"/>
          </p:cNvCxnSpPr>
          <p:nvPr/>
        </p:nvCxnSpPr>
        <p:spPr>
          <a:xfrm rot="16200000" flipH="1">
            <a:off x="5474582" y="939303"/>
            <a:ext cx="846068" cy="4359460"/>
          </a:xfrm>
          <a:prstGeom prst="bentConnector3">
            <a:avLst>
              <a:gd name="adj1" fmla="val 27594"/>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87D1895D-4F16-E446-B614-7ABB322D1967}"/>
              </a:ext>
            </a:extLst>
          </p:cNvPr>
          <p:cNvSpPr txBox="1"/>
          <p:nvPr/>
        </p:nvSpPr>
        <p:spPr>
          <a:xfrm>
            <a:off x="8777353" y="2456305"/>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2" name="Rectangle 21">
            <a:extLst>
              <a:ext uri="{FF2B5EF4-FFF2-40B4-BE49-F238E27FC236}">
                <a16:creationId xmlns:a16="http://schemas.microsoft.com/office/drawing/2014/main" id="{C53C3894-1633-A540-8080-DDB6B2E6FE1B}"/>
              </a:ext>
            </a:extLst>
          </p:cNvPr>
          <p:cNvSpPr/>
          <p:nvPr/>
        </p:nvSpPr>
        <p:spPr>
          <a:xfrm>
            <a:off x="1574818" y="2163289"/>
            <a:ext cx="1161077" cy="369330"/>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6" name="Rectangle 35">
            <a:extLst>
              <a:ext uri="{FF2B5EF4-FFF2-40B4-BE49-F238E27FC236}">
                <a16:creationId xmlns:a16="http://schemas.microsoft.com/office/drawing/2014/main" id="{622FCD01-5D0D-704D-8327-10ADE8C5A9FA}"/>
              </a:ext>
            </a:extLst>
          </p:cNvPr>
          <p:cNvSpPr/>
          <p:nvPr/>
        </p:nvSpPr>
        <p:spPr>
          <a:xfrm>
            <a:off x="609519" y="2132187"/>
            <a:ext cx="864830" cy="369330"/>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9" name="Rectangle 38">
            <a:extLst>
              <a:ext uri="{FF2B5EF4-FFF2-40B4-BE49-F238E27FC236}">
                <a16:creationId xmlns:a16="http://schemas.microsoft.com/office/drawing/2014/main" id="{26E13C09-A9C9-5D43-83F5-831321F0679A}"/>
              </a:ext>
            </a:extLst>
          </p:cNvPr>
          <p:cNvSpPr/>
          <p:nvPr/>
        </p:nvSpPr>
        <p:spPr>
          <a:xfrm>
            <a:off x="2786017" y="2166990"/>
            <a:ext cx="1863738" cy="529009"/>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2" name="TextBox 31">
            <a:extLst>
              <a:ext uri="{FF2B5EF4-FFF2-40B4-BE49-F238E27FC236}">
                <a16:creationId xmlns:a16="http://schemas.microsoft.com/office/drawing/2014/main" id="{AFF7B882-1FB9-E14C-91C4-346045F4D415}"/>
              </a:ext>
            </a:extLst>
          </p:cNvPr>
          <p:cNvSpPr txBox="1"/>
          <p:nvPr/>
        </p:nvSpPr>
        <p:spPr>
          <a:xfrm>
            <a:off x="1626776" y="5475328"/>
            <a:ext cx="65177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Name</a:t>
            </a:r>
          </a:p>
        </p:txBody>
      </p:sp>
      <p:sp>
        <p:nvSpPr>
          <p:cNvPr id="43" name="TextBox 42">
            <a:extLst>
              <a:ext uri="{FF2B5EF4-FFF2-40B4-BE49-F238E27FC236}">
                <a16:creationId xmlns:a16="http://schemas.microsoft.com/office/drawing/2014/main" id="{CC53B4C2-0BE1-FA48-BD42-50A4C8AD267D}"/>
              </a:ext>
            </a:extLst>
          </p:cNvPr>
          <p:cNvSpPr txBox="1"/>
          <p:nvPr/>
        </p:nvSpPr>
        <p:spPr>
          <a:xfrm>
            <a:off x="5383849" y="5475328"/>
            <a:ext cx="88581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n-lt"/>
                <a:ea typeface="+mn-ea"/>
                <a:cs typeface="+mn-cs"/>
                <a:sym typeface="Calibri"/>
              </a:rPr>
              <a:t>WorksAt</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44" name="TextBox 43">
            <a:extLst>
              <a:ext uri="{FF2B5EF4-FFF2-40B4-BE49-F238E27FC236}">
                <a16:creationId xmlns:a16="http://schemas.microsoft.com/office/drawing/2014/main" id="{F5E79CBC-5752-F44E-9CA8-C4A2DE3F51C1}"/>
              </a:ext>
            </a:extLst>
          </p:cNvPr>
          <p:cNvSpPr txBox="1"/>
          <p:nvPr/>
        </p:nvSpPr>
        <p:spPr>
          <a:xfrm>
            <a:off x="9204477" y="5475328"/>
            <a:ext cx="104329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n-lt"/>
                <a:ea typeface="+mn-ea"/>
                <a:cs typeface="+mn-cs"/>
                <a:sym typeface="Calibri"/>
              </a:rPr>
              <a:t>KnownFor</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33" name="TextBox 32">
            <a:extLst>
              <a:ext uri="{FF2B5EF4-FFF2-40B4-BE49-F238E27FC236}">
                <a16:creationId xmlns:a16="http://schemas.microsoft.com/office/drawing/2014/main" id="{05E3152C-2BB5-BE4C-B5A0-9C51CB620758}"/>
              </a:ext>
            </a:extLst>
          </p:cNvPr>
          <p:cNvSpPr txBox="1"/>
          <p:nvPr/>
        </p:nvSpPr>
        <p:spPr>
          <a:xfrm>
            <a:off x="8031148" y="3542067"/>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1" name="Rectangle 60">
            <a:extLst>
              <a:ext uri="{FF2B5EF4-FFF2-40B4-BE49-F238E27FC236}">
                <a16:creationId xmlns:a16="http://schemas.microsoft.com/office/drawing/2014/main" id="{CCC5CC78-0F0D-4D45-9210-0FA66C31576F}"/>
              </a:ext>
            </a:extLst>
          </p:cNvPr>
          <p:cNvSpPr/>
          <p:nvPr/>
        </p:nvSpPr>
        <p:spPr>
          <a:xfrm>
            <a:off x="8566497" y="1227650"/>
            <a:ext cx="2812180" cy="369332"/>
          </a:xfrm>
          <a:prstGeom prst="rect">
            <a:avLst/>
          </a:prstGeom>
        </p:spPr>
        <p:txBody>
          <a:bodyPr wrap="none">
            <a:spAutoFit/>
          </a:bodyPr>
          <a:lstStyle/>
          <a:p>
            <a:r>
              <a:rPr lang="en-US" dirty="0">
                <a:solidFill>
                  <a:srgbClr val="000000"/>
                </a:solidFill>
                <a:sym typeface="Calibri"/>
              </a:rPr>
              <a:t>[</a:t>
            </a:r>
            <a:r>
              <a:rPr lang="en-US" dirty="0" err="1"/>
              <a:t>Mugdal</a:t>
            </a:r>
            <a:r>
              <a:rPr lang="en-US" dirty="0"/>
              <a:t> et al., SIGMOD’18</a:t>
            </a:r>
            <a:r>
              <a:rPr lang="en-US" dirty="0">
                <a:solidFill>
                  <a:srgbClr val="000000"/>
                </a:solidFill>
                <a:sym typeface="Calibri"/>
              </a:rPr>
              <a:t>] </a:t>
            </a:r>
            <a:endParaRPr lang="en-US" dirty="0"/>
          </a:p>
        </p:txBody>
      </p:sp>
      <p:sp>
        <p:nvSpPr>
          <p:cNvPr id="24" name="TextBox 23">
            <a:extLst>
              <a:ext uri="{FF2B5EF4-FFF2-40B4-BE49-F238E27FC236}">
                <a16:creationId xmlns:a16="http://schemas.microsoft.com/office/drawing/2014/main" id="{967A8610-5A8A-E44B-867C-1B191D3CFD45}"/>
              </a:ext>
            </a:extLst>
          </p:cNvPr>
          <p:cNvSpPr txBox="1"/>
          <p:nvPr/>
        </p:nvSpPr>
        <p:spPr>
          <a:xfrm>
            <a:off x="609519" y="1077840"/>
            <a:ext cx="6882972" cy="369330"/>
          </a:xfrm>
          <a:prstGeom prst="rect">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kumimoji="0" lang="en-US" sz="1800" b="1" i="0" u="none" strike="noStrike" cap="none" spc="0" normalizeH="0" baseline="0" dirty="0">
                <a:ln>
                  <a:noFill/>
                </a:ln>
                <a:solidFill>
                  <a:srgbClr val="0070C0"/>
                </a:solidFill>
                <a:effectLst/>
                <a:uFillTx/>
                <a:latin typeface="+mn-lt"/>
                <a:ea typeface="+mn-ea"/>
                <a:cs typeface="+mn-cs"/>
                <a:sym typeface="Calibri"/>
              </a:rPr>
              <a:t>Method </a:t>
            </a:r>
            <a:r>
              <a:rPr lang="en-US" b="1" dirty="0">
                <a:solidFill>
                  <a:srgbClr val="0070C0"/>
                </a:solidFill>
                <a:sym typeface="Calibri"/>
              </a:rPr>
              <a:t>2</a:t>
            </a:r>
            <a:r>
              <a:rPr kumimoji="0" lang="en-US" sz="1800" b="0" i="0" u="none" strike="noStrike" cap="none" spc="0" normalizeH="0" baseline="0" dirty="0">
                <a:ln>
                  <a:noFill/>
                </a:ln>
                <a:solidFill>
                  <a:srgbClr val="0070C0"/>
                </a:solidFill>
                <a:effectLst/>
                <a:uFillTx/>
                <a:latin typeface="+mn-lt"/>
                <a:ea typeface="+mn-ea"/>
                <a:cs typeface="+mn-cs"/>
                <a:sym typeface="Calibri"/>
              </a:rPr>
              <a:t>: Tuple as a set of attributes, each attribute a sequence of text </a:t>
            </a:r>
            <a:endParaRPr kumimoji="0" lang="en-US" sz="1800" b="0" i="1" u="none" strike="noStrike" cap="none" spc="0" normalizeH="0" baseline="0" dirty="0">
              <a:ln>
                <a:noFill/>
              </a:ln>
              <a:solidFill>
                <a:srgbClr val="0070C0"/>
              </a:solidFill>
              <a:effectLst/>
              <a:uFillTx/>
              <a:sym typeface="Calibri"/>
            </a:endParaRPr>
          </a:p>
        </p:txBody>
      </p:sp>
      <p:sp>
        <p:nvSpPr>
          <p:cNvPr id="4" name="Rectangle 3">
            <a:extLst>
              <a:ext uri="{FF2B5EF4-FFF2-40B4-BE49-F238E27FC236}">
                <a16:creationId xmlns:a16="http://schemas.microsoft.com/office/drawing/2014/main" id="{D3A60D9B-1C56-9044-993B-79A028482F80}"/>
              </a:ext>
            </a:extLst>
          </p:cNvPr>
          <p:cNvSpPr/>
          <p:nvPr/>
        </p:nvSpPr>
        <p:spPr>
          <a:xfrm>
            <a:off x="4813837" y="6259219"/>
            <a:ext cx="2025842" cy="369330"/>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lang="en-US" dirty="0">
                <a:solidFill>
                  <a:srgbClr val="000000"/>
                </a:solidFill>
                <a:sym typeface="Calibri"/>
              </a:rPr>
              <a:t> ·········· ·········· ·········· </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cxnSp>
        <p:nvCxnSpPr>
          <p:cNvPr id="6" name="Elbow Connector 5">
            <a:extLst>
              <a:ext uri="{FF2B5EF4-FFF2-40B4-BE49-F238E27FC236}">
                <a16:creationId xmlns:a16="http://schemas.microsoft.com/office/drawing/2014/main" id="{A65FC670-5955-BF40-B324-880A13502730}"/>
              </a:ext>
            </a:extLst>
          </p:cNvPr>
          <p:cNvCxnSpPr>
            <a:cxnSpLocks/>
            <a:stCxn id="32" idx="2"/>
          </p:cNvCxnSpPr>
          <p:nvPr/>
        </p:nvCxnSpPr>
        <p:spPr>
          <a:xfrm rot="16200000" flipH="1">
            <a:off x="3791997" y="4005327"/>
            <a:ext cx="195430" cy="3874092"/>
          </a:xfrm>
          <a:prstGeom prst="bentConnector2">
            <a:avLst/>
          </a:prstGeom>
          <a:noFill/>
          <a:ln w="25400" cap="flat">
            <a:solidFill>
              <a:schemeClr val="accent1"/>
            </a:solidFill>
            <a:prstDash val="solid"/>
            <a:round/>
            <a:headEnd type="none"/>
            <a:tailEnd type="non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0" name="Elbow Connector 29">
            <a:extLst>
              <a:ext uri="{FF2B5EF4-FFF2-40B4-BE49-F238E27FC236}">
                <a16:creationId xmlns:a16="http://schemas.microsoft.com/office/drawing/2014/main" id="{552B9C16-E2B6-2C47-8B32-E0E478F1DF2B}"/>
              </a:ext>
            </a:extLst>
          </p:cNvPr>
          <p:cNvCxnSpPr>
            <a:cxnSpLocks/>
            <a:stCxn id="44" idx="2"/>
          </p:cNvCxnSpPr>
          <p:nvPr/>
        </p:nvCxnSpPr>
        <p:spPr>
          <a:xfrm rot="5400000">
            <a:off x="7678727" y="3992689"/>
            <a:ext cx="195430" cy="3899368"/>
          </a:xfrm>
          <a:prstGeom prst="bentConnector2">
            <a:avLst/>
          </a:prstGeom>
          <a:noFill/>
          <a:ln w="25400" cap="flat">
            <a:solidFill>
              <a:schemeClr val="accent1"/>
            </a:solidFill>
            <a:prstDash val="solid"/>
            <a:round/>
            <a:headEnd type="none"/>
            <a:tailEnd type="non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 name="Straight Arrow Connector 17">
            <a:extLst>
              <a:ext uri="{FF2B5EF4-FFF2-40B4-BE49-F238E27FC236}">
                <a16:creationId xmlns:a16="http://schemas.microsoft.com/office/drawing/2014/main" id="{3EE1FEEE-4A9E-8147-ACFE-0390910CBF50}"/>
              </a:ext>
            </a:extLst>
          </p:cNvPr>
          <p:cNvCxnSpPr>
            <a:stCxn id="43" idx="2"/>
            <a:endCxn id="4" idx="0"/>
          </p:cNvCxnSpPr>
          <p:nvPr/>
        </p:nvCxnSpPr>
        <p:spPr>
          <a:xfrm>
            <a:off x="5826758" y="5844658"/>
            <a:ext cx="0" cy="414561"/>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nvGrpSpPr>
          <p:cNvPr id="37" name="Group 36">
            <a:extLst>
              <a:ext uri="{FF2B5EF4-FFF2-40B4-BE49-F238E27FC236}">
                <a16:creationId xmlns:a16="http://schemas.microsoft.com/office/drawing/2014/main" id="{BA17A0DD-D55C-5242-ADBA-36B6B31A6D2B}"/>
              </a:ext>
            </a:extLst>
          </p:cNvPr>
          <p:cNvGrpSpPr/>
          <p:nvPr/>
        </p:nvGrpSpPr>
        <p:grpSpPr>
          <a:xfrm>
            <a:off x="6290459" y="2103392"/>
            <a:ext cx="986814" cy="244549"/>
            <a:chOff x="7153997" y="4784651"/>
            <a:chExt cx="986814" cy="244549"/>
          </a:xfrm>
        </p:grpSpPr>
        <p:sp>
          <p:nvSpPr>
            <p:cNvPr id="38" name="Rounded Rectangle 37">
              <a:extLst>
                <a:ext uri="{FF2B5EF4-FFF2-40B4-BE49-F238E27FC236}">
                  <a16:creationId xmlns:a16="http://schemas.microsoft.com/office/drawing/2014/main" id="{946A8E8F-B4B0-DE4F-96DE-239815A738E1}"/>
                </a:ext>
              </a:extLst>
            </p:cNvPr>
            <p:cNvSpPr/>
            <p:nvPr/>
          </p:nvSpPr>
          <p:spPr>
            <a:xfrm>
              <a:off x="7153997" y="4784651"/>
              <a:ext cx="986814" cy="244549"/>
            </a:xfrm>
            <a:prstGeom prst="roundRect">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0" name="Oval 39">
              <a:extLst>
                <a:ext uri="{FF2B5EF4-FFF2-40B4-BE49-F238E27FC236}">
                  <a16:creationId xmlns:a16="http://schemas.microsoft.com/office/drawing/2014/main" id="{3F76EF1A-B1A1-2847-ADF5-AC0E9813BDBE}"/>
                </a:ext>
              </a:extLst>
            </p:cNvPr>
            <p:cNvSpPr/>
            <p:nvPr/>
          </p:nvSpPr>
          <p:spPr>
            <a:xfrm>
              <a:off x="7208016"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1" name="Oval 40">
              <a:extLst>
                <a:ext uri="{FF2B5EF4-FFF2-40B4-BE49-F238E27FC236}">
                  <a16:creationId xmlns:a16="http://schemas.microsoft.com/office/drawing/2014/main" id="{88B2FBDD-BE6A-C548-8CA3-0A632B610BEC}"/>
                </a:ext>
              </a:extLst>
            </p:cNvPr>
            <p:cNvSpPr/>
            <p:nvPr/>
          </p:nvSpPr>
          <p:spPr>
            <a:xfrm>
              <a:off x="7401973"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2" name="Oval 41">
              <a:extLst>
                <a:ext uri="{FF2B5EF4-FFF2-40B4-BE49-F238E27FC236}">
                  <a16:creationId xmlns:a16="http://schemas.microsoft.com/office/drawing/2014/main" id="{326C578C-4752-A642-B3D1-5318C3875E31}"/>
                </a:ext>
              </a:extLst>
            </p:cNvPr>
            <p:cNvSpPr/>
            <p:nvPr/>
          </p:nvSpPr>
          <p:spPr>
            <a:xfrm>
              <a:off x="7582024"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5" name="Oval 44">
              <a:extLst>
                <a:ext uri="{FF2B5EF4-FFF2-40B4-BE49-F238E27FC236}">
                  <a16:creationId xmlns:a16="http://schemas.microsoft.com/office/drawing/2014/main" id="{22E0BD3A-753D-E646-B2A0-B2FDD1929BF2}"/>
                </a:ext>
              </a:extLst>
            </p:cNvPr>
            <p:cNvSpPr/>
            <p:nvPr/>
          </p:nvSpPr>
          <p:spPr>
            <a:xfrm>
              <a:off x="7775981"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6" name="Oval 45">
              <a:extLst>
                <a:ext uri="{FF2B5EF4-FFF2-40B4-BE49-F238E27FC236}">
                  <a16:creationId xmlns:a16="http://schemas.microsoft.com/office/drawing/2014/main" id="{8F5C4AEA-3953-654B-B4B4-97A801AF9FDA}"/>
                </a:ext>
              </a:extLst>
            </p:cNvPr>
            <p:cNvSpPr/>
            <p:nvPr/>
          </p:nvSpPr>
          <p:spPr>
            <a:xfrm>
              <a:off x="7960280" y="4824365"/>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cxnSp>
        <p:nvCxnSpPr>
          <p:cNvPr id="47" name="Straight Arrow Connector 46">
            <a:extLst>
              <a:ext uri="{FF2B5EF4-FFF2-40B4-BE49-F238E27FC236}">
                <a16:creationId xmlns:a16="http://schemas.microsoft.com/office/drawing/2014/main" id="{EA40C7E1-C999-CE45-AE10-5109874204FB}"/>
              </a:ext>
            </a:extLst>
          </p:cNvPr>
          <p:cNvCxnSpPr>
            <a:endCxn id="38" idx="1"/>
          </p:cNvCxnSpPr>
          <p:nvPr/>
        </p:nvCxnSpPr>
        <p:spPr>
          <a:xfrm flipV="1">
            <a:off x="4706677" y="2225667"/>
            <a:ext cx="1583782" cy="4278"/>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48" name="TextBox 47">
            <a:extLst>
              <a:ext uri="{FF2B5EF4-FFF2-40B4-BE49-F238E27FC236}">
                <a16:creationId xmlns:a16="http://schemas.microsoft.com/office/drawing/2014/main" id="{E50C347A-6FAF-5442-99AC-46A2BDFF45F0}"/>
              </a:ext>
            </a:extLst>
          </p:cNvPr>
          <p:cNvSpPr txBox="1"/>
          <p:nvPr/>
        </p:nvSpPr>
        <p:spPr>
          <a:xfrm>
            <a:off x="5711627" y="1737546"/>
            <a:ext cx="214302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Vector representation</a:t>
            </a:r>
          </a:p>
        </p:txBody>
      </p:sp>
      <p:sp>
        <p:nvSpPr>
          <p:cNvPr id="49" name="Rounded Rectangular Callout 48">
            <a:extLst>
              <a:ext uri="{FF2B5EF4-FFF2-40B4-BE49-F238E27FC236}">
                <a16:creationId xmlns:a16="http://schemas.microsoft.com/office/drawing/2014/main" id="{2DF4D852-17C0-B64B-B428-CDF2E3836FF6}"/>
              </a:ext>
            </a:extLst>
          </p:cNvPr>
          <p:cNvSpPr/>
          <p:nvPr/>
        </p:nvSpPr>
        <p:spPr>
          <a:xfrm>
            <a:off x="8940238" y="2125674"/>
            <a:ext cx="2638650" cy="646983"/>
          </a:xfrm>
          <a:prstGeom prst="wedgeRoundRectCallout">
            <a:avLst>
              <a:gd name="adj1" fmla="val -49077"/>
              <a:gd name="adj2" fmla="val 17024"/>
              <a:gd name="adj3" fmla="val 16667"/>
            </a:avLst>
          </a:prstGeom>
          <a:solidFill>
            <a:schemeClr val="accent2">
              <a:lumMod val="60000"/>
              <a:lumOff val="4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r>
              <a:rPr lang="en-US" sz="1600" dirty="0"/>
              <a:t>Attribute encoding is </a:t>
            </a:r>
            <a:r>
              <a:rPr lang="en-US" sz="1600" b="1" dirty="0"/>
              <a:t>not context-aware</a:t>
            </a:r>
            <a:r>
              <a:rPr lang="en-US" sz="1600" dirty="0"/>
              <a:t>!</a:t>
            </a:r>
          </a:p>
        </p:txBody>
      </p:sp>
    </p:spTree>
    <p:extLst>
      <p:ext uri="{BB962C8B-B14F-4D97-AF65-F5344CB8AC3E}">
        <p14:creationId xmlns:p14="http://schemas.microsoft.com/office/powerpoint/2010/main" val="351875754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500"/>
                                        <p:tgtEl>
                                          <p:spTgt spid="4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9" grpId="0" animBg="1"/>
      <p:bldP spid="43" grpId="0"/>
      <p:bldP spid="44" grpId="0"/>
      <p:bldP spid="4" grpId="0" animBg="1"/>
      <p:bldP spid="49"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218188-651A-514C-8CD5-43C1275A2D93}"/>
              </a:ext>
            </a:extLst>
          </p:cNvPr>
          <p:cNvSpPr>
            <a:spLocks noGrp="1"/>
          </p:cNvSpPr>
          <p:nvPr>
            <p:ph type="sldNum" sz="quarter" idx="2"/>
          </p:nvPr>
        </p:nvSpPr>
        <p:spPr/>
        <p:txBody>
          <a:bodyPr/>
          <a:lstStyle/>
          <a:p>
            <a:fld id="{86CB4B4D-7CA3-9044-876B-883B54F8677D}" type="slidenum">
              <a:rPr lang="en-US" smtClean="0"/>
              <a:t>104</a:t>
            </a:fld>
            <a:endParaRPr lang="en-US"/>
          </a:p>
        </p:txBody>
      </p:sp>
      <p:sp>
        <p:nvSpPr>
          <p:cNvPr id="3" name="Title 2">
            <a:extLst>
              <a:ext uri="{FF2B5EF4-FFF2-40B4-BE49-F238E27FC236}">
                <a16:creationId xmlns:a16="http://schemas.microsoft.com/office/drawing/2014/main" id="{237787C1-1042-2E4C-A2C2-EFF3C93507CA}"/>
              </a:ext>
            </a:extLst>
          </p:cNvPr>
          <p:cNvSpPr>
            <a:spLocks noGrp="1"/>
          </p:cNvSpPr>
          <p:nvPr>
            <p:ph type="title"/>
          </p:nvPr>
        </p:nvSpPr>
        <p:spPr>
          <a:xfrm>
            <a:off x="609519" y="266701"/>
            <a:ext cx="10972166" cy="990593"/>
          </a:xfrm>
        </p:spPr>
        <p:txBody>
          <a:bodyPr>
            <a:normAutofit/>
          </a:bodyPr>
          <a:lstStyle/>
          <a:p>
            <a:r>
              <a:rPr lang="en-US" dirty="0"/>
              <a:t>Distributed Tuple Representation via Attribute Encoding</a:t>
            </a:r>
          </a:p>
        </p:txBody>
      </p:sp>
      <p:pic>
        <p:nvPicPr>
          <p:cNvPr id="4" name="Picture 3">
            <a:extLst>
              <a:ext uri="{FF2B5EF4-FFF2-40B4-BE49-F238E27FC236}">
                <a16:creationId xmlns:a16="http://schemas.microsoft.com/office/drawing/2014/main" id="{C705F021-F1FF-AD4B-9E45-5B20292961E0}"/>
              </a:ext>
            </a:extLst>
          </p:cNvPr>
          <p:cNvPicPr>
            <a:picLocks noChangeAspect="1"/>
          </p:cNvPicPr>
          <p:nvPr/>
        </p:nvPicPr>
        <p:blipFill>
          <a:blip r:embed="rId2"/>
          <a:stretch>
            <a:fillRect/>
          </a:stretch>
        </p:blipFill>
        <p:spPr>
          <a:xfrm>
            <a:off x="1389852" y="2663026"/>
            <a:ext cx="4142745" cy="2943529"/>
          </a:xfrm>
          <a:prstGeom prst="rect">
            <a:avLst/>
          </a:prstGeom>
        </p:spPr>
      </p:pic>
      <p:graphicFrame>
        <p:nvGraphicFramePr>
          <p:cNvPr id="5" name="Table 4">
            <a:extLst>
              <a:ext uri="{FF2B5EF4-FFF2-40B4-BE49-F238E27FC236}">
                <a16:creationId xmlns:a16="http://schemas.microsoft.com/office/drawing/2014/main" id="{3ADBA7C0-00BE-434B-A7C0-2CCCC3A055DF}"/>
              </a:ext>
            </a:extLst>
          </p:cNvPr>
          <p:cNvGraphicFramePr>
            <a:graphicFrameLocks noGrp="1"/>
          </p:cNvGraphicFramePr>
          <p:nvPr/>
        </p:nvGraphicFramePr>
        <p:xfrm>
          <a:off x="211951" y="3260781"/>
          <a:ext cx="1102242" cy="1889421"/>
        </p:xfrm>
        <a:graphic>
          <a:graphicData uri="http://schemas.openxmlformats.org/drawingml/2006/table">
            <a:tbl>
              <a:tblPr firstRow="1" bandRow="1">
                <a:effectLst>
                  <a:outerShdw blurRad="50800" dist="38100" dir="2700000" algn="tl" rotWithShape="0">
                    <a:prstClr val="black">
                      <a:alpha val="40000"/>
                    </a:prstClr>
                  </a:outerShdw>
                </a:effectLst>
                <a:tableStyleId>{F2DE63D5-997A-4646-A377-4702673A728D}</a:tableStyleId>
              </a:tblPr>
              <a:tblGrid>
                <a:gridCol w="1102242">
                  <a:extLst>
                    <a:ext uri="{9D8B030D-6E8A-4147-A177-3AD203B41FA5}">
                      <a16:colId xmlns:a16="http://schemas.microsoft.com/office/drawing/2014/main" val="1572098987"/>
                    </a:ext>
                  </a:extLst>
                </a:gridCol>
              </a:tblGrid>
              <a:tr h="289221">
                <a:tc>
                  <a:txBody>
                    <a:bodyPr/>
                    <a:lstStyle/>
                    <a:p>
                      <a:pPr algn="l"/>
                      <a:r>
                        <a:rPr lang="en-US" sz="1200" dirty="0" err="1"/>
                        <a:t>KnownFor</a:t>
                      </a:r>
                      <a:endParaRPr lang="en-US" sz="1200" dirty="0"/>
                    </a:p>
                  </a:txBody>
                  <a:tcPr/>
                </a:tc>
                <a:extLst>
                  <a:ext uri="{0D108BD9-81ED-4DB2-BD59-A6C34878D82A}">
                    <a16:rowId xmlns:a16="http://schemas.microsoft.com/office/drawing/2014/main" val="1876912108"/>
                  </a:ext>
                </a:extLst>
              </a:tr>
              <a:tr h="41014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t>Database </a:t>
                      </a:r>
                    </a:p>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t>theory</a:t>
                      </a:r>
                    </a:p>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t>Finite</a:t>
                      </a:r>
                    </a:p>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t>model </a:t>
                      </a:r>
                    </a:p>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t>Theory</a:t>
                      </a:r>
                    </a:p>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t>and </a:t>
                      </a:r>
                    </a:p>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t>reasoning </a:t>
                      </a:r>
                    </a:p>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t>about </a:t>
                      </a:r>
                    </a:p>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t>knowledge</a:t>
                      </a:r>
                    </a:p>
                  </a:txBody>
                  <a:tcPr/>
                </a:tc>
                <a:extLst>
                  <a:ext uri="{0D108BD9-81ED-4DB2-BD59-A6C34878D82A}">
                    <a16:rowId xmlns:a16="http://schemas.microsoft.com/office/drawing/2014/main" val="71709266"/>
                  </a:ext>
                </a:extLst>
              </a:tr>
            </a:tbl>
          </a:graphicData>
        </a:graphic>
      </p:graphicFrame>
      <p:graphicFrame>
        <p:nvGraphicFramePr>
          <p:cNvPr id="6" name="Table 5">
            <a:extLst>
              <a:ext uri="{FF2B5EF4-FFF2-40B4-BE49-F238E27FC236}">
                <a16:creationId xmlns:a16="http://schemas.microsoft.com/office/drawing/2014/main" id="{DAD2D965-67AF-564D-8B9C-46B9AFEA1666}"/>
              </a:ext>
            </a:extLst>
          </p:cNvPr>
          <p:cNvGraphicFramePr>
            <a:graphicFrameLocks noGrp="1"/>
          </p:cNvGraphicFramePr>
          <p:nvPr/>
        </p:nvGraphicFramePr>
        <p:xfrm>
          <a:off x="2214049" y="2144110"/>
          <a:ext cx="3116580" cy="578442"/>
        </p:xfrm>
        <a:graphic>
          <a:graphicData uri="http://schemas.openxmlformats.org/drawingml/2006/table">
            <a:tbl>
              <a:tblPr firstRow="1" bandRow="1">
                <a:effectLst>
                  <a:outerShdw blurRad="50800" dist="38100" dir="2700000" algn="tl" rotWithShape="0">
                    <a:prstClr val="black">
                      <a:alpha val="40000"/>
                    </a:prstClr>
                  </a:outerShdw>
                </a:effectLst>
                <a:tableStyleId>{F2DE63D5-997A-4646-A377-4702673A728D}</a:tableStyleId>
              </a:tblPr>
              <a:tblGrid>
                <a:gridCol w="3116580">
                  <a:extLst>
                    <a:ext uri="{9D8B030D-6E8A-4147-A177-3AD203B41FA5}">
                      <a16:colId xmlns:a16="http://schemas.microsoft.com/office/drawing/2014/main" val="1952270238"/>
                    </a:ext>
                  </a:extLst>
                </a:gridCol>
              </a:tblGrid>
              <a:tr h="289221">
                <a:tc>
                  <a:txBody>
                    <a:bodyPr/>
                    <a:lstStyle/>
                    <a:p>
                      <a:pPr algn="l"/>
                      <a:r>
                        <a:rPr lang="en-US" sz="1200" dirty="0" err="1"/>
                        <a:t>KnownFor</a:t>
                      </a:r>
                      <a:endParaRPr lang="en-US" sz="1200" dirty="0"/>
                    </a:p>
                  </a:txBody>
                  <a:tcPr/>
                </a:tc>
                <a:extLst>
                  <a:ext uri="{0D108BD9-81ED-4DB2-BD59-A6C34878D82A}">
                    <a16:rowId xmlns:a16="http://schemas.microsoft.com/office/drawing/2014/main" val="864388875"/>
                  </a:ext>
                </a:extLst>
              </a:tr>
              <a:tr h="289221">
                <a:tc>
                  <a:txBody>
                    <a:bodyPr/>
                    <a:lstStyle/>
                    <a:p>
                      <a:pPr algn="l"/>
                      <a:r>
                        <a:rPr lang="en-US" sz="1100" dirty="0"/>
                        <a:t>Finite model theory  theoretical relational concepts</a:t>
                      </a:r>
                    </a:p>
                  </a:txBody>
                  <a:tcPr/>
                </a:tc>
                <a:extLst>
                  <a:ext uri="{0D108BD9-81ED-4DB2-BD59-A6C34878D82A}">
                    <a16:rowId xmlns:a16="http://schemas.microsoft.com/office/drawing/2014/main" val="3502573290"/>
                  </a:ext>
                </a:extLst>
              </a:tr>
            </a:tbl>
          </a:graphicData>
        </a:graphic>
      </p:graphicFrame>
      <p:sp>
        <p:nvSpPr>
          <p:cNvPr id="25" name="Rectangle 24">
            <a:extLst>
              <a:ext uri="{FF2B5EF4-FFF2-40B4-BE49-F238E27FC236}">
                <a16:creationId xmlns:a16="http://schemas.microsoft.com/office/drawing/2014/main" id="{31D638F5-0662-EE44-AF6C-B36AC233643D}"/>
              </a:ext>
            </a:extLst>
          </p:cNvPr>
          <p:cNvSpPr/>
          <p:nvPr/>
        </p:nvSpPr>
        <p:spPr>
          <a:xfrm>
            <a:off x="8566497" y="1227650"/>
            <a:ext cx="2812180" cy="369332"/>
          </a:xfrm>
          <a:prstGeom prst="rect">
            <a:avLst/>
          </a:prstGeom>
        </p:spPr>
        <p:txBody>
          <a:bodyPr wrap="none">
            <a:spAutoFit/>
          </a:bodyPr>
          <a:lstStyle/>
          <a:p>
            <a:r>
              <a:rPr lang="en-US" dirty="0">
                <a:solidFill>
                  <a:srgbClr val="000000"/>
                </a:solidFill>
                <a:sym typeface="Calibri"/>
              </a:rPr>
              <a:t>[</a:t>
            </a:r>
            <a:r>
              <a:rPr lang="en-US" dirty="0" err="1"/>
              <a:t>Mugdal</a:t>
            </a:r>
            <a:r>
              <a:rPr lang="en-US" dirty="0"/>
              <a:t> et al., SIGMOD’18</a:t>
            </a:r>
            <a:r>
              <a:rPr lang="en-US" dirty="0">
                <a:solidFill>
                  <a:srgbClr val="000000"/>
                </a:solidFill>
                <a:sym typeface="Calibri"/>
              </a:rPr>
              <a:t>] </a:t>
            </a:r>
            <a:endParaRPr lang="en-US" dirty="0"/>
          </a:p>
        </p:txBody>
      </p:sp>
      <p:cxnSp>
        <p:nvCxnSpPr>
          <p:cNvPr id="9" name="Straight Connector 8">
            <a:extLst>
              <a:ext uri="{FF2B5EF4-FFF2-40B4-BE49-F238E27FC236}">
                <a16:creationId xmlns:a16="http://schemas.microsoft.com/office/drawing/2014/main" id="{23568DA6-AA02-334E-9756-B9EE07FE0F72}"/>
              </a:ext>
            </a:extLst>
          </p:cNvPr>
          <p:cNvCxnSpPr>
            <a:cxnSpLocks/>
          </p:cNvCxnSpPr>
          <p:nvPr/>
        </p:nvCxnSpPr>
        <p:spPr>
          <a:xfrm>
            <a:off x="287610" y="3761162"/>
            <a:ext cx="570307"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AAE936D0-A99E-E047-B57F-B9B55ABE8240}"/>
              </a:ext>
            </a:extLst>
          </p:cNvPr>
          <p:cNvCxnSpPr>
            <a:cxnSpLocks/>
          </p:cNvCxnSpPr>
          <p:nvPr/>
        </p:nvCxnSpPr>
        <p:spPr>
          <a:xfrm>
            <a:off x="287610" y="3938293"/>
            <a:ext cx="401342"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184B0105-7D92-2A48-86AF-05EFFFE5D9C3}"/>
              </a:ext>
            </a:extLst>
          </p:cNvPr>
          <p:cNvCxnSpPr>
            <a:cxnSpLocks/>
          </p:cNvCxnSpPr>
          <p:nvPr/>
        </p:nvCxnSpPr>
        <p:spPr>
          <a:xfrm>
            <a:off x="3461224" y="2663026"/>
            <a:ext cx="1168855"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 name="TextBox 12">
            <a:extLst>
              <a:ext uri="{FF2B5EF4-FFF2-40B4-BE49-F238E27FC236}">
                <a16:creationId xmlns:a16="http://schemas.microsoft.com/office/drawing/2014/main" id="{BADDA113-BB31-3D40-9AB8-6B67A8D59F9C}"/>
              </a:ext>
            </a:extLst>
          </p:cNvPr>
          <p:cNvSpPr txBox="1"/>
          <p:nvPr/>
        </p:nvSpPr>
        <p:spPr>
          <a:xfrm>
            <a:off x="609519" y="1077840"/>
            <a:ext cx="6882972" cy="369330"/>
          </a:xfrm>
          <a:prstGeom prst="rect">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kumimoji="0" lang="en-US" sz="1800" b="1" i="0" u="none" strike="noStrike" cap="none" spc="0" normalizeH="0" baseline="0" dirty="0">
                <a:ln>
                  <a:noFill/>
                </a:ln>
                <a:solidFill>
                  <a:srgbClr val="0070C0"/>
                </a:solidFill>
                <a:effectLst/>
                <a:uFillTx/>
                <a:latin typeface="+mn-lt"/>
                <a:ea typeface="+mn-ea"/>
                <a:cs typeface="+mn-cs"/>
                <a:sym typeface="Calibri"/>
              </a:rPr>
              <a:t>Method </a:t>
            </a:r>
            <a:r>
              <a:rPr lang="en-US" b="1" dirty="0">
                <a:solidFill>
                  <a:srgbClr val="0070C0"/>
                </a:solidFill>
                <a:sym typeface="Calibri"/>
              </a:rPr>
              <a:t>2</a:t>
            </a:r>
            <a:r>
              <a:rPr kumimoji="0" lang="en-US" sz="1800" b="0" i="0" u="none" strike="noStrike" cap="none" spc="0" normalizeH="0" baseline="0" dirty="0">
                <a:ln>
                  <a:noFill/>
                </a:ln>
                <a:solidFill>
                  <a:srgbClr val="0070C0"/>
                </a:solidFill>
                <a:effectLst/>
                <a:uFillTx/>
                <a:latin typeface="+mn-lt"/>
                <a:ea typeface="+mn-ea"/>
                <a:cs typeface="+mn-cs"/>
                <a:sym typeface="Calibri"/>
              </a:rPr>
              <a:t>: Tuple as a set of attributes, each attribute a sequence of text </a:t>
            </a:r>
            <a:endParaRPr kumimoji="0" lang="en-US" sz="1800" b="0" i="1" u="none" strike="noStrike" cap="none" spc="0" normalizeH="0" baseline="0" dirty="0">
              <a:ln>
                <a:noFill/>
              </a:ln>
              <a:solidFill>
                <a:srgbClr val="0070C0"/>
              </a:solidFill>
              <a:effectLst/>
              <a:uFillTx/>
              <a:sym typeface="Calibri"/>
            </a:endParaRPr>
          </a:p>
        </p:txBody>
      </p:sp>
      <p:cxnSp>
        <p:nvCxnSpPr>
          <p:cNvPr id="10" name="Elbow Connector 9">
            <a:extLst>
              <a:ext uri="{FF2B5EF4-FFF2-40B4-BE49-F238E27FC236}">
                <a16:creationId xmlns:a16="http://schemas.microsoft.com/office/drawing/2014/main" id="{416BFBB8-90A8-FB4A-BAFF-7B6B341570D3}"/>
              </a:ext>
            </a:extLst>
          </p:cNvPr>
          <p:cNvCxnSpPr>
            <a:cxnSpLocks/>
            <a:stCxn id="5" idx="0"/>
            <a:endCxn id="6" idx="1"/>
          </p:cNvCxnSpPr>
          <p:nvPr/>
        </p:nvCxnSpPr>
        <p:spPr>
          <a:xfrm rot="5400000" flipH="1" flipV="1">
            <a:off x="1074835" y="2121568"/>
            <a:ext cx="827450" cy="1450977"/>
          </a:xfrm>
          <a:prstGeom prst="bentConnector2">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6" name="TextBox 15">
            <a:extLst>
              <a:ext uri="{FF2B5EF4-FFF2-40B4-BE49-F238E27FC236}">
                <a16:creationId xmlns:a16="http://schemas.microsoft.com/office/drawing/2014/main" id="{BA3D73C9-A11B-8F43-A259-AB9B1CCFEF43}"/>
              </a:ext>
            </a:extLst>
          </p:cNvPr>
          <p:cNvSpPr txBox="1"/>
          <p:nvPr/>
        </p:nvSpPr>
        <p:spPr>
          <a:xfrm>
            <a:off x="970957" y="2100530"/>
            <a:ext cx="82073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C</a:t>
            </a:r>
            <a:r>
              <a:rPr kumimoji="0" lang="en-US" sz="1800" b="0" i="0" u="none" strike="noStrike" cap="none" spc="0" normalizeH="0" baseline="0" dirty="0">
                <a:ln>
                  <a:noFill/>
                </a:ln>
                <a:solidFill>
                  <a:srgbClr val="000000"/>
                </a:solidFill>
                <a:effectLst/>
                <a:uFillTx/>
                <a:latin typeface="+mn-lt"/>
                <a:ea typeface="+mn-ea"/>
                <a:cs typeface="+mn-cs"/>
                <a:sym typeface="Calibri"/>
              </a:rPr>
              <a:t>ontext</a:t>
            </a:r>
          </a:p>
        </p:txBody>
      </p:sp>
      <p:pic>
        <p:nvPicPr>
          <p:cNvPr id="18" name="Picture 17">
            <a:extLst>
              <a:ext uri="{FF2B5EF4-FFF2-40B4-BE49-F238E27FC236}">
                <a16:creationId xmlns:a16="http://schemas.microsoft.com/office/drawing/2014/main" id="{58A8125E-F22B-7E4D-918B-A419DB4F84A0}"/>
              </a:ext>
            </a:extLst>
          </p:cNvPr>
          <p:cNvPicPr>
            <a:picLocks noChangeAspect="1"/>
          </p:cNvPicPr>
          <p:nvPr/>
        </p:nvPicPr>
        <p:blipFill>
          <a:blip r:embed="rId3"/>
          <a:stretch>
            <a:fillRect/>
          </a:stretch>
        </p:blipFill>
        <p:spPr>
          <a:xfrm>
            <a:off x="6829720" y="2847056"/>
            <a:ext cx="4414042" cy="3236964"/>
          </a:xfrm>
          <a:prstGeom prst="rect">
            <a:avLst/>
          </a:prstGeom>
        </p:spPr>
      </p:pic>
      <p:graphicFrame>
        <p:nvGraphicFramePr>
          <p:cNvPr id="19" name="Table 18">
            <a:extLst>
              <a:ext uri="{FF2B5EF4-FFF2-40B4-BE49-F238E27FC236}">
                <a16:creationId xmlns:a16="http://schemas.microsoft.com/office/drawing/2014/main" id="{88BC3E60-B768-D94C-BAE7-8AFC93A81AEB}"/>
              </a:ext>
            </a:extLst>
          </p:cNvPr>
          <p:cNvGraphicFramePr>
            <a:graphicFrameLocks noGrp="1"/>
          </p:cNvGraphicFramePr>
          <p:nvPr/>
        </p:nvGraphicFramePr>
        <p:xfrm>
          <a:off x="6487715" y="1963475"/>
          <a:ext cx="2009552" cy="883581"/>
        </p:xfrm>
        <a:graphic>
          <a:graphicData uri="http://schemas.openxmlformats.org/drawingml/2006/table">
            <a:tbl>
              <a:tblPr firstRow="1" bandRow="1">
                <a:effectLst>
                  <a:outerShdw blurRad="50800" dist="38100" dir="2700000" algn="tl" rotWithShape="0">
                    <a:prstClr val="black">
                      <a:alpha val="40000"/>
                    </a:prstClr>
                  </a:outerShdw>
                </a:effectLst>
                <a:tableStyleId>{F2DE63D5-997A-4646-A377-4702673A728D}</a:tableStyleId>
              </a:tblPr>
              <a:tblGrid>
                <a:gridCol w="2009552">
                  <a:extLst>
                    <a:ext uri="{9D8B030D-6E8A-4147-A177-3AD203B41FA5}">
                      <a16:colId xmlns:a16="http://schemas.microsoft.com/office/drawing/2014/main" val="1463146645"/>
                    </a:ext>
                  </a:extLst>
                </a:gridCol>
              </a:tblGrid>
              <a:tr h="289221">
                <a:tc>
                  <a:txBody>
                    <a:bodyPr/>
                    <a:lstStyle/>
                    <a:p>
                      <a:pPr algn="l"/>
                      <a:r>
                        <a:rPr lang="en-US" sz="1200" dirty="0" err="1"/>
                        <a:t>KnownFor</a:t>
                      </a:r>
                      <a:endParaRPr lang="en-US" sz="1200" dirty="0"/>
                    </a:p>
                  </a:txBody>
                  <a:tcPr/>
                </a:tc>
                <a:extLst>
                  <a:ext uri="{0D108BD9-81ED-4DB2-BD59-A6C34878D82A}">
                    <a16:rowId xmlns:a16="http://schemas.microsoft.com/office/drawing/2014/main" val="2079198687"/>
                  </a:ext>
                </a:extLst>
              </a:tr>
              <a:tr h="28922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t>Database theory, finite model theory, and reasoning about knowledge</a:t>
                      </a:r>
                    </a:p>
                  </a:txBody>
                  <a:tcPr/>
                </a:tc>
                <a:extLst>
                  <a:ext uri="{0D108BD9-81ED-4DB2-BD59-A6C34878D82A}">
                    <a16:rowId xmlns:a16="http://schemas.microsoft.com/office/drawing/2014/main" val="1769513727"/>
                  </a:ext>
                </a:extLst>
              </a:tr>
            </a:tbl>
          </a:graphicData>
        </a:graphic>
      </p:graphicFrame>
      <p:graphicFrame>
        <p:nvGraphicFramePr>
          <p:cNvPr id="20" name="Table 19">
            <a:extLst>
              <a:ext uri="{FF2B5EF4-FFF2-40B4-BE49-F238E27FC236}">
                <a16:creationId xmlns:a16="http://schemas.microsoft.com/office/drawing/2014/main" id="{338AB24E-96D8-0D41-A5DB-29CC24398627}"/>
              </a:ext>
            </a:extLst>
          </p:cNvPr>
          <p:cNvGraphicFramePr>
            <a:graphicFrameLocks noGrp="1"/>
          </p:cNvGraphicFramePr>
          <p:nvPr/>
        </p:nvGraphicFramePr>
        <p:xfrm>
          <a:off x="9794390" y="2127095"/>
          <a:ext cx="2197235" cy="715941"/>
        </p:xfrm>
        <a:graphic>
          <a:graphicData uri="http://schemas.openxmlformats.org/drawingml/2006/table">
            <a:tbl>
              <a:tblPr firstRow="1" bandRow="1">
                <a:effectLst>
                  <a:outerShdw blurRad="50800" dist="38100" dir="2700000" algn="tl" rotWithShape="0">
                    <a:prstClr val="black">
                      <a:alpha val="40000"/>
                    </a:prstClr>
                  </a:outerShdw>
                </a:effectLst>
                <a:tableStyleId>{F2DE63D5-997A-4646-A377-4702673A728D}</a:tableStyleId>
              </a:tblPr>
              <a:tblGrid>
                <a:gridCol w="2197235">
                  <a:extLst>
                    <a:ext uri="{9D8B030D-6E8A-4147-A177-3AD203B41FA5}">
                      <a16:colId xmlns:a16="http://schemas.microsoft.com/office/drawing/2014/main" val="4221932635"/>
                    </a:ext>
                  </a:extLst>
                </a:gridCol>
              </a:tblGrid>
              <a:tr h="289221">
                <a:tc>
                  <a:txBody>
                    <a:bodyPr/>
                    <a:lstStyle/>
                    <a:p>
                      <a:pPr algn="l"/>
                      <a:r>
                        <a:rPr lang="en-US" sz="1200" dirty="0" err="1"/>
                        <a:t>KnownFor</a:t>
                      </a:r>
                      <a:endParaRPr lang="en-US" sz="1200" dirty="0"/>
                    </a:p>
                  </a:txBody>
                  <a:tcPr/>
                </a:tc>
                <a:extLst>
                  <a:ext uri="{0D108BD9-81ED-4DB2-BD59-A6C34878D82A}">
                    <a16:rowId xmlns:a16="http://schemas.microsoft.com/office/drawing/2014/main" val="632497936"/>
                  </a:ext>
                </a:extLst>
              </a:tr>
              <a:tr h="289221">
                <a:tc>
                  <a:txBody>
                    <a:bodyPr/>
                    <a:lstStyle/>
                    <a:p>
                      <a:pPr algn="l"/>
                      <a:r>
                        <a:rPr lang="en-US" sz="1100" dirty="0"/>
                        <a:t>finite-model theory, theoretical relational concepts</a:t>
                      </a:r>
                    </a:p>
                  </a:txBody>
                  <a:tcPr/>
                </a:tc>
                <a:extLst>
                  <a:ext uri="{0D108BD9-81ED-4DB2-BD59-A6C34878D82A}">
                    <a16:rowId xmlns:a16="http://schemas.microsoft.com/office/drawing/2014/main" val="3844004362"/>
                  </a:ext>
                </a:extLst>
              </a:tr>
            </a:tbl>
          </a:graphicData>
        </a:graphic>
      </p:graphicFrame>
      <p:cxnSp>
        <p:nvCxnSpPr>
          <p:cNvPr id="22" name="Straight Connector 21">
            <a:extLst>
              <a:ext uri="{FF2B5EF4-FFF2-40B4-BE49-F238E27FC236}">
                <a16:creationId xmlns:a16="http://schemas.microsoft.com/office/drawing/2014/main" id="{61D6DEE1-2E0E-C64F-BC49-8FFAEC396118}"/>
              </a:ext>
            </a:extLst>
          </p:cNvPr>
          <p:cNvCxnSpPr>
            <a:cxnSpLocks/>
            <a:endCxn id="20" idx="1"/>
          </p:cNvCxnSpPr>
          <p:nvPr/>
        </p:nvCxnSpPr>
        <p:spPr>
          <a:xfrm flipV="1">
            <a:off x="8497267" y="2485065"/>
            <a:ext cx="1297123" cy="2230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6" name="TextBox 25">
            <a:extLst>
              <a:ext uri="{FF2B5EF4-FFF2-40B4-BE49-F238E27FC236}">
                <a16:creationId xmlns:a16="http://schemas.microsoft.com/office/drawing/2014/main" id="{0CF7CD8C-AB38-B841-8B93-C70FD2C64DAF}"/>
              </a:ext>
            </a:extLst>
          </p:cNvPr>
          <p:cNvSpPr txBox="1"/>
          <p:nvPr/>
        </p:nvSpPr>
        <p:spPr>
          <a:xfrm>
            <a:off x="8735460" y="2013256"/>
            <a:ext cx="82073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C</a:t>
            </a:r>
            <a:r>
              <a:rPr kumimoji="0" lang="en-US" sz="1800" b="0" i="0" u="none" strike="noStrike" cap="none" spc="0" normalizeH="0" baseline="0" dirty="0">
                <a:ln>
                  <a:noFill/>
                </a:ln>
                <a:solidFill>
                  <a:srgbClr val="000000"/>
                </a:solidFill>
                <a:effectLst/>
                <a:uFillTx/>
                <a:latin typeface="+mn-lt"/>
                <a:ea typeface="+mn-ea"/>
                <a:cs typeface="+mn-cs"/>
                <a:sym typeface="Calibri"/>
              </a:rPr>
              <a:t>ontext</a:t>
            </a:r>
          </a:p>
        </p:txBody>
      </p:sp>
      <p:sp>
        <p:nvSpPr>
          <p:cNvPr id="24" name="Striped Right Arrow 23">
            <a:extLst>
              <a:ext uri="{FF2B5EF4-FFF2-40B4-BE49-F238E27FC236}">
                <a16:creationId xmlns:a16="http://schemas.microsoft.com/office/drawing/2014/main" id="{DBF6B2A2-0643-0D45-B30E-D4BCE5317352}"/>
              </a:ext>
            </a:extLst>
          </p:cNvPr>
          <p:cNvSpPr/>
          <p:nvPr/>
        </p:nvSpPr>
        <p:spPr>
          <a:xfrm>
            <a:off x="5832088" y="3938293"/>
            <a:ext cx="557561" cy="377229"/>
          </a:xfrm>
          <a:prstGeom prst="striped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7" name="TextBox 26">
            <a:extLst>
              <a:ext uri="{FF2B5EF4-FFF2-40B4-BE49-F238E27FC236}">
                <a16:creationId xmlns:a16="http://schemas.microsoft.com/office/drawing/2014/main" id="{67714974-773D-3949-BCD9-048D89EAD04D}"/>
              </a:ext>
            </a:extLst>
          </p:cNvPr>
          <p:cNvSpPr txBox="1"/>
          <p:nvPr/>
        </p:nvSpPr>
        <p:spPr>
          <a:xfrm>
            <a:off x="7800319" y="6054378"/>
            <a:ext cx="293657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sym typeface="Calibri"/>
              </a:rPr>
              <a:t>Sophisticated hybrid approach</a:t>
            </a:r>
            <a:endParaRPr kumimoji="0" lang="en-US" sz="1800" b="0" i="1" u="none" strike="noStrike" cap="none" spc="0" normalizeH="0" baseline="0" dirty="0">
              <a:ln>
                <a:noFill/>
              </a:ln>
              <a:solidFill>
                <a:srgbClr val="000000"/>
              </a:solidFill>
              <a:effectLst/>
              <a:uFillTx/>
              <a:latin typeface="+mn-lt"/>
              <a:ea typeface="+mn-ea"/>
              <a:cs typeface="+mn-cs"/>
              <a:sym typeface="Calibri"/>
            </a:endParaRPr>
          </a:p>
        </p:txBody>
      </p:sp>
      <p:sp>
        <p:nvSpPr>
          <p:cNvPr id="28" name="TextBox 27">
            <a:extLst>
              <a:ext uri="{FF2B5EF4-FFF2-40B4-BE49-F238E27FC236}">
                <a16:creationId xmlns:a16="http://schemas.microsoft.com/office/drawing/2014/main" id="{3C86B105-28BE-4B41-A6AF-E5988A43FC06}"/>
              </a:ext>
            </a:extLst>
          </p:cNvPr>
          <p:cNvSpPr txBox="1"/>
          <p:nvPr/>
        </p:nvSpPr>
        <p:spPr>
          <a:xfrm>
            <a:off x="2498718" y="5841761"/>
            <a:ext cx="96250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sym typeface="Calibri"/>
              </a:rPr>
              <a:t>Attention</a:t>
            </a:r>
            <a:endParaRPr kumimoji="0" lang="en-US" sz="1800" b="0" i="1"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91547070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22" presetClass="entr" presetSubtype="8"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par>
                                <p:cTn id="19" presetID="22" presetClass="entr" presetSubtype="8"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par>
                                <p:cTn id="36" presetID="10"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4" grpId="0" animBg="1"/>
      <p:bldP spid="27" grpId="0"/>
      <p:bldP spid="28"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700F55-A0D3-1C45-8917-6F3652767154}"/>
              </a:ext>
            </a:extLst>
          </p:cNvPr>
          <p:cNvSpPr>
            <a:spLocks noGrp="1"/>
          </p:cNvSpPr>
          <p:nvPr>
            <p:ph type="sldNum" sz="quarter" idx="2"/>
          </p:nvPr>
        </p:nvSpPr>
        <p:spPr/>
        <p:txBody>
          <a:bodyPr/>
          <a:lstStyle/>
          <a:p>
            <a:fld id="{86CB4B4D-7CA3-9044-876B-883B54F8677D}" type="slidenum">
              <a:rPr lang="en-US" smtClean="0"/>
              <a:t>105</a:t>
            </a:fld>
            <a:endParaRPr lang="en-US"/>
          </a:p>
        </p:txBody>
      </p:sp>
      <p:sp>
        <p:nvSpPr>
          <p:cNvPr id="3" name="Title 2">
            <a:extLst>
              <a:ext uri="{FF2B5EF4-FFF2-40B4-BE49-F238E27FC236}">
                <a16:creationId xmlns:a16="http://schemas.microsoft.com/office/drawing/2014/main" id="{6B72E77F-3511-E440-8E28-DA20A46DCF58}"/>
              </a:ext>
            </a:extLst>
          </p:cNvPr>
          <p:cNvSpPr>
            <a:spLocks noGrp="1"/>
          </p:cNvSpPr>
          <p:nvPr>
            <p:ph type="title"/>
          </p:nvPr>
        </p:nvSpPr>
        <p:spPr/>
        <p:txBody>
          <a:bodyPr>
            <a:normAutofit/>
          </a:bodyPr>
          <a:lstStyle/>
          <a:p>
            <a:r>
              <a:rPr lang="en-US" dirty="0"/>
              <a:t>Matching with Attribute Encoding</a:t>
            </a:r>
          </a:p>
        </p:txBody>
      </p:sp>
      <p:pic>
        <p:nvPicPr>
          <p:cNvPr id="5" name="Picture 4">
            <a:extLst>
              <a:ext uri="{FF2B5EF4-FFF2-40B4-BE49-F238E27FC236}">
                <a16:creationId xmlns:a16="http://schemas.microsoft.com/office/drawing/2014/main" id="{6E54CF2D-7F31-F34A-8835-4AD7F6850EF1}"/>
              </a:ext>
            </a:extLst>
          </p:cNvPr>
          <p:cNvPicPr>
            <a:picLocks noChangeAspect="1"/>
          </p:cNvPicPr>
          <p:nvPr/>
        </p:nvPicPr>
        <p:blipFill>
          <a:blip r:embed="rId2"/>
          <a:stretch>
            <a:fillRect/>
          </a:stretch>
        </p:blipFill>
        <p:spPr>
          <a:xfrm>
            <a:off x="1181321" y="1499048"/>
            <a:ext cx="4621612" cy="4019402"/>
          </a:xfrm>
          <a:prstGeom prst="rect">
            <a:avLst/>
          </a:prstGeom>
        </p:spPr>
      </p:pic>
      <p:sp>
        <p:nvSpPr>
          <p:cNvPr id="7" name="TextBox 6">
            <a:extLst>
              <a:ext uri="{FF2B5EF4-FFF2-40B4-BE49-F238E27FC236}">
                <a16:creationId xmlns:a16="http://schemas.microsoft.com/office/drawing/2014/main" id="{32E06138-A7A4-D245-98BC-3237125CBD01}"/>
              </a:ext>
            </a:extLst>
          </p:cNvPr>
          <p:cNvSpPr txBox="1"/>
          <p:nvPr/>
        </p:nvSpPr>
        <p:spPr>
          <a:xfrm>
            <a:off x="109042" y="3230685"/>
            <a:ext cx="1072279"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400" b="0" i="0" u="none" strike="noStrike" cap="none" spc="0" normalizeH="0" baseline="0" dirty="0">
                <a:ln>
                  <a:noFill/>
                </a:ln>
                <a:solidFill>
                  <a:srgbClr val="000000"/>
                </a:solidFill>
                <a:effectLst/>
                <a:uFillTx/>
                <a:latin typeface="+mn-lt"/>
                <a:ea typeface="+mn-ea"/>
                <a:cs typeface="+mn-cs"/>
                <a:sym typeface="Calibri"/>
              </a:rPr>
              <a:t>RNN</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1400" dirty="0">
                <a:solidFill>
                  <a:srgbClr val="000000"/>
                </a:solidFill>
                <a:sym typeface="Calibri"/>
              </a:rPr>
              <a:t>Attention</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400" b="0" i="0" u="none" strike="noStrike" cap="none" spc="0" normalizeH="0" baseline="0" dirty="0">
                <a:ln>
                  <a:noFill/>
                </a:ln>
                <a:solidFill>
                  <a:srgbClr val="000000"/>
                </a:solidFill>
                <a:effectLst/>
                <a:uFillTx/>
                <a:latin typeface="+mn-lt"/>
                <a:ea typeface="+mn-ea"/>
                <a:cs typeface="+mn-cs"/>
                <a:sym typeface="Calibri"/>
              </a:rPr>
              <a:t>Hybrid</a:t>
            </a:r>
          </a:p>
        </p:txBody>
      </p:sp>
      <p:sp>
        <p:nvSpPr>
          <p:cNvPr id="8" name="TextBox 7">
            <a:extLst>
              <a:ext uri="{FF2B5EF4-FFF2-40B4-BE49-F238E27FC236}">
                <a16:creationId xmlns:a16="http://schemas.microsoft.com/office/drawing/2014/main" id="{330863EA-AA94-7645-9B96-989FA6466152}"/>
              </a:ext>
            </a:extLst>
          </p:cNvPr>
          <p:cNvSpPr txBox="1"/>
          <p:nvPr/>
        </p:nvSpPr>
        <p:spPr>
          <a:xfrm>
            <a:off x="1172488" y="3902197"/>
            <a:ext cx="1502012"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400" b="0" i="0" u="none" strike="noStrike" cap="none" spc="0" normalizeH="0" baseline="0" dirty="0">
                <a:ln>
                  <a:noFill/>
                </a:ln>
                <a:solidFill>
                  <a:srgbClr val="000000"/>
                </a:solidFill>
                <a:effectLst/>
                <a:uFillTx/>
                <a:latin typeface="+mn-lt"/>
                <a:ea typeface="+mn-ea"/>
                <a:cs typeface="+mn-cs"/>
                <a:sym typeface="Calibri"/>
              </a:rPr>
              <a:t>Abs. difference</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1400" dirty="0" err="1">
                <a:solidFill>
                  <a:srgbClr val="000000"/>
                </a:solidFill>
                <a:sym typeface="Calibri"/>
              </a:rPr>
              <a:t>Concatentation</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0" name="TextBox 9">
            <a:extLst>
              <a:ext uri="{FF2B5EF4-FFF2-40B4-BE49-F238E27FC236}">
                <a16:creationId xmlns:a16="http://schemas.microsoft.com/office/drawing/2014/main" id="{F806BA83-C3BB-AA43-8A1A-DB458FF311F4}"/>
              </a:ext>
            </a:extLst>
          </p:cNvPr>
          <p:cNvSpPr txBox="1"/>
          <p:nvPr/>
        </p:nvSpPr>
        <p:spPr>
          <a:xfrm>
            <a:off x="291800" y="4320853"/>
            <a:ext cx="880688"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Fully</a:t>
            </a:r>
          </a:p>
          <a:p>
            <a:pPr marL="0" marR="0" indent="0" algn="l" defTabSz="914400" rtl="0" fontAlgn="auto" latinLnBrk="0" hangingPunct="0">
              <a:lnSpc>
                <a:spcPct val="100000"/>
              </a:lnSpc>
              <a:spcBef>
                <a:spcPts val="0"/>
              </a:spcBef>
              <a:spcAft>
                <a:spcPts val="0"/>
              </a:spcAft>
              <a:buClrTx/>
              <a:buSzTx/>
              <a:buFontTx/>
              <a:buNone/>
              <a:tabLst/>
            </a:pPr>
            <a:r>
              <a:rPr lang="en-US" sz="1400" dirty="0">
                <a:solidFill>
                  <a:srgbClr val="000000"/>
                </a:solidFill>
                <a:sym typeface="Calibri"/>
              </a:rPr>
              <a:t>Connected</a:t>
            </a:r>
          </a:p>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Network</a:t>
            </a:r>
          </a:p>
        </p:txBody>
      </p:sp>
      <p:sp>
        <p:nvSpPr>
          <p:cNvPr id="11" name="Up Arrow 10">
            <a:extLst>
              <a:ext uri="{FF2B5EF4-FFF2-40B4-BE49-F238E27FC236}">
                <a16:creationId xmlns:a16="http://schemas.microsoft.com/office/drawing/2014/main" id="{12E9C3FD-4229-1B4A-B55F-23A98806F9BB}"/>
              </a:ext>
            </a:extLst>
          </p:cNvPr>
          <p:cNvSpPr/>
          <p:nvPr/>
        </p:nvSpPr>
        <p:spPr>
          <a:xfrm>
            <a:off x="5613362" y="2516961"/>
            <a:ext cx="379142" cy="2352907"/>
          </a:xfrm>
          <a:prstGeom prst="up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2" name="TextBox 11">
            <a:extLst>
              <a:ext uri="{FF2B5EF4-FFF2-40B4-BE49-F238E27FC236}">
                <a16:creationId xmlns:a16="http://schemas.microsoft.com/office/drawing/2014/main" id="{E2DA02BA-99F9-0D42-A5AC-D9A204955F40}"/>
              </a:ext>
            </a:extLst>
          </p:cNvPr>
          <p:cNvSpPr txBox="1"/>
          <p:nvPr/>
        </p:nvSpPr>
        <p:spPr>
          <a:xfrm rot="16200000">
            <a:off x="5108976" y="3676863"/>
            <a:ext cx="1360435"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Back Propagation</a:t>
            </a:r>
          </a:p>
        </p:txBody>
      </p:sp>
      <p:pic>
        <p:nvPicPr>
          <p:cNvPr id="13" name="Picture 12">
            <a:extLst>
              <a:ext uri="{FF2B5EF4-FFF2-40B4-BE49-F238E27FC236}">
                <a16:creationId xmlns:a16="http://schemas.microsoft.com/office/drawing/2014/main" id="{999B60E4-F44D-4B44-91EE-0AB777E8444F}"/>
              </a:ext>
            </a:extLst>
          </p:cNvPr>
          <p:cNvPicPr>
            <a:picLocks noChangeAspect="1"/>
          </p:cNvPicPr>
          <p:nvPr/>
        </p:nvPicPr>
        <p:blipFill>
          <a:blip r:embed="rId3"/>
          <a:stretch>
            <a:fillRect/>
          </a:stretch>
        </p:blipFill>
        <p:spPr>
          <a:xfrm>
            <a:off x="6560634" y="1141422"/>
            <a:ext cx="5181600" cy="2222500"/>
          </a:xfrm>
          <a:prstGeom prst="rect">
            <a:avLst/>
          </a:prstGeom>
        </p:spPr>
      </p:pic>
      <p:sp>
        <p:nvSpPr>
          <p:cNvPr id="14" name="TextBox 13">
            <a:extLst>
              <a:ext uri="{FF2B5EF4-FFF2-40B4-BE49-F238E27FC236}">
                <a16:creationId xmlns:a16="http://schemas.microsoft.com/office/drawing/2014/main" id="{075A4DD1-335F-6543-8002-BF645B6F7064}"/>
              </a:ext>
            </a:extLst>
          </p:cNvPr>
          <p:cNvSpPr txBox="1"/>
          <p:nvPr/>
        </p:nvSpPr>
        <p:spPr>
          <a:xfrm>
            <a:off x="8373465" y="863158"/>
            <a:ext cx="155593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Structured data</a:t>
            </a:r>
          </a:p>
        </p:txBody>
      </p:sp>
      <p:pic>
        <p:nvPicPr>
          <p:cNvPr id="15" name="Picture 14">
            <a:extLst>
              <a:ext uri="{FF2B5EF4-FFF2-40B4-BE49-F238E27FC236}">
                <a16:creationId xmlns:a16="http://schemas.microsoft.com/office/drawing/2014/main" id="{97DA1916-40A3-4D4F-9422-5D7D4C7E09DF}"/>
              </a:ext>
            </a:extLst>
          </p:cNvPr>
          <p:cNvPicPr>
            <a:picLocks noChangeAspect="1"/>
          </p:cNvPicPr>
          <p:nvPr/>
        </p:nvPicPr>
        <p:blipFill>
          <a:blip r:embed="rId4"/>
          <a:stretch>
            <a:fillRect/>
          </a:stretch>
        </p:blipFill>
        <p:spPr>
          <a:xfrm>
            <a:off x="6560634" y="3681321"/>
            <a:ext cx="5143500" cy="1219200"/>
          </a:xfrm>
          <a:prstGeom prst="rect">
            <a:avLst/>
          </a:prstGeom>
        </p:spPr>
      </p:pic>
      <p:sp>
        <p:nvSpPr>
          <p:cNvPr id="16" name="TextBox 15">
            <a:extLst>
              <a:ext uri="{FF2B5EF4-FFF2-40B4-BE49-F238E27FC236}">
                <a16:creationId xmlns:a16="http://schemas.microsoft.com/office/drawing/2014/main" id="{D6F5E302-D7B9-8B41-A0DA-9E3050C9EEFF}"/>
              </a:ext>
            </a:extLst>
          </p:cNvPr>
          <p:cNvSpPr txBox="1"/>
          <p:nvPr/>
        </p:nvSpPr>
        <p:spPr>
          <a:xfrm>
            <a:off x="8354415" y="3423536"/>
            <a:ext cx="12262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Textual data</a:t>
            </a:r>
          </a:p>
        </p:txBody>
      </p:sp>
      <p:pic>
        <p:nvPicPr>
          <p:cNvPr id="17" name="Picture 16">
            <a:extLst>
              <a:ext uri="{FF2B5EF4-FFF2-40B4-BE49-F238E27FC236}">
                <a16:creationId xmlns:a16="http://schemas.microsoft.com/office/drawing/2014/main" id="{EE79BCC1-80C5-8D49-9CC9-E50B6DE0C1C2}"/>
              </a:ext>
            </a:extLst>
          </p:cNvPr>
          <p:cNvPicPr>
            <a:picLocks noChangeAspect="1"/>
          </p:cNvPicPr>
          <p:nvPr/>
        </p:nvPicPr>
        <p:blipFill>
          <a:blip r:embed="rId5"/>
          <a:stretch>
            <a:fillRect/>
          </a:stretch>
        </p:blipFill>
        <p:spPr>
          <a:xfrm>
            <a:off x="6566983" y="5245542"/>
            <a:ext cx="5168900" cy="1498600"/>
          </a:xfrm>
          <a:prstGeom prst="rect">
            <a:avLst/>
          </a:prstGeom>
        </p:spPr>
      </p:pic>
      <p:sp>
        <p:nvSpPr>
          <p:cNvPr id="18" name="Rectangle 17">
            <a:extLst>
              <a:ext uri="{FF2B5EF4-FFF2-40B4-BE49-F238E27FC236}">
                <a16:creationId xmlns:a16="http://schemas.microsoft.com/office/drawing/2014/main" id="{582A0F0D-B204-E945-8157-9B64D2C07D5C}"/>
              </a:ext>
            </a:extLst>
          </p:cNvPr>
          <p:cNvSpPr/>
          <p:nvPr/>
        </p:nvSpPr>
        <p:spPr>
          <a:xfrm>
            <a:off x="8967563" y="276763"/>
            <a:ext cx="2812180" cy="369332"/>
          </a:xfrm>
          <a:prstGeom prst="rect">
            <a:avLst/>
          </a:prstGeom>
        </p:spPr>
        <p:txBody>
          <a:bodyPr wrap="none">
            <a:spAutoFit/>
          </a:bodyPr>
          <a:lstStyle/>
          <a:p>
            <a:r>
              <a:rPr lang="en-US" dirty="0">
                <a:solidFill>
                  <a:srgbClr val="000000"/>
                </a:solidFill>
                <a:sym typeface="Calibri"/>
              </a:rPr>
              <a:t>[</a:t>
            </a:r>
            <a:r>
              <a:rPr lang="en-US" dirty="0" err="1"/>
              <a:t>Mugdal</a:t>
            </a:r>
            <a:r>
              <a:rPr lang="en-US" dirty="0"/>
              <a:t> et al., SIGMOD’18</a:t>
            </a:r>
            <a:r>
              <a:rPr lang="en-US" dirty="0">
                <a:solidFill>
                  <a:srgbClr val="000000"/>
                </a:solidFill>
                <a:sym typeface="Calibri"/>
              </a:rPr>
              <a:t>] </a:t>
            </a:r>
            <a:endParaRPr lang="en-US" dirty="0"/>
          </a:p>
        </p:txBody>
      </p:sp>
      <p:sp>
        <p:nvSpPr>
          <p:cNvPr id="19" name="TextBox 18">
            <a:extLst>
              <a:ext uri="{FF2B5EF4-FFF2-40B4-BE49-F238E27FC236}">
                <a16:creationId xmlns:a16="http://schemas.microsoft.com/office/drawing/2014/main" id="{DC25D9CB-AE4E-D94D-B504-6B439DCC857F}"/>
              </a:ext>
            </a:extLst>
          </p:cNvPr>
          <p:cNvSpPr txBox="1"/>
          <p:nvPr/>
        </p:nvSpPr>
        <p:spPr>
          <a:xfrm>
            <a:off x="8642865" y="4964254"/>
            <a:ext cx="101713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Dirty data</a:t>
            </a:r>
          </a:p>
        </p:txBody>
      </p:sp>
      <p:grpSp>
        <p:nvGrpSpPr>
          <p:cNvPr id="23" name="Group 22">
            <a:extLst>
              <a:ext uri="{FF2B5EF4-FFF2-40B4-BE49-F238E27FC236}">
                <a16:creationId xmlns:a16="http://schemas.microsoft.com/office/drawing/2014/main" id="{3C1A825C-EA71-2B47-B4B2-582EEAFABE60}"/>
              </a:ext>
            </a:extLst>
          </p:cNvPr>
          <p:cNvGrpSpPr/>
          <p:nvPr/>
        </p:nvGrpSpPr>
        <p:grpSpPr>
          <a:xfrm>
            <a:off x="622653" y="5973958"/>
            <a:ext cx="5754067" cy="591015"/>
            <a:chOff x="3279167" y="5648474"/>
            <a:chExt cx="5754067" cy="591015"/>
          </a:xfrm>
        </p:grpSpPr>
        <p:sp>
          <p:nvSpPr>
            <p:cNvPr id="21" name="Rectangle 20">
              <a:extLst>
                <a:ext uri="{FF2B5EF4-FFF2-40B4-BE49-F238E27FC236}">
                  <a16:creationId xmlns:a16="http://schemas.microsoft.com/office/drawing/2014/main" id="{EF0246E7-E62A-044E-ABEC-B3A994AF3B91}"/>
                </a:ext>
              </a:extLst>
            </p:cNvPr>
            <p:cNvSpPr/>
            <p:nvPr/>
          </p:nvSpPr>
          <p:spPr>
            <a:xfrm>
              <a:off x="3279167" y="5648474"/>
              <a:ext cx="5754067" cy="591015"/>
            </a:xfrm>
            <a:prstGeom prst="rect">
              <a:avLst/>
            </a:prstGeom>
            <a:solidFill>
              <a:srgbClr val="FFC000"/>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2" name="TextBox 21">
              <a:extLst>
                <a:ext uri="{FF2B5EF4-FFF2-40B4-BE49-F238E27FC236}">
                  <a16:creationId xmlns:a16="http://schemas.microsoft.com/office/drawing/2014/main" id="{8EFBD9BE-A550-FB46-92CB-C4842AF4223D}"/>
                </a:ext>
              </a:extLst>
            </p:cNvPr>
            <p:cNvSpPr txBox="1"/>
            <p:nvPr/>
          </p:nvSpPr>
          <p:spPr>
            <a:xfrm>
              <a:off x="3395037" y="5753362"/>
              <a:ext cx="560345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State of the art performance well for </a:t>
              </a:r>
              <a:r>
                <a:rPr lang="en-US" b="1" dirty="0">
                  <a:solidFill>
                    <a:srgbClr val="000000"/>
                  </a:solidFill>
                  <a:sym typeface="Calibri"/>
                </a:rPr>
                <a:t>t</a:t>
              </a:r>
              <a:r>
                <a:rPr kumimoji="0" lang="en-US" sz="1800" b="1" i="0" u="none" strike="noStrike" cap="none" spc="0" normalizeH="0" baseline="0" dirty="0">
                  <a:ln>
                    <a:noFill/>
                  </a:ln>
                  <a:solidFill>
                    <a:srgbClr val="000000"/>
                  </a:solidFill>
                  <a:effectLst/>
                  <a:uFillTx/>
                  <a:latin typeface="+mn-lt"/>
                  <a:ea typeface="+mn-ea"/>
                  <a:cs typeface="+mn-cs"/>
                  <a:sym typeface="Calibri"/>
                </a:rPr>
                <a:t>ext</a:t>
              </a:r>
              <a:r>
                <a:rPr kumimoji="0" lang="en-US" sz="1800" b="0" i="0" u="none" strike="noStrike" cap="none" spc="0" normalizeH="0" baseline="0" dirty="0">
                  <a:ln>
                    <a:noFill/>
                  </a:ln>
                  <a:solidFill>
                    <a:srgbClr val="000000"/>
                  </a:solidFill>
                  <a:effectLst/>
                  <a:uFillTx/>
                  <a:latin typeface="+mn-lt"/>
                  <a:ea typeface="+mn-ea"/>
                  <a:cs typeface="+mn-cs"/>
                  <a:sym typeface="Calibri"/>
                </a:rPr>
                <a:t> &amp; </a:t>
              </a:r>
              <a:r>
                <a:rPr kumimoji="0" lang="en-US" sz="1800" b="1" i="0" u="none" strike="noStrike" cap="none" spc="0" normalizeH="0" baseline="0" dirty="0">
                  <a:ln>
                    <a:noFill/>
                  </a:ln>
                  <a:solidFill>
                    <a:srgbClr val="000000"/>
                  </a:solidFill>
                  <a:effectLst/>
                  <a:uFillTx/>
                  <a:latin typeface="+mn-lt"/>
                  <a:ea typeface="+mn-ea"/>
                  <a:cs typeface="+mn-cs"/>
                  <a:sym typeface="Calibri"/>
                </a:rPr>
                <a:t>dirty</a:t>
              </a:r>
              <a:r>
                <a:rPr kumimoji="0" lang="en-US" sz="1800" b="0" i="0" u="none" strike="noStrike" cap="none" spc="0" normalizeH="0" baseline="0" dirty="0">
                  <a:ln>
                    <a:noFill/>
                  </a:ln>
                  <a:solidFill>
                    <a:srgbClr val="000000"/>
                  </a:solidFill>
                  <a:effectLst/>
                  <a:uFillTx/>
                  <a:latin typeface="+mn-lt"/>
                  <a:ea typeface="+mn-ea"/>
                  <a:cs typeface="+mn-cs"/>
                  <a:sym typeface="Calibri"/>
                </a:rPr>
                <a:t> scenarios</a:t>
              </a:r>
            </a:p>
          </p:txBody>
        </p:sp>
      </p:grpSp>
    </p:spTree>
    <p:extLst>
      <p:ext uri="{BB962C8B-B14F-4D97-AF65-F5344CB8AC3E}">
        <p14:creationId xmlns:p14="http://schemas.microsoft.com/office/powerpoint/2010/main" val="30269610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p:bldP spid="16" grpId="0"/>
      <p:bldP spid="19"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4456D2-94C8-784A-A130-322E9BF3352E}"/>
              </a:ext>
            </a:extLst>
          </p:cNvPr>
          <p:cNvSpPr>
            <a:spLocks noGrp="1"/>
          </p:cNvSpPr>
          <p:nvPr>
            <p:ph type="sldNum" sz="quarter" idx="2"/>
          </p:nvPr>
        </p:nvSpPr>
        <p:spPr/>
        <p:txBody>
          <a:bodyPr/>
          <a:lstStyle/>
          <a:p>
            <a:fld id="{86CB4B4D-7CA3-9044-876B-883B54F8677D}" type="slidenum">
              <a:rPr lang="en-US" smtClean="0"/>
              <a:t>106</a:t>
            </a:fld>
            <a:endParaRPr lang="en-US"/>
          </a:p>
        </p:txBody>
      </p:sp>
      <p:sp>
        <p:nvSpPr>
          <p:cNvPr id="3" name="Title 2">
            <a:extLst>
              <a:ext uri="{FF2B5EF4-FFF2-40B4-BE49-F238E27FC236}">
                <a16:creationId xmlns:a16="http://schemas.microsoft.com/office/drawing/2014/main" id="{69936CFE-552A-DC47-9058-6796F9714851}"/>
              </a:ext>
            </a:extLst>
          </p:cNvPr>
          <p:cNvSpPr>
            <a:spLocks noGrp="1"/>
          </p:cNvSpPr>
          <p:nvPr>
            <p:ph type="title"/>
          </p:nvPr>
        </p:nvSpPr>
        <p:spPr/>
        <p:txBody>
          <a:bodyPr/>
          <a:lstStyle/>
          <a:p>
            <a:r>
              <a:rPr lang="en-US" dirty="0"/>
              <a:t>DL for ER Performance vs Labeled Data Size</a:t>
            </a:r>
          </a:p>
        </p:txBody>
      </p:sp>
      <p:pic>
        <p:nvPicPr>
          <p:cNvPr id="1026" name="Picture 2">
            <a:extLst>
              <a:ext uri="{FF2B5EF4-FFF2-40B4-BE49-F238E27FC236}">
                <a16:creationId xmlns:a16="http://schemas.microsoft.com/office/drawing/2014/main" id="{A38DC956-A37F-6B4D-897A-98A6044328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8658" y="1603742"/>
            <a:ext cx="7075865" cy="41793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3FD40E0-653C-F741-9748-F1A4AA5FF4AD}"/>
              </a:ext>
            </a:extLst>
          </p:cNvPr>
          <p:cNvSpPr txBox="1"/>
          <p:nvPr/>
        </p:nvSpPr>
        <p:spPr>
          <a:xfrm>
            <a:off x="6899778" y="5039775"/>
            <a:ext cx="4946175" cy="1200327"/>
          </a:xfrm>
          <a:prstGeom prst="rect">
            <a:avLst/>
          </a:prstGeom>
          <a:solidFill>
            <a:srgbClr val="FFC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Many ER scenarios are </a:t>
            </a:r>
            <a:r>
              <a:rPr lang="en-US" dirty="0">
                <a:solidFill>
                  <a:srgbClr val="000000"/>
                </a:solidFill>
                <a:sym typeface="Calibri"/>
              </a:rPr>
              <a:t>labeled data scarce:</a:t>
            </a:r>
          </a:p>
          <a:p>
            <a:pPr hangingPunct="0"/>
            <a:r>
              <a:rPr lang="en-US" dirty="0">
                <a:solidFill>
                  <a:srgbClr val="000000"/>
                </a:solidFill>
                <a:sym typeface="Calibri"/>
              </a:rPr>
              <a:t> - expensive labeling effort (non-expert labeling is </a:t>
            </a:r>
          </a:p>
          <a:p>
            <a:pPr hangingPunct="0"/>
            <a:r>
              <a:rPr lang="en-US" dirty="0">
                <a:solidFill>
                  <a:srgbClr val="000000"/>
                </a:solidFill>
                <a:sym typeface="Calibri"/>
              </a:rPr>
              <a:t>   error-prone)</a:t>
            </a:r>
          </a:p>
          <a:p>
            <a:pPr marR="0" algn="l" defTabSz="914400" rtl="0" fontAlgn="auto" latinLnBrk="0" hangingPunct="0">
              <a:lnSpc>
                <a:spcPct val="100000"/>
              </a:lnSpc>
              <a:spcBef>
                <a:spcPts val="0"/>
              </a:spcBef>
              <a:spcAft>
                <a:spcPts val="0"/>
              </a:spcAft>
              <a:buClrTx/>
              <a:buSzTx/>
              <a:tabLst/>
            </a:pPr>
            <a:r>
              <a:rPr lang="en-US" dirty="0">
                <a:solidFill>
                  <a:srgbClr val="000000"/>
                </a:solidFill>
                <a:sym typeface="Calibri"/>
              </a:rPr>
              <a:t> - very hard to find positive examples ⇒ class skew</a:t>
            </a:r>
          </a:p>
        </p:txBody>
      </p:sp>
      <p:sp>
        <p:nvSpPr>
          <p:cNvPr id="8" name="TextBox 7">
            <a:extLst>
              <a:ext uri="{FF2B5EF4-FFF2-40B4-BE49-F238E27FC236}">
                <a16:creationId xmlns:a16="http://schemas.microsoft.com/office/drawing/2014/main" id="{9153E1A1-394E-454C-8B71-E748B8F536FB}"/>
              </a:ext>
            </a:extLst>
          </p:cNvPr>
          <p:cNvSpPr txBox="1"/>
          <p:nvPr/>
        </p:nvSpPr>
        <p:spPr>
          <a:xfrm>
            <a:off x="3858322" y="1340005"/>
            <a:ext cx="109209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DBLP-ACM</a:t>
            </a:r>
          </a:p>
        </p:txBody>
      </p:sp>
      <p:sp>
        <p:nvSpPr>
          <p:cNvPr id="9" name="Rounded Rectangular Callout 8">
            <a:extLst>
              <a:ext uri="{FF2B5EF4-FFF2-40B4-BE49-F238E27FC236}">
                <a16:creationId xmlns:a16="http://schemas.microsoft.com/office/drawing/2014/main" id="{580FD728-314E-924D-BFE2-4540918E2D24}"/>
              </a:ext>
            </a:extLst>
          </p:cNvPr>
          <p:cNvSpPr/>
          <p:nvPr/>
        </p:nvSpPr>
        <p:spPr>
          <a:xfrm>
            <a:off x="7278627" y="3144494"/>
            <a:ext cx="3195505" cy="1634488"/>
          </a:xfrm>
          <a:prstGeom prst="wedgeRoundRectCallout">
            <a:avLst>
              <a:gd name="adj1" fmla="val -108818"/>
              <a:gd name="adj2" fmla="val -52846"/>
              <a:gd name="adj3" fmla="val 16667"/>
            </a:avLst>
          </a:prstGeom>
          <a:solidFill>
            <a:schemeClr val="bg2">
              <a:lumMod val="20000"/>
              <a:lumOff val="8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lang="en-US" dirty="0">
                <a:solidFill>
                  <a:srgbClr val="0070C0"/>
                </a:solidFill>
                <a:sym typeface="Calibri"/>
              </a:rPr>
              <a:t>Deep learning models </a:t>
            </a:r>
          </a:p>
          <a:p>
            <a:pPr hangingPunct="0"/>
            <a:r>
              <a:rPr lang="en-US" dirty="0">
                <a:solidFill>
                  <a:srgbClr val="0070C0"/>
                </a:solidFill>
                <a:sym typeface="Calibri"/>
              </a:rPr>
              <a:t>require </a:t>
            </a:r>
            <a:r>
              <a:rPr lang="en-US" b="1" u="sng" dirty="0">
                <a:solidFill>
                  <a:srgbClr val="0070C0"/>
                </a:solidFill>
                <a:sym typeface="Calibri"/>
              </a:rPr>
              <a:t>a lot of labeled examples </a:t>
            </a:r>
            <a:r>
              <a:rPr lang="en-US" dirty="0">
                <a:solidFill>
                  <a:srgbClr val="0070C0"/>
                </a:solidFill>
                <a:sym typeface="Calibri"/>
              </a:rPr>
              <a:t>to achieve comparable performance to non-DL methods</a:t>
            </a:r>
          </a:p>
        </p:txBody>
      </p:sp>
    </p:spTree>
    <p:extLst>
      <p:ext uri="{BB962C8B-B14F-4D97-AF65-F5344CB8AC3E}">
        <p14:creationId xmlns:p14="http://schemas.microsoft.com/office/powerpoint/2010/main" val="223883422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DF94F4-9B54-4144-B24A-A5909BC73101}"/>
              </a:ext>
            </a:extLst>
          </p:cNvPr>
          <p:cNvSpPr>
            <a:spLocks noGrp="1"/>
          </p:cNvSpPr>
          <p:nvPr>
            <p:ph type="sldNum" sz="quarter" idx="2"/>
          </p:nvPr>
        </p:nvSpPr>
        <p:spPr/>
        <p:txBody>
          <a:bodyPr/>
          <a:lstStyle/>
          <a:p>
            <a:fld id="{86CB4B4D-7CA3-9044-876B-883B54F8677D}" type="slidenum">
              <a:rPr lang="en-US" smtClean="0"/>
              <a:t>107</a:t>
            </a:fld>
            <a:endParaRPr lang="en-US"/>
          </a:p>
        </p:txBody>
      </p:sp>
      <p:sp>
        <p:nvSpPr>
          <p:cNvPr id="3" name="Title 2">
            <a:extLst>
              <a:ext uri="{FF2B5EF4-FFF2-40B4-BE49-F238E27FC236}">
                <a16:creationId xmlns:a16="http://schemas.microsoft.com/office/drawing/2014/main" id="{7C093039-903D-004F-895F-76ECEA4F612B}"/>
              </a:ext>
            </a:extLst>
          </p:cNvPr>
          <p:cNvSpPr>
            <a:spLocks noGrp="1"/>
          </p:cNvSpPr>
          <p:nvPr>
            <p:ph type="title"/>
          </p:nvPr>
        </p:nvSpPr>
        <p:spPr/>
        <p:txBody>
          <a:bodyPr/>
          <a:lstStyle/>
          <a:p>
            <a:r>
              <a:rPr lang="en-US" dirty="0"/>
              <a:t>Low-resource Deep ER </a:t>
            </a:r>
          </a:p>
        </p:txBody>
      </p:sp>
      <p:sp>
        <p:nvSpPr>
          <p:cNvPr id="4" name="Text Placeholder 3">
            <a:extLst>
              <a:ext uri="{FF2B5EF4-FFF2-40B4-BE49-F238E27FC236}">
                <a16:creationId xmlns:a16="http://schemas.microsoft.com/office/drawing/2014/main" id="{D612A43C-0A8D-A847-A33E-12A07179A6C0}"/>
              </a:ext>
            </a:extLst>
          </p:cNvPr>
          <p:cNvSpPr>
            <a:spLocks noGrp="1"/>
          </p:cNvSpPr>
          <p:nvPr>
            <p:ph type="body" idx="1"/>
          </p:nvPr>
        </p:nvSpPr>
        <p:spPr/>
        <p:txBody>
          <a:bodyPr>
            <a:normAutofit/>
          </a:bodyPr>
          <a:lstStyle/>
          <a:p>
            <a:r>
              <a:rPr lang="en-US" dirty="0">
                <a:solidFill>
                  <a:schemeClr val="tx1"/>
                </a:solidFill>
              </a:rPr>
              <a:t>Transfer learning</a:t>
            </a:r>
          </a:p>
          <a:p>
            <a:pPr lvl="1"/>
            <a:r>
              <a:rPr lang="en-US" dirty="0">
                <a:solidFill>
                  <a:schemeClr val="tx1"/>
                </a:solidFill>
              </a:rPr>
              <a:t>Basic idea: </a:t>
            </a:r>
          </a:p>
          <a:p>
            <a:pPr marL="1257155" lvl="2" indent="-342900">
              <a:buFont typeface="+mj-lt"/>
              <a:buAutoNum type="arabicPeriod"/>
            </a:pPr>
            <a:r>
              <a:rPr lang="en-US" sz="1800" dirty="0">
                <a:solidFill>
                  <a:schemeClr val="tx1"/>
                </a:solidFill>
              </a:rPr>
              <a:t>Learn a model from high-resource ER scenarios (with some regularizations e.g., dropout, etc.)</a:t>
            </a:r>
          </a:p>
          <a:p>
            <a:pPr marL="1257155" lvl="2" indent="-342900">
              <a:buFont typeface="+mj-lt"/>
              <a:buAutoNum type="arabicPeriod"/>
            </a:pPr>
            <a:r>
              <a:rPr lang="en-US" sz="1800" dirty="0">
                <a:solidFill>
                  <a:schemeClr val="tx1"/>
                </a:solidFill>
              </a:rPr>
              <a:t>Transfer and further fine-tune the model using available examples in low-resource setting</a:t>
            </a:r>
          </a:p>
          <a:p>
            <a:pPr marL="847272" lvl="1" indent="-342900"/>
            <a:r>
              <a:rPr lang="en-US" sz="2000" dirty="0">
                <a:solidFill>
                  <a:schemeClr val="tx1"/>
                </a:solidFill>
              </a:rPr>
              <a:t>Current works:</a:t>
            </a:r>
          </a:p>
          <a:p>
            <a:pPr marL="1257155" lvl="2" indent="-342900"/>
            <a:r>
              <a:rPr lang="en-US" i="1" dirty="0">
                <a:solidFill>
                  <a:schemeClr val="tx1"/>
                </a:solidFill>
              </a:rPr>
              <a:t>Reuse and Adaptation for Entity Resolution through Transfer Learning</a:t>
            </a:r>
            <a:br>
              <a:rPr lang="en-US" i="1" dirty="0">
                <a:solidFill>
                  <a:schemeClr val="tx1"/>
                </a:solidFill>
              </a:rPr>
            </a:br>
            <a:r>
              <a:rPr lang="en-US" i="1" dirty="0" err="1">
                <a:solidFill>
                  <a:schemeClr val="tx1"/>
                </a:solidFill>
              </a:rPr>
              <a:t>Thirumuruganathan</a:t>
            </a:r>
            <a:r>
              <a:rPr lang="en-US" i="1" dirty="0">
                <a:solidFill>
                  <a:schemeClr val="tx1"/>
                </a:solidFill>
              </a:rPr>
              <a:t> et al. </a:t>
            </a:r>
            <a:r>
              <a:rPr lang="en-US" i="1" dirty="0" err="1">
                <a:solidFill>
                  <a:schemeClr val="tx1"/>
                </a:solidFill>
              </a:rPr>
              <a:t>arXiv</a:t>
            </a:r>
            <a:r>
              <a:rPr lang="en-US" i="1" dirty="0">
                <a:solidFill>
                  <a:schemeClr val="tx1"/>
                </a:solidFill>
              </a:rPr>
              <a:t> 2018</a:t>
            </a:r>
          </a:p>
          <a:p>
            <a:pPr lvl="2"/>
            <a:r>
              <a:rPr lang="en-US" i="1" dirty="0">
                <a:solidFill>
                  <a:schemeClr val="tx1"/>
                </a:solidFill>
              </a:rPr>
              <a:t>Auto-EM: End-to-end Fuzzy Entity-Matching using Pre-trained Deep Models and Transfer Learning</a:t>
            </a:r>
            <a:br>
              <a:rPr lang="en-US" i="1" dirty="0">
                <a:solidFill>
                  <a:schemeClr val="tx1"/>
                </a:solidFill>
              </a:rPr>
            </a:br>
            <a:r>
              <a:rPr lang="en-US" i="1" dirty="0">
                <a:solidFill>
                  <a:schemeClr val="tx1"/>
                </a:solidFill>
              </a:rPr>
              <a:t>Zhao et al. WWW 2019</a:t>
            </a:r>
          </a:p>
          <a:p>
            <a:r>
              <a:rPr lang="en-US" dirty="0">
                <a:solidFill>
                  <a:schemeClr val="tx1"/>
                </a:solidFill>
              </a:rPr>
              <a:t>Transfer learning + Active learning</a:t>
            </a:r>
          </a:p>
          <a:p>
            <a:pPr lvl="1"/>
            <a:r>
              <a:rPr lang="en-US" dirty="0">
                <a:solidFill>
                  <a:schemeClr val="tx1"/>
                </a:solidFill>
              </a:rPr>
              <a:t>Basic idea:</a:t>
            </a:r>
          </a:p>
          <a:p>
            <a:pPr marL="1257155" lvl="2" indent="-342900">
              <a:buFont typeface="+mj-lt"/>
              <a:buAutoNum type="arabicPeriod"/>
            </a:pPr>
            <a:r>
              <a:rPr lang="en-US" sz="1800" dirty="0">
                <a:solidFill>
                  <a:schemeClr val="tx1"/>
                </a:solidFill>
              </a:rPr>
              <a:t>Learn a model from high-resource ER scenarios</a:t>
            </a:r>
          </a:p>
          <a:p>
            <a:pPr marL="1257155" lvl="2" indent="-342900">
              <a:buFont typeface="+mj-lt"/>
              <a:buAutoNum type="arabicPeriod"/>
            </a:pPr>
            <a:r>
              <a:rPr lang="en-US" sz="1800" dirty="0">
                <a:solidFill>
                  <a:schemeClr val="tx1"/>
                </a:solidFill>
              </a:rPr>
              <a:t>Use </a:t>
            </a:r>
            <a:r>
              <a:rPr lang="en-US" sz="1800" i="1" dirty="0">
                <a:solidFill>
                  <a:schemeClr val="tx1"/>
                </a:solidFill>
              </a:rPr>
              <a:t>active learning</a:t>
            </a:r>
            <a:r>
              <a:rPr lang="en-US" sz="1800" dirty="0">
                <a:solidFill>
                  <a:schemeClr val="tx1"/>
                </a:solidFill>
              </a:rPr>
              <a:t> to further fine-tune the model for low-resource setting</a:t>
            </a:r>
            <a:br>
              <a:rPr lang="en-US" sz="1800" dirty="0">
                <a:solidFill>
                  <a:schemeClr val="tx1"/>
                </a:solidFill>
              </a:rPr>
            </a:br>
            <a:r>
              <a:rPr lang="en-US" sz="1800" dirty="0">
                <a:solidFill>
                  <a:schemeClr val="tx1"/>
                </a:solidFill>
              </a:rPr>
              <a:t>[low-resource setting has zero or more available labeled examples]</a:t>
            </a:r>
          </a:p>
          <a:p>
            <a:pPr marL="847272" lvl="1" indent="-342900"/>
            <a:r>
              <a:rPr lang="en-US" sz="2000" dirty="0">
                <a:solidFill>
                  <a:schemeClr val="tx1"/>
                </a:solidFill>
              </a:rPr>
              <a:t>Current works:</a:t>
            </a:r>
          </a:p>
          <a:p>
            <a:pPr marL="1257155" lvl="2" indent="-342900"/>
            <a:r>
              <a:rPr lang="en-US" i="1" dirty="0">
                <a:solidFill>
                  <a:schemeClr val="tx1"/>
                </a:solidFill>
              </a:rPr>
              <a:t>Low-resource Deep Entity Resolution with Transfer and Active Learning</a:t>
            </a:r>
            <a:br>
              <a:rPr lang="en-US" i="1" dirty="0">
                <a:solidFill>
                  <a:schemeClr val="tx1"/>
                </a:solidFill>
              </a:rPr>
            </a:br>
            <a:r>
              <a:rPr lang="en-US" i="1" dirty="0">
                <a:solidFill>
                  <a:schemeClr val="tx1"/>
                </a:solidFill>
              </a:rPr>
              <a:t>Kasai et al. ACL 2019</a:t>
            </a:r>
            <a:endParaRPr lang="en-US" dirty="0">
              <a:solidFill>
                <a:schemeClr val="tx1"/>
              </a:solidFill>
            </a:endParaRPr>
          </a:p>
          <a:p>
            <a:pPr lvl="2"/>
            <a:endParaRPr lang="en-US" dirty="0">
              <a:solidFill>
                <a:schemeClr val="tx1"/>
              </a:solidFill>
            </a:endParaRPr>
          </a:p>
        </p:txBody>
      </p:sp>
    </p:spTree>
    <p:extLst>
      <p:ext uri="{BB962C8B-B14F-4D97-AF65-F5344CB8AC3E}">
        <p14:creationId xmlns:p14="http://schemas.microsoft.com/office/powerpoint/2010/main" val="3532606513"/>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FEAE8CC-2B46-6C44-927E-F135603A746E}"/>
              </a:ext>
            </a:extLst>
          </p:cNvPr>
          <p:cNvSpPr>
            <a:spLocks noGrp="1"/>
          </p:cNvSpPr>
          <p:nvPr>
            <p:ph type="sldNum" sz="quarter" idx="2"/>
          </p:nvPr>
        </p:nvSpPr>
        <p:spPr/>
        <p:txBody>
          <a:bodyPr/>
          <a:lstStyle/>
          <a:p>
            <a:fld id="{86CB4B4D-7CA3-9044-876B-883B54F8677D}" type="slidenum">
              <a:rPr lang="en-US" smtClean="0"/>
              <a:t>108</a:t>
            </a:fld>
            <a:endParaRPr lang="en-US"/>
          </a:p>
        </p:txBody>
      </p:sp>
      <p:sp>
        <p:nvSpPr>
          <p:cNvPr id="3" name="Title 2">
            <a:extLst>
              <a:ext uri="{FF2B5EF4-FFF2-40B4-BE49-F238E27FC236}">
                <a16:creationId xmlns:a16="http://schemas.microsoft.com/office/drawing/2014/main" id="{98180FCC-3348-5141-90E9-E477D376D791}"/>
              </a:ext>
            </a:extLst>
          </p:cNvPr>
          <p:cNvSpPr>
            <a:spLocks noGrp="1"/>
          </p:cNvSpPr>
          <p:nvPr>
            <p:ph type="title"/>
          </p:nvPr>
        </p:nvSpPr>
        <p:spPr/>
        <p:txBody>
          <a:bodyPr>
            <a:normAutofit/>
          </a:bodyPr>
          <a:lstStyle/>
          <a:p>
            <a:r>
              <a:rPr lang="en-US" dirty="0"/>
              <a:t>Transfer Learning: Approach 1</a:t>
            </a:r>
          </a:p>
        </p:txBody>
      </p:sp>
      <p:sp>
        <p:nvSpPr>
          <p:cNvPr id="4" name="Text Placeholder 3">
            <a:extLst>
              <a:ext uri="{FF2B5EF4-FFF2-40B4-BE49-F238E27FC236}">
                <a16:creationId xmlns:a16="http://schemas.microsoft.com/office/drawing/2014/main" id="{29BA5358-C286-2044-A03F-06D709E031B7}"/>
              </a:ext>
            </a:extLst>
          </p:cNvPr>
          <p:cNvSpPr>
            <a:spLocks noGrp="1"/>
          </p:cNvSpPr>
          <p:nvPr>
            <p:ph type="body" idx="1"/>
          </p:nvPr>
        </p:nvSpPr>
        <p:spPr>
          <a:xfrm>
            <a:off x="598593" y="916746"/>
            <a:ext cx="10972166" cy="472515"/>
          </a:xfrm>
        </p:spPr>
        <p:txBody>
          <a:bodyPr>
            <a:normAutofit/>
          </a:bodyPr>
          <a:lstStyle/>
          <a:p>
            <a:pPr marL="0" indent="0">
              <a:buNone/>
            </a:pPr>
            <a:r>
              <a:rPr lang="en-US" sz="2000" u="sng" dirty="0">
                <a:solidFill>
                  <a:schemeClr val="tx1"/>
                </a:solidFill>
              </a:rPr>
              <a:t>Reuse and Adaptation for Entity Resolution through Transfer Learning </a:t>
            </a:r>
          </a:p>
          <a:p>
            <a:pPr marL="0" indent="0">
              <a:buNone/>
            </a:pPr>
            <a:endParaRPr lang="en-US" sz="2000" u="sng" dirty="0">
              <a:solidFill>
                <a:schemeClr val="tx1"/>
              </a:solidFill>
            </a:endParaRPr>
          </a:p>
        </p:txBody>
      </p:sp>
      <p:graphicFrame>
        <p:nvGraphicFramePr>
          <p:cNvPr id="10" name="Table 9">
            <a:extLst>
              <a:ext uri="{FF2B5EF4-FFF2-40B4-BE49-F238E27FC236}">
                <a16:creationId xmlns:a16="http://schemas.microsoft.com/office/drawing/2014/main" id="{6009A53C-0C19-5D48-962A-04646986F4EA}"/>
              </a:ext>
            </a:extLst>
          </p:cNvPr>
          <p:cNvGraphicFramePr>
            <a:graphicFrameLocks noGrp="1"/>
          </p:cNvGraphicFramePr>
          <p:nvPr>
            <p:extLst>
              <p:ext uri="{D42A27DB-BD31-4B8C-83A1-F6EECF244321}">
                <p14:modId xmlns:p14="http://schemas.microsoft.com/office/powerpoint/2010/main" val="1185916498"/>
              </p:ext>
            </p:extLst>
          </p:nvPr>
        </p:nvGraphicFramePr>
        <p:xfrm>
          <a:off x="2055919" y="2281578"/>
          <a:ext cx="6626766" cy="4084320"/>
        </p:xfrm>
        <a:graphic>
          <a:graphicData uri="http://schemas.openxmlformats.org/drawingml/2006/table">
            <a:tbl>
              <a:tblPr firstRow="1" bandRow="1">
                <a:tableStyleId>{D7AC3CCA-C797-4891-BE02-D94E43425B78}</a:tableStyleId>
              </a:tblPr>
              <a:tblGrid>
                <a:gridCol w="2208922">
                  <a:extLst>
                    <a:ext uri="{9D8B030D-6E8A-4147-A177-3AD203B41FA5}">
                      <a16:colId xmlns:a16="http://schemas.microsoft.com/office/drawing/2014/main" val="3503112631"/>
                    </a:ext>
                  </a:extLst>
                </a:gridCol>
                <a:gridCol w="2208922">
                  <a:extLst>
                    <a:ext uri="{9D8B030D-6E8A-4147-A177-3AD203B41FA5}">
                      <a16:colId xmlns:a16="http://schemas.microsoft.com/office/drawing/2014/main" val="3406385672"/>
                    </a:ext>
                  </a:extLst>
                </a:gridCol>
                <a:gridCol w="2208922">
                  <a:extLst>
                    <a:ext uri="{9D8B030D-6E8A-4147-A177-3AD203B41FA5}">
                      <a16:colId xmlns:a16="http://schemas.microsoft.com/office/drawing/2014/main" val="1368902973"/>
                    </a:ext>
                  </a:extLst>
                </a:gridCol>
              </a:tblGrid>
              <a:tr h="370840">
                <a:tc>
                  <a:txBody>
                    <a:bodyPr/>
                    <a:lstStyle/>
                    <a:p>
                      <a:pPr marL="171450" indent="-171450" algn="l">
                        <a:buFont typeface="Arial" panose="020B0604020202020204" pitchFamily="34" charset="0"/>
                        <a:buChar char="•"/>
                      </a:pPr>
                      <a:r>
                        <a:rPr lang="en-US" sz="1600" b="1" dirty="0"/>
                        <a:t>Domain </a:t>
                      </a:r>
                      <a:r>
                        <a:rPr lang="en-US" sz="1600" b="1" dirty="0" err="1"/>
                        <a:t>adapation</a:t>
                      </a:r>
                      <a:endParaRPr lang="en-US" sz="1600" b="1" dirty="0"/>
                    </a:p>
                    <a:p>
                      <a:pPr marL="171450" indent="-171450" algn="l">
                        <a:buFont typeface="Arial" panose="020B0604020202020204" pitchFamily="34" charset="0"/>
                        <a:buChar char="•"/>
                      </a:pPr>
                      <a:endParaRPr lang="en-US" sz="1600" b="0" i="1" dirty="0">
                        <a:latin typeface="Times New Roman" panose="02020603050405020304" pitchFamily="18" charset="0"/>
                        <a:cs typeface="Times New Roman" panose="02020603050405020304" pitchFamily="18" charset="0"/>
                      </a:endParaRPr>
                    </a:p>
                    <a:p>
                      <a:pPr marL="171450" indent="-171450" algn="l">
                        <a:buFont typeface="Arial" panose="020B0604020202020204" pitchFamily="34" charset="0"/>
                        <a:buChar char="•"/>
                      </a:pPr>
                      <a:r>
                        <a:rPr lang="en-US" sz="1600" b="0" i="1" dirty="0">
                          <a:latin typeface="Times New Roman" panose="02020603050405020304" pitchFamily="18" charset="0"/>
                          <a:cs typeface="Times New Roman" panose="02020603050405020304" pitchFamily="18" charset="0"/>
                        </a:rPr>
                        <a:t>∀x ∈ S</a:t>
                      </a:r>
                      <a:r>
                        <a:rPr lang="en-US" sz="1600" b="0" dirty="0"/>
                        <a:t>, find </a:t>
                      </a:r>
                      <a:r>
                        <a:rPr lang="en-US" sz="1600" b="0" i="1" dirty="0" err="1">
                          <a:latin typeface="Times New Roman" panose="02020603050405020304" pitchFamily="18" charset="0"/>
                          <a:cs typeface="Times New Roman" panose="02020603050405020304" pitchFamily="18" charset="0"/>
                        </a:rPr>
                        <a:t>w</a:t>
                      </a:r>
                      <a:r>
                        <a:rPr lang="en-US" sz="1600" b="0" i="1" baseline="-25000" dirty="0" err="1">
                          <a:latin typeface="Times New Roman" panose="02020603050405020304" pitchFamily="18" charset="0"/>
                          <a:cs typeface="Times New Roman" panose="02020603050405020304" pitchFamily="18" charset="0"/>
                        </a:rPr>
                        <a:t>x</a:t>
                      </a:r>
                      <a:r>
                        <a:rPr lang="en-US" sz="1600" b="0" dirty="0"/>
                        <a:t> as:</a:t>
                      </a:r>
                      <a:br>
                        <a:rPr lang="en-US" sz="1600" b="0" dirty="0"/>
                      </a:br>
                      <a:r>
                        <a:rPr lang="en-US" sz="1600" b="0" i="1" dirty="0" err="1">
                          <a:latin typeface="Times New Roman" panose="02020603050405020304" pitchFamily="18" charset="0"/>
                          <a:cs typeface="Times New Roman" panose="02020603050405020304" pitchFamily="18" charset="0"/>
                        </a:rPr>
                        <a:t>w</a:t>
                      </a:r>
                      <a:r>
                        <a:rPr lang="en-US" sz="1600" b="0" i="1" baseline="-25000" dirty="0" err="1">
                          <a:latin typeface="Times New Roman" panose="02020603050405020304" pitchFamily="18" charset="0"/>
                          <a:cs typeface="Times New Roman" panose="02020603050405020304" pitchFamily="18" charset="0"/>
                        </a:rPr>
                        <a:t>x</a:t>
                      </a:r>
                      <a:r>
                        <a:rPr lang="en-US" sz="1600" b="0" dirty="0"/>
                        <a:t> ≈ 1 </a:t>
                      </a:r>
                      <a:r>
                        <a:rPr lang="en-US" sz="1600" b="0" i="1" dirty="0" err="1">
                          <a:latin typeface="Times New Roman" panose="02020603050405020304" pitchFamily="18" charset="0"/>
                          <a:cs typeface="Times New Roman" panose="02020603050405020304" pitchFamily="18" charset="0"/>
                        </a:rPr>
                        <a:t>iff</a:t>
                      </a:r>
                      <a:r>
                        <a:rPr lang="en-US" sz="1600" b="0" i="1" dirty="0">
                          <a:latin typeface="Times New Roman" panose="02020603050405020304" pitchFamily="18" charset="0"/>
                          <a:cs typeface="Times New Roman" panose="02020603050405020304" pitchFamily="18" charset="0"/>
                        </a:rPr>
                        <a:t> </a:t>
                      </a:r>
                      <a:r>
                        <a:rPr lang="en-US" sz="1600" b="0" i="0" dirty="0">
                          <a:latin typeface="Times New Roman" panose="02020603050405020304" pitchFamily="18" charset="0"/>
                          <a:cs typeface="Times New Roman" panose="02020603050405020304" pitchFamily="18" charset="0"/>
                        </a:rPr>
                        <a:t>∃</a:t>
                      </a:r>
                      <a:r>
                        <a:rPr lang="en-US" sz="1600" b="0" i="1" dirty="0">
                          <a:latin typeface="Times New Roman" panose="02020603050405020304" pitchFamily="18" charset="0"/>
                          <a:cs typeface="Times New Roman" panose="02020603050405020304" pitchFamily="18" charset="0"/>
                        </a:rPr>
                        <a:t>y ∈ T</a:t>
                      </a:r>
                      <a:r>
                        <a:rPr lang="en-US" sz="1600" b="0" i="1" baseline="-25000" dirty="0">
                          <a:latin typeface="Times New Roman" panose="02020603050405020304" pitchFamily="18" charset="0"/>
                          <a:cs typeface="Times New Roman" panose="02020603050405020304" pitchFamily="18" charset="0"/>
                        </a:rPr>
                        <a:t>, </a:t>
                      </a:r>
                      <a:r>
                        <a:rPr lang="en-US" sz="1600" b="0" i="1" dirty="0" err="1">
                          <a:latin typeface="Times New Roman" panose="02020603050405020304" pitchFamily="18" charset="0"/>
                          <a:cs typeface="Times New Roman" panose="02020603050405020304" pitchFamily="18" charset="0"/>
                        </a:rPr>
                        <a:t>x</a:t>
                      </a:r>
                      <a:r>
                        <a:rPr lang="en-US" sz="1600" b="0" dirty="0" err="1"/>
                        <a:t>≈</a:t>
                      </a:r>
                      <a:r>
                        <a:rPr lang="en-US" sz="1600" b="0" i="1" dirty="0" err="1">
                          <a:latin typeface="Times New Roman" panose="02020603050405020304" pitchFamily="18" charset="0"/>
                          <a:cs typeface="Times New Roman" panose="02020603050405020304" pitchFamily="18" charset="0"/>
                        </a:rPr>
                        <a:t>y</a:t>
                      </a:r>
                      <a:br>
                        <a:rPr lang="en-US" sz="1600" b="0" i="1" dirty="0">
                          <a:latin typeface="Times New Roman" panose="02020603050405020304" pitchFamily="18" charset="0"/>
                          <a:cs typeface="Times New Roman" panose="02020603050405020304" pitchFamily="18" charset="0"/>
                        </a:rPr>
                      </a:br>
                      <a:r>
                        <a:rPr lang="en-US" sz="1600" b="0" i="1" dirty="0" err="1">
                          <a:latin typeface="Times New Roman" panose="02020603050405020304" pitchFamily="18" charset="0"/>
                          <a:cs typeface="Times New Roman" panose="02020603050405020304" pitchFamily="18" charset="0"/>
                        </a:rPr>
                        <a:t>w</a:t>
                      </a:r>
                      <a:r>
                        <a:rPr lang="en-US" sz="1600" b="0" i="1" baseline="-25000" dirty="0" err="1">
                          <a:latin typeface="Times New Roman" panose="02020603050405020304" pitchFamily="18" charset="0"/>
                          <a:cs typeface="Times New Roman" panose="02020603050405020304" pitchFamily="18" charset="0"/>
                        </a:rPr>
                        <a:t>x</a:t>
                      </a:r>
                      <a:r>
                        <a:rPr lang="en-US" sz="1600" b="0" dirty="0"/>
                        <a:t> ≈ 0 otherwise</a:t>
                      </a:r>
                    </a:p>
                    <a:p>
                      <a:pPr marL="171450" indent="-171450" algn="l">
                        <a:buFont typeface="Arial" panose="020B0604020202020204" pitchFamily="34" charset="0"/>
                        <a:buChar char="•"/>
                      </a:pPr>
                      <a:r>
                        <a:rPr lang="en-US" sz="1600" b="0" dirty="0"/>
                        <a:t>Build a classifier over </a:t>
                      </a:r>
                      <a:r>
                        <a:rPr lang="en-US" sz="1600" b="0" i="1" dirty="0">
                          <a:latin typeface="Times New Roman" panose="02020603050405020304" pitchFamily="18" charset="0"/>
                          <a:cs typeface="Times New Roman" panose="02020603050405020304" pitchFamily="18" charset="0"/>
                        </a:rPr>
                        <a:t>S</a:t>
                      </a:r>
                      <a:r>
                        <a:rPr lang="en-US" sz="1600" b="0" dirty="0">
                          <a:latin typeface="Times New Roman" panose="02020603050405020304" pitchFamily="18" charset="0"/>
                          <a:cs typeface="Times New Roman" panose="02020603050405020304" pitchFamily="18" charset="0"/>
                        </a:rPr>
                        <a:t> </a:t>
                      </a:r>
                      <a:r>
                        <a:rPr lang="en-US" sz="1600" b="0" dirty="0"/>
                        <a:t>with weighted examples</a:t>
                      </a:r>
                      <a:endParaRPr lang="en-US" sz="1600" dirty="0"/>
                    </a:p>
                  </a:txBody>
                  <a:tcPr>
                    <a:solidFill>
                      <a:schemeClr val="accent2">
                        <a:lumMod val="40000"/>
                        <a:lumOff val="60000"/>
                      </a:schemeClr>
                    </a:solidFill>
                  </a:tcPr>
                </a:tc>
                <a:tc>
                  <a:txBody>
                    <a:bodyPr/>
                    <a:lstStyle/>
                    <a:p>
                      <a:pPr marL="171450" indent="-171450" algn="l">
                        <a:buFont typeface="Arial" panose="020B0604020202020204" pitchFamily="34" charset="0"/>
                        <a:buChar char="•"/>
                      </a:pPr>
                      <a:r>
                        <a:rPr lang="en-US" sz="1600" b="1" dirty="0"/>
                        <a:t>Feature augmentation</a:t>
                      </a:r>
                    </a:p>
                  </a:txBody>
                  <a:tcPr>
                    <a:solidFill>
                      <a:srgbClr val="FFC000"/>
                    </a:solidFill>
                  </a:tcPr>
                </a:tc>
                <a:tc>
                  <a:txBody>
                    <a:bodyPr/>
                    <a:lstStyle/>
                    <a:p>
                      <a:pPr marL="285750" indent="-285750" algn="l">
                        <a:buFont typeface="Arial" panose="020B0604020202020204" pitchFamily="34" charset="0"/>
                        <a:buChar char="•"/>
                      </a:pPr>
                      <a:r>
                        <a:rPr lang="en-US" sz="1600" dirty="0"/>
                        <a:t>Directly train on T </a:t>
                      </a:r>
                    </a:p>
                    <a:p>
                      <a:pPr marL="285750" indent="-285750" algn="l">
                        <a:buFont typeface="Arial" panose="020B0604020202020204" pitchFamily="34" charset="0"/>
                        <a:buChar char="•"/>
                      </a:pPr>
                      <a:r>
                        <a:rPr lang="en-US" sz="1600" dirty="0"/>
                        <a:t>Or Transfer model from S and train on T (for regularization)</a:t>
                      </a:r>
                    </a:p>
                  </a:txBody>
                  <a:tcPr>
                    <a:solidFill>
                      <a:srgbClr val="00B050"/>
                    </a:solidFill>
                  </a:tcPr>
                </a:tc>
                <a:extLst>
                  <a:ext uri="{0D108BD9-81ED-4DB2-BD59-A6C34878D82A}">
                    <a16:rowId xmlns:a16="http://schemas.microsoft.com/office/drawing/2014/main" val="2720904639"/>
                  </a:ext>
                </a:extLst>
              </a:tr>
              <a:tr h="370840">
                <a:tc>
                  <a:txBody>
                    <a:bodyPr/>
                    <a:lstStyle/>
                    <a:p>
                      <a:endParaRPr lang="en-US" dirty="0"/>
                    </a:p>
                  </a:txBody>
                  <a:tcPr>
                    <a:solidFill>
                      <a:schemeClr val="tx1"/>
                    </a:solidFill>
                  </a:tcPr>
                </a:tc>
                <a:tc>
                  <a: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0" cap="none" spc="0" normalizeH="0" baseline="0" noProof="0" dirty="0">
                          <a:ln>
                            <a:noFill/>
                          </a:ln>
                          <a:solidFill>
                            <a:srgbClr val="000000"/>
                          </a:solidFill>
                          <a:effectLst/>
                          <a:uLnTx/>
                          <a:uFillTx/>
                          <a:latin typeface="+mn-lt"/>
                          <a:cs typeface="+mn-cs"/>
                          <a:sym typeface="Arial"/>
                        </a:rPr>
                        <a:t>Semi-supervised domain </a:t>
                      </a:r>
                      <a:r>
                        <a:rPr kumimoji="0" lang="en-US" sz="1600" b="1" i="0" u="none" strike="noStrike" kern="0" cap="none" spc="0" normalizeH="0" baseline="0" noProof="0" dirty="0" err="1">
                          <a:ln>
                            <a:noFill/>
                          </a:ln>
                          <a:solidFill>
                            <a:srgbClr val="000000"/>
                          </a:solidFill>
                          <a:effectLst/>
                          <a:uLnTx/>
                          <a:uFillTx/>
                          <a:latin typeface="+mn-lt"/>
                          <a:cs typeface="+mn-cs"/>
                          <a:sym typeface="Arial"/>
                        </a:rPr>
                        <a:t>adapation</a:t>
                      </a:r>
                      <a:endParaRPr kumimoji="0" lang="en-US" sz="1600" b="1" i="0" u="none" strike="noStrike" kern="0" cap="none" spc="0" normalizeH="0" baseline="0" noProof="0" dirty="0">
                        <a:ln>
                          <a:noFill/>
                        </a:ln>
                        <a:solidFill>
                          <a:srgbClr val="000000"/>
                        </a:solidFill>
                        <a:effectLst/>
                        <a:uLnTx/>
                        <a:uFillTx/>
                        <a:latin typeface="+mn-lt"/>
                        <a:cs typeface="+mn-cs"/>
                        <a:sym typeface="Arial"/>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1" i="0" u="none" strike="noStrike" kern="0" cap="none" spc="0" normalizeH="0" baseline="0" noProof="0" dirty="0">
                        <a:ln>
                          <a:noFill/>
                        </a:ln>
                        <a:solidFill>
                          <a:srgbClr val="000000"/>
                        </a:solidFill>
                        <a:effectLst/>
                        <a:uLnTx/>
                        <a:uFillTx/>
                        <a:latin typeface="+mn-lt"/>
                        <a:cs typeface="+mn-cs"/>
                        <a:sym typeface="Arial"/>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1" i="0" u="none" strike="noStrike" kern="0" cap="none" spc="0" normalizeH="0" baseline="0" noProof="0" dirty="0">
                        <a:ln>
                          <a:noFill/>
                        </a:ln>
                        <a:solidFill>
                          <a:srgbClr val="000000"/>
                        </a:solidFill>
                        <a:effectLst/>
                        <a:uLnTx/>
                        <a:uFillTx/>
                        <a:latin typeface="+mn-lt"/>
                        <a:cs typeface="+mn-cs"/>
                        <a:sym typeface="Arial"/>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1" i="0" u="none" strike="noStrike" kern="0" cap="none" spc="0" normalizeH="0" baseline="0" noProof="0" dirty="0">
                        <a:ln>
                          <a:noFill/>
                        </a:ln>
                        <a:solidFill>
                          <a:srgbClr val="000000"/>
                        </a:solidFill>
                        <a:effectLst/>
                        <a:uLnTx/>
                        <a:uFillTx/>
                        <a:latin typeface="+mn-lt"/>
                        <a:cs typeface="+mn-cs"/>
                        <a:sym typeface="Arial"/>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1" i="0" u="none" strike="noStrike" kern="0" cap="none" spc="0" normalizeH="0" baseline="0" noProof="0" dirty="0">
                        <a:ln>
                          <a:noFill/>
                        </a:ln>
                        <a:solidFill>
                          <a:srgbClr val="000000"/>
                        </a:solidFill>
                        <a:effectLst/>
                        <a:uLnTx/>
                        <a:uFillTx/>
                        <a:latin typeface="+mn-lt"/>
                        <a:cs typeface="+mn-cs"/>
                        <a:sym typeface="Arial"/>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1" i="0" u="none" strike="noStrike" kern="0" cap="none" spc="0" normalizeH="0" baseline="0" noProof="0" dirty="0">
                        <a:ln>
                          <a:noFill/>
                        </a:ln>
                        <a:solidFill>
                          <a:srgbClr val="000000"/>
                        </a:solidFill>
                        <a:effectLst/>
                        <a:uLnTx/>
                        <a:uFillTx/>
                        <a:latin typeface="+mn-lt"/>
                        <a:cs typeface="+mn-cs"/>
                        <a:sym typeface="Arial"/>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1" i="0" u="none" strike="noStrike" kern="0" cap="none" spc="0" normalizeH="0" baseline="0" noProof="0" dirty="0">
                        <a:ln>
                          <a:noFill/>
                        </a:ln>
                        <a:solidFill>
                          <a:srgbClr val="000000"/>
                        </a:solidFill>
                        <a:effectLst/>
                        <a:uLnTx/>
                        <a:uFillTx/>
                        <a:latin typeface="+mn-lt"/>
                        <a:cs typeface="+mn-cs"/>
                        <a:sym typeface="Arial"/>
                      </a:endParaRPr>
                    </a:p>
                  </a:txBody>
                  <a:tcPr>
                    <a:solidFill>
                      <a:schemeClr val="accent2">
                        <a:lumMod val="40000"/>
                        <a:lumOff val="60000"/>
                      </a:schemeClr>
                    </a:solidFill>
                  </a:tcPr>
                </a:tc>
                <a:tc>
                  <a:txBody>
                    <a:bodyPr/>
                    <a:lstStyle/>
                    <a:p>
                      <a:endParaRPr lang="en-US" dirty="0"/>
                    </a:p>
                  </a:txBody>
                  <a:tcPr>
                    <a:solidFill>
                      <a:schemeClr val="tx1"/>
                    </a:solidFill>
                  </a:tcPr>
                </a:tc>
                <a:extLst>
                  <a:ext uri="{0D108BD9-81ED-4DB2-BD59-A6C34878D82A}">
                    <a16:rowId xmlns:a16="http://schemas.microsoft.com/office/drawing/2014/main" val="1301037043"/>
                  </a:ext>
                </a:extLst>
              </a:tr>
            </a:tbl>
          </a:graphicData>
        </a:graphic>
      </p:graphicFrame>
      <p:sp>
        <p:nvSpPr>
          <p:cNvPr id="11" name="TextBox 10">
            <a:extLst>
              <a:ext uri="{FF2B5EF4-FFF2-40B4-BE49-F238E27FC236}">
                <a16:creationId xmlns:a16="http://schemas.microsoft.com/office/drawing/2014/main" id="{887C806A-DBC9-7E4E-A404-BD533C45B522}"/>
              </a:ext>
            </a:extLst>
          </p:cNvPr>
          <p:cNvSpPr txBox="1"/>
          <p:nvPr/>
        </p:nvSpPr>
        <p:spPr>
          <a:xfrm>
            <a:off x="1061818" y="5253938"/>
            <a:ext cx="79194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Limited</a:t>
            </a:r>
          </a:p>
        </p:txBody>
      </p:sp>
      <p:sp>
        <p:nvSpPr>
          <p:cNvPr id="12" name="TextBox 11">
            <a:extLst>
              <a:ext uri="{FF2B5EF4-FFF2-40B4-BE49-F238E27FC236}">
                <a16:creationId xmlns:a16="http://schemas.microsoft.com/office/drawing/2014/main" id="{90336763-7D7C-C64F-B48E-CEEA991C588F}"/>
              </a:ext>
            </a:extLst>
          </p:cNvPr>
          <p:cNvSpPr txBox="1"/>
          <p:nvPr/>
        </p:nvSpPr>
        <p:spPr>
          <a:xfrm>
            <a:off x="955475" y="3094033"/>
            <a:ext cx="100463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Adequate</a:t>
            </a:r>
          </a:p>
        </p:txBody>
      </p:sp>
      <p:sp>
        <p:nvSpPr>
          <p:cNvPr id="13" name="TextBox 12">
            <a:extLst>
              <a:ext uri="{FF2B5EF4-FFF2-40B4-BE49-F238E27FC236}">
                <a16:creationId xmlns:a16="http://schemas.microsoft.com/office/drawing/2014/main" id="{C7C843BC-DFAE-0E4E-A967-D68AADCAE4C6}"/>
              </a:ext>
            </a:extLst>
          </p:cNvPr>
          <p:cNvSpPr txBox="1"/>
          <p:nvPr/>
        </p:nvSpPr>
        <p:spPr>
          <a:xfrm>
            <a:off x="2251227" y="1919625"/>
            <a:ext cx="156388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kumimoji="0" lang="en-US" sz="1800" b="0" i="0" u="none" strike="noStrike" cap="none" spc="0" normalizeH="0" baseline="0" dirty="0">
                <a:ln>
                  <a:noFill/>
                </a:ln>
                <a:solidFill>
                  <a:srgbClr val="000000"/>
                </a:solidFill>
                <a:effectLst/>
                <a:uFillTx/>
                <a:latin typeface="+mn-lt"/>
                <a:ea typeface="+mn-ea"/>
                <a:cs typeface="+mn-cs"/>
                <a:sym typeface="Calibri"/>
              </a:rPr>
              <a:t>Nothing (</a:t>
            </a:r>
            <a:r>
              <a:rPr kumimoji="0" lang="en-US" sz="18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T</a:t>
            </a:r>
            <a:r>
              <a:rPr lang="en-US" i="1" baseline="-25000" dirty="0">
                <a:solidFill>
                  <a:srgbClr val="000000"/>
                </a:solidFill>
                <a:latin typeface="Times New Roman" panose="02020603050405020304" pitchFamily="18" charset="0"/>
                <a:cs typeface="Times New Roman" panose="02020603050405020304" pitchFamily="18" charset="0"/>
                <a:sym typeface="Calibri"/>
              </a:rPr>
              <a:t> </a:t>
            </a:r>
            <a:r>
              <a:rPr kumimoji="0" lang="en-US" sz="18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 𝜙</a:t>
            </a: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sp>
        <p:nvSpPr>
          <p:cNvPr id="14" name="TextBox 13">
            <a:extLst>
              <a:ext uri="{FF2B5EF4-FFF2-40B4-BE49-F238E27FC236}">
                <a16:creationId xmlns:a16="http://schemas.microsoft.com/office/drawing/2014/main" id="{94CE634B-16A7-3F40-AD91-296B378D865E}"/>
              </a:ext>
            </a:extLst>
          </p:cNvPr>
          <p:cNvSpPr txBox="1"/>
          <p:nvPr/>
        </p:nvSpPr>
        <p:spPr>
          <a:xfrm>
            <a:off x="4891916" y="1906401"/>
            <a:ext cx="79194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Limited</a:t>
            </a:r>
          </a:p>
        </p:txBody>
      </p:sp>
      <p:sp>
        <p:nvSpPr>
          <p:cNvPr id="15" name="TextBox 14">
            <a:extLst>
              <a:ext uri="{FF2B5EF4-FFF2-40B4-BE49-F238E27FC236}">
                <a16:creationId xmlns:a16="http://schemas.microsoft.com/office/drawing/2014/main" id="{185DB57C-C884-E644-8860-A38B19A7332B}"/>
              </a:ext>
            </a:extLst>
          </p:cNvPr>
          <p:cNvSpPr txBox="1"/>
          <p:nvPr/>
        </p:nvSpPr>
        <p:spPr>
          <a:xfrm>
            <a:off x="6875832" y="1895707"/>
            <a:ext cx="100463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Adequate</a:t>
            </a:r>
          </a:p>
        </p:txBody>
      </p:sp>
      <p:grpSp>
        <p:nvGrpSpPr>
          <p:cNvPr id="29" name="Group 28">
            <a:extLst>
              <a:ext uri="{FF2B5EF4-FFF2-40B4-BE49-F238E27FC236}">
                <a16:creationId xmlns:a16="http://schemas.microsoft.com/office/drawing/2014/main" id="{99F6F907-5AEE-554D-8A66-12F7736DD48B}"/>
              </a:ext>
            </a:extLst>
          </p:cNvPr>
          <p:cNvGrpSpPr/>
          <p:nvPr/>
        </p:nvGrpSpPr>
        <p:grpSpPr>
          <a:xfrm>
            <a:off x="9017185" y="3148090"/>
            <a:ext cx="2462996" cy="1402367"/>
            <a:chOff x="8513551" y="4835906"/>
            <a:chExt cx="2462996" cy="1402367"/>
          </a:xfrm>
        </p:grpSpPr>
        <p:grpSp>
          <p:nvGrpSpPr>
            <p:cNvPr id="23" name="Group 22">
              <a:extLst>
                <a:ext uri="{FF2B5EF4-FFF2-40B4-BE49-F238E27FC236}">
                  <a16:creationId xmlns:a16="http://schemas.microsoft.com/office/drawing/2014/main" id="{28B93D0F-AAC4-3F45-8606-FF50D6A24C26}"/>
                </a:ext>
              </a:extLst>
            </p:cNvPr>
            <p:cNvGrpSpPr/>
            <p:nvPr/>
          </p:nvGrpSpPr>
          <p:grpSpPr>
            <a:xfrm>
              <a:off x="8733371" y="4850781"/>
              <a:ext cx="2243176" cy="1384235"/>
              <a:chOff x="7662854" y="4850781"/>
              <a:chExt cx="2243176" cy="1384235"/>
            </a:xfrm>
          </p:grpSpPr>
          <p:sp>
            <p:nvSpPr>
              <p:cNvPr id="20" name="TextBox 19">
                <a:extLst>
                  <a:ext uri="{FF2B5EF4-FFF2-40B4-BE49-F238E27FC236}">
                    <a16:creationId xmlns:a16="http://schemas.microsoft.com/office/drawing/2014/main" id="{51FDBF18-605E-924C-AD4B-95A9D792AA10}"/>
                  </a:ext>
                </a:extLst>
              </p:cNvPr>
              <p:cNvSpPr txBox="1"/>
              <p:nvPr/>
            </p:nvSpPr>
            <p:spPr>
              <a:xfrm>
                <a:off x="7662854" y="4850781"/>
                <a:ext cx="20588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 Source labeled data</a:t>
                </a:r>
              </a:p>
            </p:txBody>
          </p:sp>
          <p:sp>
            <p:nvSpPr>
              <p:cNvPr id="21" name="TextBox 20">
                <a:extLst>
                  <a:ext uri="{FF2B5EF4-FFF2-40B4-BE49-F238E27FC236}">
                    <a16:creationId xmlns:a16="http://schemas.microsoft.com/office/drawing/2014/main" id="{24B49A7D-DF5B-C94B-8105-D96F9C136B0B}"/>
                  </a:ext>
                </a:extLst>
              </p:cNvPr>
              <p:cNvSpPr txBox="1"/>
              <p:nvPr/>
            </p:nvSpPr>
            <p:spPr>
              <a:xfrm>
                <a:off x="7662854" y="5368211"/>
                <a:ext cx="199952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 Target labeled data</a:t>
                </a:r>
              </a:p>
            </p:txBody>
          </p:sp>
          <p:sp>
            <p:nvSpPr>
              <p:cNvPr id="22" name="TextBox 21">
                <a:extLst>
                  <a:ext uri="{FF2B5EF4-FFF2-40B4-BE49-F238E27FC236}">
                    <a16:creationId xmlns:a16="http://schemas.microsoft.com/office/drawing/2014/main" id="{5E4DA8E4-1937-F344-8A9B-5DE287E5B22A}"/>
                  </a:ext>
                </a:extLst>
              </p:cNvPr>
              <p:cNvSpPr txBox="1"/>
              <p:nvPr/>
            </p:nvSpPr>
            <p:spPr>
              <a:xfrm>
                <a:off x="7662854" y="5865686"/>
                <a:ext cx="224317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 Target unlabeled data</a:t>
                </a:r>
              </a:p>
            </p:txBody>
          </p:sp>
        </p:grpSp>
        <p:sp>
          <p:nvSpPr>
            <p:cNvPr id="25" name="TextBox 24">
              <a:extLst>
                <a:ext uri="{FF2B5EF4-FFF2-40B4-BE49-F238E27FC236}">
                  <a16:creationId xmlns:a16="http://schemas.microsoft.com/office/drawing/2014/main" id="{6D4FD643-9C9B-0143-AC79-727476D28576}"/>
                </a:ext>
              </a:extLst>
            </p:cNvPr>
            <p:cNvSpPr txBox="1"/>
            <p:nvPr/>
          </p:nvSpPr>
          <p:spPr>
            <a:xfrm>
              <a:off x="8552552" y="4835906"/>
              <a:ext cx="20774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S</a:t>
              </a:r>
              <a:endParaRPr kumimoji="0" lang="en-US" sz="1800" b="0" i="1"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26" name="TextBox 25">
              <a:extLst>
                <a:ext uri="{FF2B5EF4-FFF2-40B4-BE49-F238E27FC236}">
                  <a16:creationId xmlns:a16="http://schemas.microsoft.com/office/drawing/2014/main" id="{2914679E-F066-1242-A8A4-901F4A56523E}"/>
                </a:ext>
              </a:extLst>
            </p:cNvPr>
            <p:cNvSpPr txBox="1"/>
            <p:nvPr/>
          </p:nvSpPr>
          <p:spPr>
            <a:xfrm>
              <a:off x="8532788" y="5351513"/>
              <a:ext cx="22057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T</a:t>
              </a:r>
              <a:endParaRPr kumimoji="0" lang="en-US" sz="1800" b="0" i="1"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27" name="TextBox 26">
              <a:extLst>
                <a:ext uri="{FF2B5EF4-FFF2-40B4-BE49-F238E27FC236}">
                  <a16:creationId xmlns:a16="http://schemas.microsoft.com/office/drawing/2014/main" id="{25E5D823-86B3-9746-8339-757DB0F51E63}"/>
                </a:ext>
              </a:extLst>
            </p:cNvPr>
            <p:cNvSpPr txBox="1"/>
            <p:nvPr/>
          </p:nvSpPr>
          <p:spPr>
            <a:xfrm>
              <a:off x="8513551" y="5868943"/>
              <a:ext cx="25904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U</a:t>
              </a:r>
              <a:endParaRPr kumimoji="0" lang="en-US" sz="1800" b="0" i="1"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grpSp>
      <p:pic>
        <p:nvPicPr>
          <p:cNvPr id="30" name="Picture 29">
            <a:extLst>
              <a:ext uri="{FF2B5EF4-FFF2-40B4-BE49-F238E27FC236}">
                <a16:creationId xmlns:a16="http://schemas.microsoft.com/office/drawing/2014/main" id="{1C0B8F78-D2C8-BB42-A583-507B987064BE}"/>
              </a:ext>
            </a:extLst>
          </p:cNvPr>
          <p:cNvPicPr>
            <a:picLocks noChangeAspect="1"/>
          </p:cNvPicPr>
          <p:nvPr/>
        </p:nvPicPr>
        <p:blipFill>
          <a:blip r:embed="rId2"/>
          <a:stretch>
            <a:fillRect/>
          </a:stretch>
        </p:blipFill>
        <p:spPr>
          <a:xfrm>
            <a:off x="4404485" y="4911290"/>
            <a:ext cx="1773528" cy="616155"/>
          </a:xfrm>
          <a:prstGeom prst="rect">
            <a:avLst/>
          </a:prstGeom>
        </p:spPr>
      </p:pic>
      <p:pic>
        <p:nvPicPr>
          <p:cNvPr id="31" name="Picture 30">
            <a:extLst>
              <a:ext uri="{FF2B5EF4-FFF2-40B4-BE49-F238E27FC236}">
                <a16:creationId xmlns:a16="http://schemas.microsoft.com/office/drawing/2014/main" id="{E2046D63-48DF-2045-9DAE-36F62284996E}"/>
              </a:ext>
            </a:extLst>
          </p:cNvPr>
          <p:cNvPicPr>
            <a:picLocks noChangeAspect="1"/>
          </p:cNvPicPr>
          <p:nvPr/>
        </p:nvPicPr>
        <p:blipFill>
          <a:blip r:embed="rId3"/>
          <a:stretch>
            <a:fillRect/>
          </a:stretch>
        </p:blipFill>
        <p:spPr>
          <a:xfrm>
            <a:off x="4400599" y="5618856"/>
            <a:ext cx="1773528" cy="340116"/>
          </a:xfrm>
          <a:prstGeom prst="rect">
            <a:avLst/>
          </a:prstGeom>
        </p:spPr>
      </p:pic>
      <p:pic>
        <p:nvPicPr>
          <p:cNvPr id="32" name="Picture 31">
            <a:extLst>
              <a:ext uri="{FF2B5EF4-FFF2-40B4-BE49-F238E27FC236}">
                <a16:creationId xmlns:a16="http://schemas.microsoft.com/office/drawing/2014/main" id="{3B8F286D-4A24-0047-958A-75861395B2E9}"/>
              </a:ext>
            </a:extLst>
          </p:cNvPr>
          <p:cNvPicPr>
            <a:picLocks noChangeAspect="1"/>
          </p:cNvPicPr>
          <p:nvPr/>
        </p:nvPicPr>
        <p:blipFill>
          <a:blip r:embed="rId2"/>
          <a:stretch>
            <a:fillRect/>
          </a:stretch>
        </p:blipFill>
        <p:spPr>
          <a:xfrm>
            <a:off x="4482538" y="3064240"/>
            <a:ext cx="1773528" cy="616155"/>
          </a:xfrm>
          <a:prstGeom prst="rect">
            <a:avLst/>
          </a:prstGeom>
        </p:spPr>
      </p:pic>
      <p:sp>
        <p:nvSpPr>
          <p:cNvPr id="33" name="TextBox 32">
            <a:extLst>
              <a:ext uri="{FF2B5EF4-FFF2-40B4-BE49-F238E27FC236}">
                <a16:creationId xmlns:a16="http://schemas.microsoft.com/office/drawing/2014/main" id="{72789D19-873C-EB4E-AF78-BEE34340A175}"/>
              </a:ext>
            </a:extLst>
          </p:cNvPr>
          <p:cNvSpPr txBox="1"/>
          <p:nvPr/>
        </p:nvSpPr>
        <p:spPr>
          <a:xfrm rot="16200000">
            <a:off x="161285" y="3993204"/>
            <a:ext cx="73173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sng" strike="noStrike" cap="none" spc="0" normalizeH="0" baseline="0" dirty="0">
                <a:ln>
                  <a:noFill/>
                </a:ln>
                <a:solidFill>
                  <a:srgbClr val="000000"/>
                </a:solidFill>
                <a:effectLst/>
                <a:uFillTx/>
                <a:latin typeface="+mn-lt"/>
                <a:ea typeface="+mn-ea"/>
                <a:cs typeface="+mn-cs"/>
                <a:sym typeface="Calibri"/>
              </a:rPr>
              <a:t>Source</a:t>
            </a:r>
          </a:p>
        </p:txBody>
      </p:sp>
      <p:sp>
        <p:nvSpPr>
          <p:cNvPr id="34" name="TextBox 33">
            <a:extLst>
              <a:ext uri="{FF2B5EF4-FFF2-40B4-BE49-F238E27FC236}">
                <a16:creationId xmlns:a16="http://schemas.microsoft.com/office/drawing/2014/main" id="{8AF1D7EA-CE02-BA4D-8927-6BAAE8A538C9}"/>
              </a:ext>
            </a:extLst>
          </p:cNvPr>
          <p:cNvSpPr txBox="1"/>
          <p:nvPr/>
        </p:nvSpPr>
        <p:spPr>
          <a:xfrm>
            <a:off x="4946867" y="1480672"/>
            <a:ext cx="68204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sng" strike="noStrike" cap="none" spc="0" normalizeH="0" baseline="0" dirty="0">
                <a:ln>
                  <a:noFill/>
                </a:ln>
                <a:solidFill>
                  <a:srgbClr val="000000"/>
                </a:solidFill>
                <a:effectLst/>
                <a:uFillTx/>
                <a:latin typeface="+mn-lt"/>
                <a:ea typeface="+mn-ea"/>
                <a:cs typeface="+mn-cs"/>
                <a:sym typeface="Calibri"/>
              </a:rPr>
              <a:t>Target</a:t>
            </a:r>
          </a:p>
        </p:txBody>
      </p:sp>
      <p:sp>
        <p:nvSpPr>
          <p:cNvPr id="35" name="Rectangle 34">
            <a:extLst>
              <a:ext uri="{FF2B5EF4-FFF2-40B4-BE49-F238E27FC236}">
                <a16:creationId xmlns:a16="http://schemas.microsoft.com/office/drawing/2014/main" id="{1DACC6CB-C645-F84B-B9B2-FA3820C5A946}"/>
              </a:ext>
            </a:extLst>
          </p:cNvPr>
          <p:cNvSpPr/>
          <p:nvPr/>
        </p:nvSpPr>
        <p:spPr>
          <a:xfrm>
            <a:off x="8682685" y="570765"/>
            <a:ext cx="3351815" cy="338554"/>
          </a:xfrm>
          <a:prstGeom prst="rect">
            <a:avLst/>
          </a:prstGeom>
        </p:spPr>
        <p:txBody>
          <a:bodyPr wrap="none">
            <a:spAutoFit/>
          </a:bodyPr>
          <a:lstStyle/>
          <a:p>
            <a:r>
              <a:rPr lang="en-US" sz="1600" dirty="0"/>
              <a:t>[</a:t>
            </a:r>
            <a:r>
              <a:rPr lang="en-US" sz="1600" dirty="0" err="1"/>
              <a:t>Thirumuruganathan</a:t>
            </a:r>
            <a:r>
              <a:rPr lang="en-US" sz="1600" dirty="0"/>
              <a:t> et al. </a:t>
            </a:r>
            <a:r>
              <a:rPr lang="en-US" sz="1600" dirty="0" err="1"/>
              <a:t>arXiv</a:t>
            </a:r>
            <a:r>
              <a:rPr lang="en-US" sz="1600" dirty="0"/>
              <a:t> 2018]</a:t>
            </a:r>
          </a:p>
        </p:txBody>
      </p:sp>
    </p:spTree>
    <p:extLst>
      <p:ext uri="{BB962C8B-B14F-4D97-AF65-F5344CB8AC3E}">
        <p14:creationId xmlns:p14="http://schemas.microsoft.com/office/powerpoint/2010/main" val="3482047667"/>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FEAE8CC-2B46-6C44-927E-F135603A746E}"/>
              </a:ext>
            </a:extLst>
          </p:cNvPr>
          <p:cNvSpPr>
            <a:spLocks noGrp="1"/>
          </p:cNvSpPr>
          <p:nvPr>
            <p:ph type="sldNum" sz="quarter" idx="2"/>
          </p:nvPr>
        </p:nvSpPr>
        <p:spPr/>
        <p:txBody>
          <a:bodyPr/>
          <a:lstStyle/>
          <a:p>
            <a:fld id="{86CB4B4D-7CA3-9044-876B-883B54F8677D}" type="slidenum">
              <a:rPr lang="en-US" smtClean="0"/>
              <a:t>109</a:t>
            </a:fld>
            <a:endParaRPr lang="en-US"/>
          </a:p>
        </p:txBody>
      </p:sp>
      <p:sp>
        <p:nvSpPr>
          <p:cNvPr id="3" name="Title 2">
            <a:extLst>
              <a:ext uri="{FF2B5EF4-FFF2-40B4-BE49-F238E27FC236}">
                <a16:creationId xmlns:a16="http://schemas.microsoft.com/office/drawing/2014/main" id="{98180FCC-3348-5141-90E9-E477D376D791}"/>
              </a:ext>
            </a:extLst>
          </p:cNvPr>
          <p:cNvSpPr>
            <a:spLocks noGrp="1"/>
          </p:cNvSpPr>
          <p:nvPr>
            <p:ph type="title"/>
          </p:nvPr>
        </p:nvSpPr>
        <p:spPr/>
        <p:txBody>
          <a:bodyPr>
            <a:normAutofit/>
          </a:bodyPr>
          <a:lstStyle/>
          <a:p>
            <a:r>
              <a:rPr lang="en-US" dirty="0"/>
              <a:t>Transfer Learning: Approach 1</a:t>
            </a:r>
          </a:p>
        </p:txBody>
      </p:sp>
      <p:sp>
        <p:nvSpPr>
          <p:cNvPr id="4" name="Text Placeholder 3">
            <a:extLst>
              <a:ext uri="{FF2B5EF4-FFF2-40B4-BE49-F238E27FC236}">
                <a16:creationId xmlns:a16="http://schemas.microsoft.com/office/drawing/2014/main" id="{29BA5358-C286-2044-A03F-06D709E031B7}"/>
              </a:ext>
            </a:extLst>
          </p:cNvPr>
          <p:cNvSpPr>
            <a:spLocks noGrp="1"/>
          </p:cNvSpPr>
          <p:nvPr>
            <p:ph type="body" idx="1"/>
          </p:nvPr>
        </p:nvSpPr>
        <p:spPr>
          <a:xfrm>
            <a:off x="598593" y="916746"/>
            <a:ext cx="10972166" cy="472515"/>
          </a:xfrm>
        </p:spPr>
        <p:txBody>
          <a:bodyPr>
            <a:normAutofit/>
          </a:bodyPr>
          <a:lstStyle/>
          <a:p>
            <a:pPr marL="0" indent="0">
              <a:buNone/>
            </a:pPr>
            <a:r>
              <a:rPr lang="en-US" sz="2000" u="sng" dirty="0">
                <a:solidFill>
                  <a:schemeClr val="tx1"/>
                </a:solidFill>
              </a:rPr>
              <a:t>Reuse and Adaptation for Entity Resolution through Transfer Learning </a:t>
            </a:r>
          </a:p>
          <a:p>
            <a:pPr marL="0" indent="0">
              <a:buNone/>
            </a:pPr>
            <a:endParaRPr lang="en-US" sz="2000" u="sng" dirty="0">
              <a:solidFill>
                <a:schemeClr val="tx1"/>
              </a:solidFill>
            </a:endParaRPr>
          </a:p>
        </p:txBody>
      </p:sp>
      <p:sp>
        <p:nvSpPr>
          <p:cNvPr id="35" name="Rectangle 34">
            <a:extLst>
              <a:ext uri="{FF2B5EF4-FFF2-40B4-BE49-F238E27FC236}">
                <a16:creationId xmlns:a16="http://schemas.microsoft.com/office/drawing/2014/main" id="{1DACC6CB-C645-F84B-B9B2-FA3820C5A946}"/>
              </a:ext>
            </a:extLst>
          </p:cNvPr>
          <p:cNvSpPr/>
          <p:nvPr/>
        </p:nvSpPr>
        <p:spPr>
          <a:xfrm>
            <a:off x="8682685" y="570765"/>
            <a:ext cx="3351815" cy="338554"/>
          </a:xfrm>
          <a:prstGeom prst="rect">
            <a:avLst/>
          </a:prstGeom>
        </p:spPr>
        <p:txBody>
          <a:bodyPr wrap="none">
            <a:spAutoFit/>
          </a:bodyPr>
          <a:lstStyle/>
          <a:p>
            <a:r>
              <a:rPr lang="en-US" sz="1600" dirty="0"/>
              <a:t>[</a:t>
            </a:r>
            <a:r>
              <a:rPr lang="en-US" sz="1600" dirty="0" err="1"/>
              <a:t>Thirumuruganathan</a:t>
            </a:r>
            <a:r>
              <a:rPr lang="en-US" sz="1600" dirty="0"/>
              <a:t> et al. </a:t>
            </a:r>
            <a:r>
              <a:rPr lang="en-US" sz="1600" dirty="0" err="1"/>
              <a:t>arXiv</a:t>
            </a:r>
            <a:r>
              <a:rPr lang="en-US" sz="1600" dirty="0"/>
              <a:t> 2018]</a:t>
            </a:r>
          </a:p>
        </p:txBody>
      </p:sp>
      <p:pic>
        <p:nvPicPr>
          <p:cNvPr id="5" name="Picture 4">
            <a:extLst>
              <a:ext uri="{FF2B5EF4-FFF2-40B4-BE49-F238E27FC236}">
                <a16:creationId xmlns:a16="http://schemas.microsoft.com/office/drawing/2014/main" id="{DCEE19F9-841A-EA47-8960-FF8E290B02A5}"/>
              </a:ext>
            </a:extLst>
          </p:cNvPr>
          <p:cNvPicPr>
            <a:picLocks noChangeAspect="1"/>
          </p:cNvPicPr>
          <p:nvPr/>
        </p:nvPicPr>
        <p:blipFill>
          <a:blip r:embed="rId2"/>
          <a:stretch>
            <a:fillRect/>
          </a:stretch>
        </p:blipFill>
        <p:spPr>
          <a:xfrm>
            <a:off x="410054" y="1880427"/>
            <a:ext cx="3515980" cy="2502729"/>
          </a:xfrm>
          <a:prstGeom prst="rect">
            <a:avLst/>
          </a:prstGeom>
        </p:spPr>
      </p:pic>
      <p:sp>
        <p:nvSpPr>
          <p:cNvPr id="6" name="TextBox 5">
            <a:extLst>
              <a:ext uri="{FF2B5EF4-FFF2-40B4-BE49-F238E27FC236}">
                <a16:creationId xmlns:a16="http://schemas.microsoft.com/office/drawing/2014/main" id="{4F8FED2F-D429-C04B-B393-60B9B6A7D04D}"/>
              </a:ext>
            </a:extLst>
          </p:cNvPr>
          <p:cNvSpPr txBox="1"/>
          <p:nvPr/>
        </p:nvSpPr>
        <p:spPr>
          <a:xfrm>
            <a:off x="1288287" y="4374798"/>
            <a:ext cx="200971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(Adequate, Nothing)</a:t>
            </a:r>
          </a:p>
        </p:txBody>
      </p:sp>
      <p:pic>
        <p:nvPicPr>
          <p:cNvPr id="7" name="Picture 6">
            <a:extLst>
              <a:ext uri="{FF2B5EF4-FFF2-40B4-BE49-F238E27FC236}">
                <a16:creationId xmlns:a16="http://schemas.microsoft.com/office/drawing/2014/main" id="{06AC3F03-11C7-4141-A378-048C84C7A5D1}"/>
              </a:ext>
            </a:extLst>
          </p:cNvPr>
          <p:cNvPicPr>
            <a:picLocks noChangeAspect="1"/>
          </p:cNvPicPr>
          <p:nvPr/>
        </p:nvPicPr>
        <p:blipFill>
          <a:blip r:embed="rId3"/>
          <a:stretch>
            <a:fillRect/>
          </a:stretch>
        </p:blipFill>
        <p:spPr>
          <a:xfrm>
            <a:off x="4285786" y="1880427"/>
            <a:ext cx="3416289" cy="2373526"/>
          </a:xfrm>
          <a:prstGeom prst="rect">
            <a:avLst/>
          </a:prstGeom>
        </p:spPr>
      </p:pic>
      <p:sp>
        <p:nvSpPr>
          <p:cNvPr id="28" name="TextBox 27">
            <a:extLst>
              <a:ext uri="{FF2B5EF4-FFF2-40B4-BE49-F238E27FC236}">
                <a16:creationId xmlns:a16="http://schemas.microsoft.com/office/drawing/2014/main" id="{18CAD514-DC08-954C-9A9A-D2588E562A84}"/>
              </a:ext>
            </a:extLst>
          </p:cNvPr>
          <p:cNvSpPr txBox="1"/>
          <p:nvPr/>
        </p:nvSpPr>
        <p:spPr>
          <a:xfrm>
            <a:off x="5122314" y="4374798"/>
            <a:ext cx="174323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(Limited, Limited)</a:t>
            </a:r>
          </a:p>
        </p:txBody>
      </p:sp>
      <p:pic>
        <p:nvPicPr>
          <p:cNvPr id="8" name="Picture 7">
            <a:extLst>
              <a:ext uri="{FF2B5EF4-FFF2-40B4-BE49-F238E27FC236}">
                <a16:creationId xmlns:a16="http://schemas.microsoft.com/office/drawing/2014/main" id="{17AFC914-15F0-5740-94D6-536EA0B1D247}"/>
              </a:ext>
            </a:extLst>
          </p:cNvPr>
          <p:cNvPicPr>
            <a:picLocks noChangeAspect="1"/>
          </p:cNvPicPr>
          <p:nvPr/>
        </p:nvPicPr>
        <p:blipFill>
          <a:blip r:embed="rId4"/>
          <a:stretch>
            <a:fillRect/>
          </a:stretch>
        </p:blipFill>
        <p:spPr>
          <a:xfrm>
            <a:off x="8061827" y="1880427"/>
            <a:ext cx="3316850" cy="2373526"/>
          </a:xfrm>
          <a:prstGeom prst="rect">
            <a:avLst/>
          </a:prstGeom>
        </p:spPr>
      </p:pic>
      <p:sp>
        <p:nvSpPr>
          <p:cNvPr id="36" name="TextBox 35">
            <a:extLst>
              <a:ext uri="{FF2B5EF4-FFF2-40B4-BE49-F238E27FC236}">
                <a16:creationId xmlns:a16="http://schemas.microsoft.com/office/drawing/2014/main" id="{283AF7F1-256E-9D4E-8FBE-3010828CE90F}"/>
              </a:ext>
            </a:extLst>
          </p:cNvPr>
          <p:cNvSpPr txBox="1"/>
          <p:nvPr/>
        </p:nvSpPr>
        <p:spPr>
          <a:xfrm>
            <a:off x="8848636" y="4383156"/>
            <a:ext cx="195591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dirty="0">
                <a:solidFill>
                  <a:srgbClr val="000000"/>
                </a:solidFill>
                <a:sym typeface="Calibri"/>
              </a:rPr>
              <a:t>(Adequate, </a:t>
            </a:r>
            <a:r>
              <a:rPr kumimoji="0" lang="en-US" sz="1800" b="0" i="0" u="none" strike="noStrike" cap="none" spc="0" normalizeH="0" baseline="0" dirty="0">
                <a:ln>
                  <a:noFill/>
                </a:ln>
                <a:solidFill>
                  <a:srgbClr val="000000"/>
                </a:solidFill>
                <a:effectLst/>
                <a:uFillTx/>
                <a:latin typeface="+mn-lt"/>
                <a:ea typeface="+mn-ea"/>
                <a:cs typeface="+mn-cs"/>
                <a:sym typeface="Calibri"/>
              </a:rPr>
              <a:t>Limited)</a:t>
            </a:r>
          </a:p>
        </p:txBody>
      </p:sp>
    </p:spTree>
    <p:extLst>
      <p:ext uri="{BB962C8B-B14F-4D97-AF65-F5344CB8AC3E}">
        <p14:creationId xmlns:p14="http://schemas.microsoft.com/office/powerpoint/2010/main" val="346171476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448079-BD92-3E46-894D-B98C3666340B}"/>
              </a:ext>
            </a:extLst>
          </p:cNvPr>
          <p:cNvSpPr>
            <a:spLocks noGrp="1"/>
          </p:cNvSpPr>
          <p:nvPr>
            <p:ph type="sldNum" sz="quarter" idx="2"/>
          </p:nvPr>
        </p:nvSpPr>
        <p:spPr/>
        <p:txBody>
          <a:bodyPr/>
          <a:lstStyle/>
          <a:p>
            <a:fld id="{86CB4B4D-7CA3-9044-876B-883B54F8677D}" type="slidenum">
              <a:rPr lang="en-US" smtClean="0"/>
              <a:t>11</a:t>
            </a:fld>
            <a:endParaRPr lang="en-US"/>
          </a:p>
        </p:txBody>
      </p:sp>
      <p:sp>
        <p:nvSpPr>
          <p:cNvPr id="3" name="Title 2">
            <a:extLst>
              <a:ext uri="{FF2B5EF4-FFF2-40B4-BE49-F238E27FC236}">
                <a16:creationId xmlns:a16="http://schemas.microsoft.com/office/drawing/2014/main" id="{81CEEC9F-A68D-0740-8F69-E7AF052A0EA7}"/>
              </a:ext>
            </a:extLst>
          </p:cNvPr>
          <p:cNvSpPr>
            <a:spLocks noGrp="1"/>
          </p:cNvSpPr>
          <p:nvPr>
            <p:ph type="title"/>
          </p:nvPr>
        </p:nvSpPr>
        <p:spPr>
          <a:xfrm>
            <a:off x="609520" y="329640"/>
            <a:ext cx="10972166" cy="571498"/>
          </a:xfrm>
        </p:spPr>
        <p:txBody>
          <a:bodyPr>
            <a:normAutofit/>
          </a:bodyPr>
          <a:lstStyle/>
          <a:p>
            <a:r>
              <a:rPr lang="en-US" sz="2800" dirty="0"/>
              <a:t>Examples of ER Models</a:t>
            </a:r>
          </a:p>
        </p:txBody>
      </p:sp>
      <p:grpSp>
        <p:nvGrpSpPr>
          <p:cNvPr id="24" name="Group 23">
            <a:extLst>
              <a:ext uri="{FF2B5EF4-FFF2-40B4-BE49-F238E27FC236}">
                <a16:creationId xmlns:a16="http://schemas.microsoft.com/office/drawing/2014/main" id="{EF7F6FFC-886D-7547-BE92-4FFB46D802FF}"/>
              </a:ext>
            </a:extLst>
          </p:cNvPr>
          <p:cNvGrpSpPr/>
          <p:nvPr/>
        </p:nvGrpSpPr>
        <p:grpSpPr>
          <a:xfrm>
            <a:off x="3730846" y="3145820"/>
            <a:ext cx="1228725" cy="614362"/>
            <a:chOff x="2467192" y="2422351"/>
            <a:chExt cx="1228725" cy="614362"/>
          </a:xfrm>
        </p:grpSpPr>
        <p:sp>
          <p:nvSpPr>
            <p:cNvPr id="25" name="Rounded Rectangle 24">
              <a:extLst>
                <a:ext uri="{FF2B5EF4-FFF2-40B4-BE49-F238E27FC236}">
                  <a16:creationId xmlns:a16="http://schemas.microsoft.com/office/drawing/2014/main" id="{9F004D87-5409-B14F-9909-63ADF25FDF45}"/>
                </a:ext>
              </a:extLst>
            </p:cNvPr>
            <p:cNvSpPr/>
            <p:nvPr/>
          </p:nvSpPr>
          <p:spPr>
            <a:xfrm>
              <a:off x="2467192" y="2422351"/>
              <a:ext cx="1228725" cy="614362"/>
            </a:xfrm>
            <a:prstGeom prst="roundRect">
              <a:avLst/>
            </a:prstGeom>
            <a:solidFill>
              <a:srgbClr val="FCD6B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2">
                    <a:lumMod val="40000"/>
                    <a:lumOff val="60000"/>
                  </a:schemeClr>
                </a:solidFill>
                <a:effectLst/>
                <a:uLnTx/>
                <a:uFillTx/>
                <a:latin typeface="Calibri"/>
                <a:cs typeface="Calibri"/>
              </a:endParaRPr>
            </a:p>
          </p:txBody>
        </p:sp>
        <p:sp>
          <p:nvSpPr>
            <p:cNvPr id="26" name="TextBox 25">
              <a:extLst>
                <a:ext uri="{FF2B5EF4-FFF2-40B4-BE49-F238E27FC236}">
                  <a16:creationId xmlns:a16="http://schemas.microsoft.com/office/drawing/2014/main" id="{54F928E2-D286-CE46-8111-73D39D38CD4D}"/>
                </a:ext>
              </a:extLst>
            </p:cNvPr>
            <p:cNvSpPr txBox="1"/>
            <p:nvPr/>
          </p:nvSpPr>
          <p:spPr>
            <a:xfrm>
              <a:off x="2521144" y="2544866"/>
              <a:ext cx="101822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2">
                      <a:lumMod val="40000"/>
                      <a:lumOff val="60000"/>
                    </a:schemeClr>
                  </a:solidFill>
                  <a:effectLst/>
                  <a:uLnTx/>
                  <a:uFillTx/>
                  <a:latin typeface="IBM Plex Sans" panose="020B0503050203000203" pitchFamily="34" charset="0"/>
                  <a:cs typeface="Calibri"/>
                </a:rPr>
                <a:t>Blocking</a:t>
              </a:r>
              <a:endParaRPr kumimoji="0" lang="en-US" sz="1800" b="1" i="0" u="none" strike="noStrike" kern="1200" cap="none" spc="0" normalizeH="0" baseline="0" noProof="0" dirty="0">
                <a:ln>
                  <a:noFill/>
                </a:ln>
                <a:solidFill>
                  <a:schemeClr val="bg2">
                    <a:lumMod val="40000"/>
                    <a:lumOff val="60000"/>
                  </a:schemeClr>
                </a:solidFill>
                <a:effectLst/>
                <a:uLnTx/>
                <a:uFillTx/>
                <a:latin typeface="IBM Plex Sans" panose="020B0503050203000203" pitchFamily="34" charset="0"/>
                <a:cs typeface="Calibri"/>
              </a:endParaRPr>
            </a:p>
          </p:txBody>
        </p:sp>
      </p:grpSp>
      <p:grpSp>
        <p:nvGrpSpPr>
          <p:cNvPr id="27" name="Group 26">
            <a:extLst>
              <a:ext uri="{FF2B5EF4-FFF2-40B4-BE49-F238E27FC236}">
                <a16:creationId xmlns:a16="http://schemas.microsoft.com/office/drawing/2014/main" id="{9E1D8394-6B18-564F-963E-80E1FA3F6D9F}"/>
              </a:ext>
            </a:extLst>
          </p:cNvPr>
          <p:cNvGrpSpPr/>
          <p:nvPr/>
        </p:nvGrpSpPr>
        <p:grpSpPr>
          <a:xfrm>
            <a:off x="4959571" y="3968578"/>
            <a:ext cx="1228725" cy="614362"/>
            <a:chOff x="3417197" y="3404432"/>
            <a:chExt cx="1228725" cy="614362"/>
          </a:xfrm>
        </p:grpSpPr>
        <p:sp>
          <p:nvSpPr>
            <p:cNvPr id="28" name="Rounded Rectangle 27">
              <a:extLst>
                <a:ext uri="{FF2B5EF4-FFF2-40B4-BE49-F238E27FC236}">
                  <a16:creationId xmlns:a16="http://schemas.microsoft.com/office/drawing/2014/main" id="{F5092FC8-CC7A-8440-92C3-6A147AF76632}"/>
                </a:ext>
              </a:extLst>
            </p:cNvPr>
            <p:cNvSpPr/>
            <p:nvPr/>
          </p:nvSpPr>
          <p:spPr>
            <a:xfrm>
              <a:off x="3417197" y="3404432"/>
              <a:ext cx="1228725" cy="614362"/>
            </a:xfrm>
            <a:prstGeom prst="roundRect">
              <a:avLst/>
            </a:prstGeom>
            <a:solidFill>
              <a:srgbClr val="FCD6B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29" name="TextBox 28">
              <a:extLst>
                <a:ext uri="{FF2B5EF4-FFF2-40B4-BE49-F238E27FC236}">
                  <a16:creationId xmlns:a16="http://schemas.microsoft.com/office/drawing/2014/main" id="{C56D1037-4570-9F4E-AC32-478C00E89D84}"/>
                </a:ext>
              </a:extLst>
            </p:cNvPr>
            <p:cNvSpPr txBox="1"/>
            <p:nvPr/>
          </p:nvSpPr>
          <p:spPr>
            <a:xfrm>
              <a:off x="3452714" y="3419225"/>
              <a:ext cx="116891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(Pairwise)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Matching</a:t>
              </a:r>
            </a:p>
          </p:txBody>
        </p:sp>
      </p:grpSp>
      <p:grpSp>
        <p:nvGrpSpPr>
          <p:cNvPr id="30" name="Group 29">
            <a:extLst>
              <a:ext uri="{FF2B5EF4-FFF2-40B4-BE49-F238E27FC236}">
                <a16:creationId xmlns:a16="http://schemas.microsoft.com/office/drawing/2014/main" id="{8D854EBF-723E-3F4A-BD15-9FE3EAD689EF}"/>
              </a:ext>
            </a:extLst>
          </p:cNvPr>
          <p:cNvGrpSpPr/>
          <p:nvPr/>
        </p:nvGrpSpPr>
        <p:grpSpPr>
          <a:xfrm>
            <a:off x="6163998" y="4791336"/>
            <a:ext cx="1265343" cy="614362"/>
            <a:chOff x="7001866" y="3788814"/>
            <a:chExt cx="1265343" cy="614362"/>
          </a:xfrm>
        </p:grpSpPr>
        <p:sp>
          <p:nvSpPr>
            <p:cNvPr id="31" name="Rounded Rectangle 30">
              <a:extLst>
                <a:ext uri="{FF2B5EF4-FFF2-40B4-BE49-F238E27FC236}">
                  <a16:creationId xmlns:a16="http://schemas.microsoft.com/office/drawing/2014/main" id="{42A5ABE7-087E-DE46-A29A-B090422E753B}"/>
                </a:ext>
              </a:extLst>
            </p:cNvPr>
            <p:cNvSpPr/>
            <p:nvPr/>
          </p:nvSpPr>
          <p:spPr>
            <a:xfrm>
              <a:off x="7038484" y="3788814"/>
              <a:ext cx="1228725" cy="614362"/>
            </a:xfrm>
            <a:prstGeom prst="roundRect">
              <a:avLst/>
            </a:prstGeom>
            <a:solidFill>
              <a:srgbClr val="FCD6B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2">
                    <a:lumMod val="40000"/>
                    <a:lumOff val="60000"/>
                  </a:schemeClr>
                </a:solidFill>
                <a:effectLst/>
                <a:uLnTx/>
                <a:uFillTx/>
                <a:latin typeface="Calibri"/>
                <a:cs typeface="Calibri"/>
              </a:endParaRPr>
            </a:p>
          </p:txBody>
        </p:sp>
        <p:sp>
          <p:nvSpPr>
            <p:cNvPr id="32" name="TextBox 31">
              <a:extLst>
                <a:ext uri="{FF2B5EF4-FFF2-40B4-BE49-F238E27FC236}">
                  <a16:creationId xmlns:a16="http://schemas.microsoft.com/office/drawing/2014/main" id="{13B6F40F-248F-FA49-B716-97873C37F4F8}"/>
                </a:ext>
              </a:extLst>
            </p:cNvPr>
            <p:cNvSpPr txBox="1"/>
            <p:nvPr/>
          </p:nvSpPr>
          <p:spPr>
            <a:xfrm>
              <a:off x="7001866" y="3911329"/>
              <a:ext cx="117852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2">
                      <a:lumMod val="40000"/>
                      <a:lumOff val="60000"/>
                    </a:schemeClr>
                  </a:solidFill>
                  <a:effectLst/>
                  <a:uLnTx/>
                  <a:uFillTx/>
                  <a:latin typeface="IBM Plex Sans" panose="020B0503050203000203" pitchFamily="34" charset="0"/>
                  <a:cs typeface="Calibri"/>
                </a:rPr>
                <a:t>Clustering</a:t>
              </a:r>
              <a:endParaRPr kumimoji="0" lang="en-US" sz="1800" b="1" i="0" u="none" strike="noStrike" kern="1200" cap="none" spc="0" normalizeH="0" baseline="0" noProof="0" dirty="0">
                <a:ln>
                  <a:noFill/>
                </a:ln>
                <a:solidFill>
                  <a:schemeClr val="bg2">
                    <a:lumMod val="40000"/>
                    <a:lumOff val="60000"/>
                  </a:schemeClr>
                </a:solidFill>
                <a:effectLst/>
                <a:uLnTx/>
                <a:uFillTx/>
                <a:latin typeface="IBM Plex Sans" panose="020B0503050203000203" pitchFamily="34" charset="0"/>
                <a:cs typeface="Calibri"/>
              </a:endParaRPr>
            </a:p>
          </p:txBody>
        </p:sp>
      </p:grpSp>
      <p:cxnSp>
        <p:nvCxnSpPr>
          <p:cNvPr id="33" name="Elbow Connector 32">
            <a:extLst>
              <a:ext uri="{FF2B5EF4-FFF2-40B4-BE49-F238E27FC236}">
                <a16:creationId xmlns:a16="http://schemas.microsoft.com/office/drawing/2014/main" id="{00FB74DE-8F77-B44C-BCF6-D54BE83D2B3C}"/>
              </a:ext>
            </a:extLst>
          </p:cNvPr>
          <p:cNvCxnSpPr>
            <a:cxnSpLocks/>
            <a:endCxn id="25" idx="1"/>
          </p:cNvCxnSpPr>
          <p:nvPr/>
        </p:nvCxnSpPr>
        <p:spPr>
          <a:xfrm rot="16200000" flipH="1">
            <a:off x="3154336" y="2876490"/>
            <a:ext cx="538659" cy="614362"/>
          </a:xfrm>
          <a:prstGeom prst="bentConnector2">
            <a:avLst/>
          </a:prstGeom>
          <a:noFill/>
          <a:ln w="28575"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4" name="Elbow Connector 33">
            <a:extLst>
              <a:ext uri="{FF2B5EF4-FFF2-40B4-BE49-F238E27FC236}">
                <a16:creationId xmlns:a16="http://schemas.microsoft.com/office/drawing/2014/main" id="{25FD9B9D-4D64-3F42-86FF-D25AC309E1F2}"/>
              </a:ext>
            </a:extLst>
          </p:cNvPr>
          <p:cNvCxnSpPr>
            <a:cxnSpLocks/>
            <a:stCxn id="25" idx="2"/>
            <a:endCxn id="28" idx="1"/>
          </p:cNvCxnSpPr>
          <p:nvPr/>
        </p:nvCxnSpPr>
        <p:spPr>
          <a:xfrm rot="16200000" flipH="1">
            <a:off x="4394602" y="3710789"/>
            <a:ext cx="515577" cy="614362"/>
          </a:xfrm>
          <a:prstGeom prst="bentConnector2">
            <a:avLst/>
          </a:prstGeom>
          <a:noFill/>
          <a:ln w="28575"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5" name="Elbow Connector 34">
            <a:extLst>
              <a:ext uri="{FF2B5EF4-FFF2-40B4-BE49-F238E27FC236}">
                <a16:creationId xmlns:a16="http://schemas.microsoft.com/office/drawing/2014/main" id="{A20A4222-E173-8141-A39F-7CE76B3F9E43}"/>
              </a:ext>
            </a:extLst>
          </p:cNvPr>
          <p:cNvCxnSpPr>
            <a:cxnSpLocks/>
            <a:stCxn id="28" idx="2"/>
            <a:endCxn id="32" idx="1"/>
          </p:cNvCxnSpPr>
          <p:nvPr/>
        </p:nvCxnSpPr>
        <p:spPr>
          <a:xfrm rot="16200000" flipH="1">
            <a:off x="5618872" y="4538002"/>
            <a:ext cx="500188" cy="590064"/>
          </a:xfrm>
          <a:prstGeom prst="bentConnector2">
            <a:avLst/>
          </a:prstGeom>
          <a:noFill/>
          <a:ln w="28575"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6" name="Elbow Connector 35">
            <a:extLst>
              <a:ext uri="{FF2B5EF4-FFF2-40B4-BE49-F238E27FC236}">
                <a16:creationId xmlns:a16="http://schemas.microsoft.com/office/drawing/2014/main" id="{27783F8C-3B85-0E47-BD5E-9F8719817C1F}"/>
              </a:ext>
            </a:extLst>
          </p:cNvPr>
          <p:cNvCxnSpPr>
            <a:cxnSpLocks/>
            <a:stCxn id="31" idx="2"/>
          </p:cNvCxnSpPr>
          <p:nvPr/>
        </p:nvCxnSpPr>
        <p:spPr>
          <a:xfrm rot="16200000" flipH="1">
            <a:off x="6876521" y="5344156"/>
            <a:ext cx="515577" cy="638660"/>
          </a:xfrm>
          <a:prstGeom prst="bentConnector2">
            <a:avLst/>
          </a:prstGeom>
          <a:noFill/>
          <a:ln w="28575"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7" name="TextBox 36">
            <a:extLst>
              <a:ext uri="{FF2B5EF4-FFF2-40B4-BE49-F238E27FC236}">
                <a16:creationId xmlns:a16="http://schemas.microsoft.com/office/drawing/2014/main" id="{4D62AC12-1F98-0044-B274-7DE9D63C5399}"/>
              </a:ext>
            </a:extLst>
          </p:cNvPr>
          <p:cNvSpPr txBox="1"/>
          <p:nvPr/>
        </p:nvSpPr>
        <p:spPr>
          <a:xfrm>
            <a:off x="2126389" y="2423843"/>
            <a:ext cx="2051201"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chemeClr val="bg2">
                    <a:lumMod val="40000"/>
                    <a:lumOff val="60000"/>
                  </a:schemeClr>
                </a:solidFill>
                <a:effectLst/>
                <a:uFillTx/>
                <a:latin typeface="IBM Plex Sans" panose="020B0503050203000203" pitchFamily="34" charset="0"/>
                <a:sym typeface="Calibri"/>
              </a:rPr>
              <a:t>Raw entities/records </a:t>
            </a:r>
          </a:p>
        </p:txBody>
      </p:sp>
      <p:sp>
        <p:nvSpPr>
          <p:cNvPr id="38" name="TextBox 37">
            <a:extLst>
              <a:ext uri="{FF2B5EF4-FFF2-40B4-BE49-F238E27FC236}">
                <a16:creationId xmlns:a16="http://schemas.microsoft.com/office/drawing/2014/main" id="{954E6F65-3B9A-3F48-B6F4-C6A32770EECB}"/>
              </a:ext>
            </a:extLst>
          </p:cNvPr>
          <p:cNvSpPr txBox="1"/>
          <p:nvPr/>
        </p:nvSpPr>
        <p:spPr>
          <a:xfrm>
            <a:off x="7775448" y="5835834"/>
            <a:ext cx="2076849"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chemeClr val="bg2">
                    <a:lumMod val="40000"/>
                    <a:lumOff val="60000"/>
                  </a:schemeClr>
                </a:solidFill>
                <a:effectLst/>
                <a:uFillTx/>
                <a:latin typeface="IBM Plex Sans" panose="020B0503050203000203" pitchFamily="34" charset="0"/>
                <a:sym typeface="Calibri"/>
              </a:rPr>
              <a:t>Linked/fused entities </a:t>
            </a:r>
          </a:p>
        </p:txBody>
      </p:sp>
      <p:sp>
        <p:nvSpPr>
          <p:cNvPr id="41" name="TextBox 40">
            <a:extLst>
              <a:ext uri="{FF2B5EF4-FFF2-40B4-BE49-F238E27FC236}">
                <a16:creationId xmlns:a16="http://schemas.microsoft.com/office/drawing/2014/main" id="{A5904832-AFB1-1446-86A3-22E36025F068}"/>
              </a:ext>
            </a:extLst>
          </p:cNvPr>
          <p:cNvSpPr txBox="1"/>
          <p:nvPr/>
        </p:nvSpPr>
        <p:spPr>
          <a:xfrm>
            <a:off x="196080" y="3334802"/>
            <a:ext cx="3617510" cy="22365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00000"/>
              </a:lnSpc>
              <a:spcBef>
                <a:spcPts val="0"/>
              </a:spcBef>
              <a:spcAft>
                <a:spcPts val="0"/>
              </a:spcAft>
              <a:buClrTx/>
              <a:buSzTx/>
              <a:tabLst/>
            </a:pPr>
            <a:r>
              <a:rPr lang="en-US" sz="1400" b="1" dirty="0">
                <a:solidFill>
                  <a:srgbClr val="000000"/>
                </a:solidFill>
                <a:latin typeface="IBM Plex Sans" panose="020B0503050203000203" pitchFamily="34" charset="0"/>
                <a:sym typeface="Calibri"/>
              </a:rPr>
              <a:t>Feature engineering required</a:t>
            </a:r>
          </a:p>
          <a:p>
            <a:pPr marR="0" algn="l" defTabSz="914400" rtl="0" fontAlgn="auto" latinLnBrk="0" hangingPunct="0">
              <a:lnSpc>
                <a:spcPct val="100000"/>
              </a:lnSpc>
              <a:spcBef>
                <a:spcPts val="0"/>
              </a:spcBef>
              <a:spcAft>
                <a:spcPts val="0"/>
              </a:spcAft>
              <a:buClrTx/>
              <a:buSzTx/>
              <a:tabLst/>
            </a:pPr>
            <a:r>
              <a:rPr lang="en-US" sz="1400" b="1" dirty="0">
                <a:solidFill>
                  <a:srgbClr val="000000"/>
                </a:solidFill>
                <a:latin typeface="IBM Plex Sans" panose="020B0503050203000203" pitchFamily="34" charset="0"/>
                <a:sym typeface="Calibri"/>
              </a:rPr>
              <a:t>More explainable</a:t>
            </a:r>
          </a:p>
          <a:p>
            <a:pPr marR="0" algn="l" defTabSz="914400" rtl="0" fontAlgn="auto" latinLnBrk="0" hangingPunct="0">
              <a:lnSpc>
                <a:spcPct val="100000"/>
              </a:lnSpc>
              <a:spcBef>
                <a:spcPts val="0"/>
              </a:spcBef>
              <a:spcAft>
                <a:spcPts val="0"/>
              </a:spcAft>
              <a:buClrTx/>
              <a:buSzTx/>
              <a:tabLst/>
            </a:pPr>
            <a:endParaRPr lang="en-US" sz="1200" dirty="0">
              <a:solidFill>
                <a:srgbClr val="000000"/>
              </a:solidFill>
              <a:latin typeface="IBM Plex Sans" panose="020B0503050203000203" pitchFamily="34" charset="0"/>
              <a:sym typeface="Calibri"/>
            </a:endParaRPr>
          </a:p>
          <a:p>
            <a:pPr marR="0" algn="l" defTabSz="914400" rtl="0" fontAlgn="auto" latinLnBrk="0" hangingPunct="0">
              <a:lnSpc>
                <a:spcPct val="100000"/>
              </a:lnSpc>
              <a:spcBef>
                <a:spcPts val="0"/>
              </a:spcBef>
              <a:spcAft>
                <a:spcPts val="0"/>
              </a:spcAft>
              <a:buClrTx/>
              <a:buSzTx/>
              <a:tabLst/>
            </a:pPr>
            <a:r>
              <a:rPr lang="en-US" sz="1400" dirty="0">
                <a:solidFill>
                  <a:srgbClr val="000000"/>
                </a:solidFill>
                <a:latin typeface="IBM Plex Sans" panose="020B0503050203000203" pitchFamily="34" charset="0"/>
                <a:sym typeface="Calibri"/>
              </a:rPr>
              <a:t>Identify/develop </a:t>
            </a:r>
            <a:r>
              <a:rPr kumimoji="0" lang="en-US" sz="1400" b="0" i="0" u="none" strike="noStrike" cap="none" spc="0" normalizeH="0" baseline="0" dirty="0">
                <a:ln>
                  <a:noFill/>
                </a:ln>
                <a:solidFill>
                  <a:srgbClr val="000000"/>
                </a:solidFill>
                <a:effectLst/>
                <a:uFillTx/>
                <a:latin typeface="IBM Plex Sans" panose="020B0503050203000203" pitchFamily="34" charset="0"/>
                <a:sym typeface="Calibri"/>
              </a:rPr>
              <a:t>matching functions</a:t>
            </a:r>
          </a:p>
          <a:p>
            <a:pPr lvl="1" hangingPunct="0"/>
            <a:r>
              <a:rPr kumimoji="0" lang="en-US" sz="1200" b="0" i="0" u="none" strike="noStrike" cap="none" spc="0" normalizeH="0" baseline="0" dirty="0">
                <a:ln>
                  <a:noFill/>
                </a:ln>
                <a:solidFill>
                  <a:schemeClr val="accent6">
                    <a:lumMod val="50000"/>
                  </a:schemeClr>
                </a:solidFill>
                <a:effectLst/>
                <a:uFillTx/>
                <a:latin typeface="IBM Plex Sans" panose="020B0503050203000203" pitchFamily="34" charset="0"/>
                <a:sym typeface="Calibri"/>
              </a:rPr>
              <a:t>Jaccard, Jaro-Winkler, specialized name </a:t>
            </a:r>
          </a:p>
          <a:p>
            <a:pPr lvl="1" hangingPunct="0"/>
            <a:r>
              <a:rPr kumimoji="0" lang="en-US" sz="1200" b="0" i="0" u="none" strike="noStrike" cap="none" spc="0" normalizeH="0" baseline="0" dirty="0">
                <a:ln>
                  <a:noFill/>
                </a:ln>
                <a:solidFill>
                  <a:schemeClr val="accent6">
                    <a:lumMod val="50000"/>
                  </a:schemeClr>
                </a:solidFill>
                <a:effectLst/>
                <a:uFillTx/>
                <a:latin typeface="IBM Plex Sans" panose="020B0503050203000203" pitchFamily="34" charset="0"/>
                <a:sym typeface="Calibri"/>
              </a:rPr>
              <a:t>matching, geo-location proximity, etc.</a:t>
            </a:r>
          </a:p>
          <a:p>
            <a:pPr marL="171450" marR="0" indent="-171450" algn="l" defTabSz="914400" rtl="0" fontAlgn="auto" latinLnBrk="0" hangingPunct="0">
              <a:lnSpc>
                <a:spcPts val="1020"/>
              </a:lnSpc>
              <a:spcBef>
                <a:spcPts val="0"/>
              </a:spcBef>
              <a:spcAft>
                <a:spcPts val="0"/>
              </a:spcAft>
              <a:buClrTx/>
              <a:buSzTx/>
              <a:buFont typeface="Arial" panose="020B0604020202020204" pitchFamily="34" charset="0"/>
              <a:buChar char="•"/>
              <a:tabLst/>
            </a:pPr>
            <a:endParaRPr kumimoji="0" lang="en-US" sz="1100" b="0" i="0" u="none" strike="noStrike" cap="none" spc="0" normalizeH="0" baseline="0" dirty="0">
              <a:ln>
                <a:noFill/>
              </a:ln>
              <a:solidFill>
                <a:srgbClr val="000000"/>
              </a:solidFill>
              <a:effectLst/>
              <a:uFillTx/>
              <a:latin typeface="IBM Plex Sans" panose="020B0503050203000203" pitchFamily="34" charset="0"/>
              <a:sym typeface="Calibri"/>
            </a:endParaRPr>
          </a:p>
          <a:p>
            <a:pPr marL="171450" marR="0" indent="-1714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1400" b="1" dirty="0">
                <a:solidFill>
                  <a:srgbClr val="000000"/>
                </a:solidFill>
                <a:latin typeface="IBM Plex Sans" panose="020B0503050203000203" pitchFamily="34" charset="0"/>
                <a:sym typeface="Calibri"/>
              </a:rPr>
              <a:t>Rules</a:t>
            </a:r>
            <a:r>
              <a:rPr kumimoji="0" lang="en-US" sz="1400" b="1" i="0" u="none" strike="noStrike" cap="none" spc="0" normalizeH="0" baseline="0" dirty="0">
                <a:ln>
                  <a:noFill/>
                </a:ln>
                <a:solidFill>
                  <a:srgbClr val="000000"/>
                </a:solidFill>
                <a:effectLst/>
                <a:uFillTx/>
                <a:latin typeface="IBM Plex Sans" panose="020B0503050203000203" pitchFamily="34" charset="0"/>
                <a:sym typeface="Calibri"/>
              </a:rPr>
              <a:t>:</a:t>
            </a:r>
            <a:r>
              <a:rPr lang="en-US" sz="1400" dirty="0">
                <a:solidFill>
                  <a:srgbClr val="00B0F0"/>
                </a:solidFill>
                <a:latin typeface="IBM Plex Sans" panose="020B0503050203000203" pitchFamily="34" charset="0"/>
                <a:sym typeface="Calibri"/>
              </a:rPr>
              <a:t>	</a:t>
            </a:r>
          </a:p>
          <a:p>
            <a:pPr marR="0" algn="l" defTabSz="914400" rtl="0" fontAlgn="auto" latinLnBrk="0" hangingPunct="0">
              <a:lnSpc>
                <a:spcPct val="100000"/>
              </a:lnSpc>
              <a:spcBef>
                <a:spcPts val="0"/>
              </a:spcBef>
              <a:spcAft>
                <a:spcPts val="0"/>
              </a:spcAft>
              <a:buClrTx/>
              <a:buSzTx/>
              <a:tabLst/>
            </a:pPr>
            <a:r>
              <a:rPr lang="en-US" sz="1300" dirty="0">
                <a:solidFill>
                  <a:srgbClr val="00B0F0"/>
                </a:solidFill>
                <a:latin typeface="IBM Plex Sans" panose="020B0503050203000203" pitchFamily="34" charset="0"/>
                <a:sym typeface="Calibri"/>
              </a:rPr>
              <a:t>      </a:t>
            </a:r>
            <a:r>
              <a:rPr lang="en-US" sz="1300" dirty="0" err="1">
                <a:solidFill>
                  <a:srgbClr val="00B0F0"/>
                </a:solidFill>
                <a:latin typeface="IBM Plex Sans" panose="020B0503050203000203" pitchFamily="34" charset="0"/>
                <a:sym typeface="Calibri"/>
              </a:rPr>
              <a:t>r.lastName</a:t>
            </a:r>
            <a:r>
              <a:rPr lang="en-US" sz="1300" dirty="0">
                <a:solidFill>
                  <a:srgbClr val="00B0F0"/>
                </a:solidFill>
                <a:latin typeface="IBM Plex Sans" panose="020B0503050203000203" pitchFamily="34" charset="0"/>
                <a:sym typeface="Calibri"/>
              </a:rPr>
              <a:t> = </a:t>
            </a:r>
            <a:r>
              <a:rPr lang="en-US" sz="1300" dirty="0" err="1">
                <a:solidFill>
                  <a:srgbClr val="00B0F0"/>
                </a:solidFill>
                <a:latin typeface="IBM Plex Sans" panose="020B0503050203000203" pitchFamily="34" charset="0"/>
                <a:sym typeface="Calibri"/>
              </a:rPr>
              <a:t>s.lastName</a:t>
            </a:r>
            <a:r>
              <a:rPr lang="en-US" sz="1300" dirty="0">
                <a:solidFill>
                  <a:srgbClr val="00B0F0"/>
                </a:solidFill>
                <a:latin typeface="IBM Plex Sans" panose="020B0503050203000203" pitchFamily="34" charset="0"/>
                <a:sym typeface="Calibri"/>
              </a:rPr>
              <a:t> </a:t>
            </a:r>
          </a:p>
          <a:p>
            <a:pPr marR="0" algn="l" defTabSz="914400" rtl="0" fontAlgn="auto" latinLnBrk="0" hangingPunct="0">
              <a:lnSpc>
                <a:spcPct val="100000"/>
              </a:lnSpc>
              <a:spcBef>
                <a:spcPts val="0"/>
              </a:spcBef>
              <a:spcAft>
                <a:spcPts val="0"/>
              </a:spcAft>
              <a:buClrTx/>
              <a:buSzTx/>
              <a:tabLst/>
            </a:pPr>
            <a:r>
              <a:rPr lang="en-US" sz="1300" dirty="0">
                <a:solidFill>
                  <a:srgbClr val="00B0F0"/>
                </a:solidFill>
                <a:latin typeface="IBM Plex Sans" panose="020B0503050203000203" pitchFamily="34" charset="0"/>
                <a:sym typeface="Calibri"/>
              </a:rPr>
              <a:t>  ∧ </a:t>
            </a:r>
            <a:r>
              <a:rPr kumimoji="0" lang="en-US" sz="1300" b="0" i="0" u="none" strike="noStrike" cap="none" spc="0" normalizeH="0" dirty="0" err="1">
                <a:ln>
                  <a:noFill/>
                </a:ln>
                <a:solidFill>
                  <a:srgbClr val="00B0F0"/>
                </a:solidFill>
                <a:effectLst/>
                <a:uFillTx/>
                <a:latin typeface="IBM Plex Sans" panose="020B0503050203000203" pitchFamily="34" charset="0"/>
                <a:sym typeface="Calibri"/>
              </a:rPr>
              <a:t>FirstNameMatch</a:t>
            </a:r>
            <a:r>
              <a:rPr kumimoji="0" lang="en-US" sz="1300" b="0" i="0" u="none" strike="noStrike" cap="none" spc="0" normalizeH="0" dirty="0">
                <a:ln>
                  <a:noFill/>
                </a:ln>
                <a:solidFill>
                  <a:srgbClr val="00B0F0"/>
                </a:solidFill>
                <a:effectLst/>
                <a:uFillTx/>
                <a:latin typeface="IBM Plex Sans" panose="020B0503050203000203" pitchFamily="34" charset="0"/>
                <a:sym typeface="Calibri"/>
              </a:rPr>
              <a:t> (</a:t>
            </a:r>
            <a:r>
              <a:rPr kumimoji="0" lang="en-US" sz="1300" b="0" i="0" u="none" strike="noStrike" cap="none" spc="0" normalizeH="0" dirty="0" err="1">
                <a:ln>
                  <a:noFill/>
                </a:ln>
                <a:solidFill>
                  <a:srgbClr val="00B0F0"/>
                </a:solidFill>
                <a:effectLst/>
                <a:uFillTx/>
                <a:latin typeface="IBM Plex Sans" panose="020B0503050203000203" pitchFamily="34" charset="0"/>
                <a:sym typeface="Calibri"/>
              </a:rPr>
              <a:t>r.firstName</a:t>
            </a:r>
            <a:r>
              <a:rPr kumimoji="0" lang="en-US" sz="1300" b="0" i="0" u="none" strike="noStrike" cap="none" spc="0" normalizeH="0" dirty="0">
                <a:ln>
                  <a:noFill/>
                </a:ln>
                <a:solidFill>
                  <a:srgbClr val="00B0F0"/>
                </a:solidFill>
                <a:effectLst/>
                <a:uFillTx/>
                <a:latin typeface="IBM Plex Sans" panose="020B0503050203000203" pitchFamily="34" charset="0"/>
                <a:sym typeface="Calibri"/>
              </a:rPr>
              <a:t>, </a:t>
            </a:r>
            <a:r>
              <a:rPr kumimoji="0" lang="en-US" sz="1300" b="0" i="0" u="none" strike="noStrike" cap="none" spc="0" normalizeH="0" dirty="0" err="1">
                <a:ln>
                  <a:noFill/>
                </a:ln>
                <a:solidFill>
                  <a:srgbClr val="00B0F0"/>
                </a:solidFill>
                <a:effectLst/>
                <a:uFillTx/>
                <a:latin typeface="IBM Plex Sans" panose="020B0503050203000203" pitchFamily="34" charset="0"/>
                <a:sym typeface="Calibri"/>
              </a:rPr>
              <a:t>s.firstName</a:t>
            </a:r>
            <a:r>
              <a:rPr kumimoji="0" lang="en-US" sz="1300" b="0" i="0" u="none" strike="noStrike" cap="none" spc="0" normalizeH="0" dirty="0">
                <a:ln>
                  <a:noFill/>
                </a:ln>
                <a:solidFill>
                  <a:srgbClr val="00B0F0"/>
                </a:solidFill>
                <a:effectLst/>
                <a:uFillTx/>
                <a:latin typeface="IBM Plex Sans" panose="020B0503050203000203" pitchFamily="34" charset="0"/>
                <a:sym typeface="Calibri"/>
              </a:rPr>
              <a:t>) </a:t>
            </a:r>
          </a:p>
          <a:p>
            <a:pPr marR="0" algn="l" defTabSz="914400" rtl="0" fontAlgn="auto" latinLnBrk="0" hangingPunct="0">
              <a:lnSpc>
                <a:spcPct val="100000"/>
              </a:lnSpc>
              <a:spcBef>
                <a:spcPts val="0"/>
              </a:spcBef>
              <a:spcAft>
                <a:spcPts val="0"/>
              </a:spcAft>
              <a:buClrTx/>
              <a:buSzTx/>
              <a:tabLst/>
            </a:pPr>
            <a:r>
              <a:rPr lang="en-US" sz="1300" dirty="0">
                <a:solidFill>
                  <a:srgbClr val="00B0F0"/>
                </a:solidFill>
                <a:latin typeface="IBM Plex Sans" panose="020B0503050203000203" pitchFamily="34" charset="0"/>
                <a:sym typeface="Calibri"/>
              </a:rPr>
              <a:t>  </a:t>
            </a:r>
            <a:r>
              <a:rPr kumimoji="0" lang="en-US" sz="1300" b="0" i="0" u="none" strike="noStrike" cap="none" spc="0" normalizeH="0" dirty="0">
                <a:ln>
                  <a:noFill/>
                </a:ln>
                <a:solidFill>
                  <a:srgbClr val="00B0F0"/>
                </a:solidFill>
                <a:effectLst/>
                <a:uFillTx/>
                <a:latin typeface="IBM Plex Sans" panose="020B0503050203000203" pitchFamily="34" charset="0"/>
                <a:sym typeface="Calibri"/>
              </a:rPr>
              <a:t>∧ </a:t>
            </a:r>
            <a:r>
              <a:rPr lang="en-US" sz="1300" dirty="0">
                <a:solidFill>
                  <a:srgbClr val="00B0F0"/>
                </a:solidFill>
                <a:latin typeface="IBM Plex Sans" panose="020B0503050203000203" pitchFamily="34" charset="0"/>
                <a:sym typeface="Calibri"/>
              </a:rPr>
              <a:t>JaccardSim (</a:t>
            </a:r>
            <a:r>
              <a:rPr lang="en-US" sz="1300" dirty="0" err="1">
                <a:solidFill>
                  <a:srgbClr val="00B0F0"/>
                </a:solidFill>
                <a:latin typeface="IBM Plex Sans" panose="020B0503050203000203" pitchFamily="34" charset="0"/>
                <a:sym typeface="Calibri"/>
              </a:rPr>
              <a:t>r.Interests</a:t>
            </a:r>
            <a:r>
              <a:rPr lang="en-US" sz="1300" dirty="0">
                <a:solidFill>
                  <a:srgbClr val="00B0F0"/>
                </a:solidFill>
                <a:latin typeface="IBM Plex Sans" panose="020B0503050203000203" pitchFamily="34" charset="0"/>
                <a:sym typeface="Calibri"/>
              </a:rPr>
              <a:t>, </a:t>
            </a:r>
            <a:r>
              <a:rPr lang="en-US" sz="1300" dirty="0" err="1">
                <a:solidFill>
                  <a:srgbClr val="00B0F0"/>
                </a:solidFill>
                <a:latin typeface="IBM Plex Sans" panose="020B0503050203000203" pitchFamily="34" charset="0"/>
                <a:sym typeface="Calibri"/>
              </a:rPr>
              <a:t>s.jobDesc</a:t>
            </a:r>
            <a:r>
              <a:rPr lang="en-US" sz="1300" dirty="0">
                <a:solidFill>
                  <a:srgbClr val="00B0F0"/>
                </a:solidFill>
                <a:latin typeface="IBM Plex Sans" panose="020B0503050203000203" pitchFamily="34" charset="0"/>
                <a:sym typeface="Calibri"/>
              </a:rPr>
              <a:t>, 60)</a:t>
            </a:r>
            <a:endParaRPr kumimoji="0" lang="en-US" sz="1300" b="0" i="0" u="none" strike="noStrike" cap="none" spc="0" normalizeH="0" dirty="0">
              <a:ln>
                <a:noFill/>
              </a:ln>
              <a:solidFill>
                <a:srgbClr val="00B0F0"/>
              </a:solidFill>
              <a:effectLst/>
              <a:uFillTx/>
              <a:latin typeface="IBM Plex Sans" panose="020B0503050203000203" pitchFamily="34" charset="0"/>
              <a:sym typeface="Calibri"/>
            </a:endParaRPr>
          </a:p>
        </p:txBody>
      </p:sp>
      <p:cxnSp>
        <p:nvCxnSpPr>
          <p:cNvPr id="42" name="Straight Arrow Connector 41">
            <a:extLst>
              <a:ext uri="{FF2B5EF4-FFF2-40B4-BE49-F238E27FC236}">
                <a16:creationId xmlns:a16="http://schemas.microsoft.com/office/drawing/2014/main" id="{F4D7F7BD-9F27-EB4F-9DCD-AF6DFADB8541}"/>
              </a:ext>
            </a:extLst>
          </p:cNvPr>
          <p:cNvCxnSpPr>
            <a:cxnSpLocks/>
          </p:cNvCxnSpPr>
          <p:nvPr/>
        </p:nvCxnSpPr>
        <p:spPr>
          <a:xfrm flipV="1">
            <a:off x="3712149" y="4657645"/>
            <a:ext cx="869566" cy="267381"/>
          </a:xfrm>
          <a:prstGeom prst="straightConnector1">
            <a:avLst/>
          </a:prstGeom>
          <a:noFill/>
          <a:ln w="9525"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57" name="Picture 56" descr="A picture containing drawing&#10;&#10;Description automatically generated">
            <a:extLst>
              <a:ext uri="{FF2B5EF4-FFF2-40B4-BE49-F238E27FC236}">
                <a16:creationId xmlns:a16="http://schemas.microsoft.com/office/drawing/2014/main" id="{222CAF02-CC95-C447-904B-070DDCCCD7E7}"/>
              </a:ext>
            </a:extLst>
          </p:cNvPr>
          <p:cNvPicPr>
            <a:picLocks noChangeAspect="1"/>
          </p:cNvPicPr>
          <p:nvPr/>
        </p:nvPicPr>
        <p:blipFill>
          <a:blip r:embed="rId2"/>
          <a:stretch>
            <a:fillRect/>
          </a:stretch>
        </p:blipFill>
        <p:spPr>
          <a:xfrm>
            <a:off x="784467" y="868347"/>
            <a:ext cx="5175777" cy="1312933"/>
          </a:xfrm>
          <a:prstGeom prst="rect">
            <a:avLst/>
          </a:prstGeom>
        </p:spPr>
      </p:pic>
      <p:sp>
        <p:nvSpPr>
          <p:cNvPr id="58" name="TextBox 57">
            <a:extLst>
              <a:ext uri="{FF2B5EF4-FFF2-40B4-BE49-F238E27FC236}">
                <a16:creationId xmlns:a16="http://schemas.microsoft.com/office/drawing/2014/main" id="{E7F6B44F-DFBE-3546-B625-A26CCF30E615}"/>
              </a:ext>
            </a:extLst>
          </p:cNvPr>
          <p:cNvSpPr txBox="1"/>
          <p:nvPr/>
        </p:nvSpPr>
        <p:spPr>
          <a:xfrm>
            <a:off x="446876" y="783695"/>
            <a:ext cx="337591"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b="1" dirty="0">
                <a:solidFill>
                  <a:schemeClr val="accent6">
                    <a:lumMod val="50000"/>
                  </a:schemeClr>
                </a:solidFill>
                <a:latin typeface="IBM Plex Sans" panose="020B0503050203000203" pitchFamily="34" charset="0"/>
                <a:sym typeface="Calibri"/>
              </a:rPr>
              <a:t>r</a:t>
            </a:r>
            <a:r>
              <a:rPr lang="en-US" sz="1200" b="1" baseline="-25000" dirty="0">
                <a:solidFill>
                  <a:schemeClr val="accent6">
                    <a:lumMod val="50000"/>
                  </a:schemeClr>
                </a:solidFill>
                <a:latin typeface="IBM Plex Sans" panose="020B0503050203000203" pitchFamily="34" charset="0"/>
                <a:sym typeface="Calibri"/>
              </a:rPr>
              <a:t>207</a:t>
            </a:r>
            <a:endParaRPr kumimoji="0" lang="en-US" sz="1800" b="1" i="0" u="none" strike="noStrike" cap="none" spc="0" normalizeH="0" baseline="-25000" dirty="0">
              <a:ln>
                <a:noFill/>
              </a:ln>
              <a:solidFill>
                <a:schemeClr val="accent6">
                  <a:lumMod val="50000"/>
                </a:schemeClr>
              </a:solidFill>
              <a:effectLst/>
              <a:uFillTx/>
              <a:latin typeface="IBM Plex Sans" panose="020B0503050203000203" pitchFamily="34" charset="0"/>
              <a:sym typeface="Calibri"/>
            </a:endParaRPr>
          </a:p>
        </p:txBody>
      </p:sp>
      <p:sp>
        <p:nvSpPr>
          <p:cNvPr id="59" name="TextBox 58">
            <a:extLst>
              <a:ext uri="{FF2B5EF4-FFF2-40B4-BE49-F238E27FC236}">
                <a16:creationId xmlns:a16="http://schemas.microsoft.com/office/drawing/2014/main" id="{9F842CEE-F292-F744-BB34-459169AF604B}"/>
              </a:ext>
            </a:extLst>
          </p:cNvPr>
          <p:cNvSpPr txBox="1"/>
          <p:nvPr/>
        </p:nvSpPr>
        <p:spPr>
          <a:xfrm>
            <a:off x="3031420" y="938965"/>
            <a:ext cx="291103"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b="1" dirty="0">
                <a:solidFill>
                  <a:schemeClr val="accent6">
                    <a:lumMod val="50000"/>
                  </a:schemeClr>
                </a:solidFill>
                <a:latin typeface="IBM Plex Sans" panose="020B0503050203000203" pitchFamily="34" charset="0"/>
                <a:sym typeface="Calibri"/>
              </a:rPr>
              <a:t>s</a:t>
            </a:r>
            <a:r>
              <a:rPr lang="en-US" sz="1200" b="1" baseline="-25000" dirty="0">
                <a:solidFill>
                  <a:schemeClr val="accent6">
                    <a:lumMod val="50000"/>
                  </a:schemeClr>
                </a:solidFill>
                <a:latin typeface="IBM Plex Sans" panose="020B0503050203000203" pitchFamily="34" charset="0"/>
                <a:sym typeface="Calibri"/>
              </a:rPr>
              <a:t>45</a:t>
            </a:r>
            <a:endParaRPr kumimoji="0" lang="en-US" sz="1800" b="1" i="0" u="none" strike="noStrike" cap="none" spc="0" normalizeH="0" baseline="-25000" dirty="0">
              <a:ln>
                <a:noFill/>
              </a:ln>
              <a:solidFill>
                <a:schemeClr val="accent6">
                  <a:lumMod val="50000"/>
                </a:schemeClr>
              </a:solidFill>
              <a:effectLst/>
              <a:uFillTx/>
              <a:latin typeface="IBM Plex Sans" panose="020B0503050203000203" pitchFamily="34" charset="0"/>
              <a:sym typeface="Calibri"/>
            </a:endParaRPr>
          </a:p>
        </p:txBody>
      </p:sp>
      <p:sp>
        <p:nvSpPr>
          <p:cNvPr id="60" name="TextBox 59">
            <a:extLst>
              <a:ext uri="{FF2B5EF4-FFF2-40B4-BE49-F238E27FC236}">
                <a16:creationId xmlns:a16="http://schemas.microsoft.com/office/drawing/2014/main" id="{5EC38EC4-0FCC-D74D-8797-4223EF72F470}"/>
              </a:ext>
            </a:extLst>
          </p:cNvPr>
          <p:cNvSpPr txBox="1"/>
          <p:nvPr/>
        </p:nvSpPr>
        <p:spPr>
          <a:xfrm>
            <a:off x="2615608" y="1971038"/>
            <a:ext cx="275073"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rgbClr val="000000"/>
                </a:solidFill>
                <a:effectLst/>
                <a:uFillTx/>
                <a:latin typeface="+mn-lt"/>
                <a:ea typeface="+mn-ea"/>
                <a:cs typeface="+mn-cs"/>
                <a:sym typeface="Calibri"/>
              </a:rPr>
              <a:t>…</a:t>
            </a:r>
          </a:p>
        </p:txBody>
      </p:sp>
      <p:pic>
        <p:nvPicPr>
          <p:cNvPr id="62" name="Picture 61" descr="A screenshot of a cell phone&#10;&#10;Description automatically generated">
            <a:extLst>
              <a:ext uri="{FF2B5EF4-FFF2-40B4-BE49-F238E27FC236}">
                <a16:creationId xmlns:a16="http://schemas.microsoft.com/office/drawing/2014/main" id="{4BB6EACB-039C-614C-A05A-9E3F1AC9DD49}"/>
              </a:ext>
            </a:extLst>
          </p:cNvPr>
          <p:cNvPicPr>
            <a:picLocks noChangeAspect="1"/>
          </p:cNvPicPr>
          <p:nvPr/>
        </p:nvPicPr>
        <p:blipFill>
          <a:blip r:embed="rId3"/>
          <a:stretch>
            <a:fillRect/>
          </a:stretch>
        </p:blipFill>
        <p:spPr>
          <a:xfrm>
            <a:off x="7617679" y="1607360"/>
            <a:ext cx="3825716" cy="3235169"/>
          </a:xfrm>
          <a:prstGeom prst="rect">
            <a:avLst/>
          </a:prstGeom>
        </p:spPr>
      </p:pic>
      <p:cxnSp>
        <p:nvCxnSpPr>
          <p:cNvPr id="63" name="Straight Arrow Connector 62">
            <a:extLst>
              <a:ext uri="{FF2B5EF4-FFF2-40B4-BE49-F238E27FC236}">
                <a16:creationId xmlns:a16="http://schemas.microsoft.com/office/drawing/2014/main" id="{2412EADC-914C-2345-A600-647E1EDC5B6F}"/>
              </a:ext>
            </a:extLst>
          </p:cNvPr>
          <p:cNvCxnSpPr>
            <a:cxnSpLocks/>
          </p:cNvCxnSpPr>
          <p:nvPr/>
        </p:nvCxnSpPr>
        <p:spPr>
          <a:xfrm flipH="1">
            <a:off x="6646936" y="3760181"/>
            <a:ext cx="814196" cy="208397"/>
          </a:xfrm>
          <a:prstGeom prst="straightConnector1">
            <a:avLst/>
          </a:prstGeom>
          <a:noFill/>
          <a:ln w="9525"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70" name="Rectangle 69">
            <a:extLst>
              <a:ext uri="{FF2B5EF4-FFF2-40B4-BE49-F238E27FC236}">
                <a16:creationId xmlns:a16="http://schemas.microsoft.com/office/drawing/2014/main" id="{329F9939-435D-9143-A053-3CD3199C082C}"/>
              </a:ext>
            </a:extLst>
          </p:cNvPr>
          <p:cNvSpPr/>
          <p:nvPr/>
        </p:nvSpPr>
        <p:spPr>
          <a:xfrm>
            <a:off x="9083358" y="4967636"/>
            <a:ext cx="2114681" cy="523220"/>
          </a:xfrm>
          <a:prstGeom prst="rect">
            <a:avLst/>
          </a:prstGeom>
        </p:spPr>
        <p:txBody>
          <a:bodyPr wrap="none">
            <a:spAutoFit/>
          </a:bodyPr>
          <a:lstStyle/>
          <a:p>
            <a:pPr hangingPunct="0"/>
            <a:r>
              <a:rPr lang="en-US" sz="1400" b="1" dirty="0">
                <a:solidFill>
                  <a:srgbClr val="000000"/>
                </a:solidFill>
                <a:latin typeface="IBM Plex Sans" panose="020B0503050203000203" pitchFamily="34" charset="0"/>
                <a:sym typeface="Calibri"/>
              </a:rPr>
              <a:t>No feature engineering</a:t>
            </a:r>
          </a:p>
          <a:p>
            <a:pPr hangingPunct="0"/>
            <a:r>
              <a:rPr lang="en-US" sz="1400" b="1" dirty="0">
                <a:solidFill>
                  <a:srgbClr val="000000"/>
                </a:solidFill>
                <a:latin typeface="IBM Plex Sans" panose="020B0503050203000203" pitchFamily="34" charset="0"/>
                <a:sym typeface="Calibri"/>
              </a:rPr>
              <a:t>Less explainable</a:t>
            </a:r>
            <a:endParaRPr lang="en-US" sz="1400" dirty="0">
              <a:solidFill>
                <a:srgbClr val="000000"/>
              </a:solidFill>
              <a:latin typeface="IBM Plex Sans" panose="020B0503050203000203" pitchFamily="34" charset="0"/>
              <a:sym typeface="Calibri"/>
            </a:endParaRPr>
          </a:p>
        </p:txBody>
      </p:sp>
      <p:sp>
        <p:nvSpPr>
          <p:cNvPr id="71" name="TextBox 70">
            <a:extLst>
              <a:ext uri="{FF2B5EF4-FFF2-40B4-BE49-F238E27FC236}">
                <a16:creationId xmlns:a16="http://schemas.microsoft.com/office/drawing/2014/main" id="{8C99A467-D5A2-B047-9E4F-2C25410E4D72}"/>
              </a:ext>
            </a:extLst>
          </p:cNvPr>
          <p:cNvSpPr txBox="1"/>
          <p:nvPr/>
        </p:nvSpPr>
        <p:spPr>
          <a:xfrm>
            <a:off x="8644086" y="783695"/>
            <a:ext cx="3168863"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000000"/>
                </a:solidFill>
                <a:effectLst/>
                <a:uFillTx/>
                <a:latin typeface="IBM Plex Sans" panose="020B0503050203000203" pitchFamily="34" charset="0"/>
                <a:sym typeface="Calibri"/>
              </a:rPr>
              <a:t>DL Model</a:t>
            </a:r>
          </a:p>
          <a:p>
            <a:pPr hangingPunct="0"/>
            <a:r>
              <a:rPr lang="en-US" sz="1600" dirty="0">
                <a:solidFill>
                  <a:srgbClr val="000000"/>
                </a:solidFill>
                <a:latin typeface="IBM Plex Sans" panose="020B0503050203000203" pitchFamily="34" charset="0"/>
                <a:sym typeface="Calibri"/>
              </a:rPr>
              <a:t>(from </a:t>
            </a:r>
            <a:r>
              <a:rPr lang="en-US" sz="1600" b="1" dirty="0">
                <a:solidFill>
                  <a:srgbClr val="00B0F0"/>
                </a:solidFill>
                <a:sym typeface="Calibri"/>
              </a:rPr>
              <a:t>[</a:t>
            </a:r>
            <a:r>
              <a:rPr lang="en-US" sz="1600" b="1" dirty="0">
                <a:solidFill>
                  <a:srgbClr val="00B0F0"/>
                </a:solidFill>
              </a:rPr>
              <a:t>Ebraheem et al., VLDB’18</a:t>
            </a:r>
            <a:r>
              <a:rPr lang="en-US" sz="1600" b="1" dirty="0">
                <a:solidFill>
                  <a:srgbClr val="00B0F0"/>
                </a:solidFill>
                <a:sym typeface="Calibri"/>
              </a:rPr>
              <a:t>]</a:t>
            </a:r>
            <a:r>
              <a:rPr lang="en-US" sz="1600" dirty="0">
                <a:solidFill>
                  <a:srgbClr val="000000"/>
                </a:solidFill>
                <a:latin typeface="IBM Plex Sans" panose="020B0503050203000203" pitchFamily="34" charset="0"/>
                <a:sym typeface="Calibri"/>
              </a:rPr>
              <a:t>)</a:t>
            </a:r>
            <a:r>
              <a:rPr lang="en-US" sz="1600" b="1" dirty="0">
                <a:solidFill>
                  <a:srgbClr val="00B0F0"/>
                </a:solidFill>
                <a:sym typeface="Calibri"/>
              </a:rPr>
              <a:t> </a:t>
            </a:r>
            <a:endParaRPr lang="en-US" sz="1600" b="1" dirty="0">
              <a:solidFill>
                <a:srgbClr val="00B0F0"/>
              </a:solidFill>
            </a:endParaRPr>
          </a:p>
        </p:txBody>
      </p:sp>
      <p:sp>
        <p:nvSpPr>
          <p:cNvPr id="74" name="Rectangle 73">
            <a:extLst>
              <a:ext uri="{FF2B5EF4-FFF2-40B4-BE49-F238E27FC236}">
                <a16:creationId xmlns:a16="http://schemas.microsoft.com/office/drawing/2014/main" id="{706DD72F-577F-AC4C-A356-C6408AA98D8E}"/>
              </a:ext>
            </a:extLst>
          </p:cNvPr>
          <p:cNvSpPr/>
          <p:nvPr/>
        </p:nvSpPr>
        <p:spPr>
          <a:xfrm>
            <a:off x="1845758" y="5959294"/>
            <a:ext cx="4475822" cy="523220"/>
          </a:xfrm>
          <a:prstGeom prst="rect">
            <a:avLst/>
          </a:prstGeom>
        </p:spPr>
        <p:txBody>
          <a:bodyPr wrap="square">
            <a:spAutoFit/>
          </a:bodyPr>
          <a:lstStyle/>
          <a:p>
            <a:pPr marL="171450" indent="-171450" hangingPunct="0">
              <a:buFont typeface="Arial" panose="020B0604020202020204" pitchFamily="34" charset="0"/>
              <a:buChar char="•"/>
            </a:pPr>
            <a:r>
              <a:rPr lang="en-US" sz="1400" b="1" dirty="0">
                <a:solidFill>
                  <a:srgbClr val="000000"/>
                </a:solidFill>
                <a:latin typeface="IBM Plex Sans" panose="020B0503050203000203" pitchFamily="34" charset="0"/>
                <a:sym typeface="Calibri"/>
              </a:rPr>
              <a:t>Decision Trees, Declarative FO Constraints, MLNs </a:t>
            </a:r>
          </a:p>
          <a:p>
            <a:pPr marL="171450" indent="-171450" hangingPunct="0">
              <a:buFont typeface="Arial" panose="020B0604020202020204" pitchFamily="34" charset="0"/>
              <a:buChar char="•"/>
            </a:pPr>
            <a:r>
              <a:rPr lang="en-US" sz="1400" b="1" dirty="0">
                <a:solidFill>
                  <a:srgbClr val="000000"/>
                </a:solidFill>
                <a:latin typeface="IBM Plex Sans" panose="020B0503050203000203" pitchFamily="34" charset="0"/>
                <a:sym typeface="Calibri"/>
              </a:rPr>
              <a:t>SVMs, Random Forests (less explainable)</a:t>
            </a:r>
            <a:endParaRPr lang="en-US" sz="1400" dirty="0">
              <a:solidFill>
                <a:srgbClr val="00B0F0"/>
              </a:solidFill>
              <a:latin typeface="IBM Plex Sans" panose="020B0503050203000203" pitchFamily="34" charset="0"/>
              <a:sym typeface="Calibri"/>
            </a:endParaRPr>
          </a:p>
        </p:txBody>
      </p:sp>
      <p:cxnSp>
        <p:nvCxnSpPr>
          <p:cNvPr id="76" name="Straight Arrow Connector 75">
            <a:extLst>
              <a:ext uri="{FF2B5EF4-FFF2-40B4-BE49-F238E27FC236}">
                <a16:creationId xmlns:a16="http://schemas.microsoft.com/office/drawing/2014/main" id="{D2BA8F70-88AF-0645-99E5-8CE10E3EE563}"/>
              </a:ext>
            </a:extLst>
          </p:cNvPr>
          <p:cNvCxnSpPr>
            <a:cxnSpLocks/>
          </p:cNvCxnSpPr>
          <p:nvPr/>
        </p:nvCxnSpPr>
        <p:spPr>
          <a:xfrm flipV="1">
            <a:off x="4083669" y="5077251"/>
            <a:ext cx="686040" cy="661522"/>
          </a:xfrm>
          <a:prstGeom prst="straightConnector1">
            <a:avLst/>
          </a:prstGeom>
          <a:noFill/>
          <a:ln w="9525"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84984408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dissolve">
                                      <p:cBhvr>
                                        <p:cTn id="7" dur="500"/>
                                        <p:tgtEl>
                                          <p:spTgt spid="41"/>
                                        </p:tgtEl>
                                      </p:cBhvr>
                                    </p:animEffect>
                                  </p:childTnLst>
                                </p:cTn>
                              </p:par>
                              <p:par>
                                <p:cTn id="8" presetID="9" presetClass="entr" presetSubtype="0"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dissolve">
                                      <p:cBhvr>
                                        <p:cTn id="10" dur="500"/>
                                        <p:tgtEl>
                                          <p:spTgt spid="4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74"/>
                                        </p:tgtEl>
                                        <p:attrNameLst>
                                          <p:attrName>style.visibility</p:attrName>
                                        </p:attrNameLst>
                                      </p:cBhvr>
                                      <p:to>
                                        <p:strVal val="visible"/>
                                      </p:to>
                                    </p:set>
                                    <p:animEffect transition="in" filter="dissolve">
                                      <p:cBhvr>
                                        <p:cTn id="15" dur="500"/>
                                        <p:tgtEl>
                                          <p:spTgt spid="74"/>
                                        </p:tgtEl>
                                      </p:cBhvr>
                                    </p:animEffect>
                                  </p:childTnLst>
                                </p:cTn>
                              </p:par>
                              <p:par>
                                <p:cTn id="16" presetID="9" presetClass="entr" presetSubtype="0" fill="hold" nodeType="with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dissolv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dissolve">
                                      <p:cBhvr>
                                        <p:cTn id="23" dur="500"/>
                                        <p:tgtEl>
                                          <p:spTgt spid="62"/>
                                        </p:tgtEl>
                                      </p:cBhvr>
                                    </p:animEffect>
                                  </p:childTnLst>
                                </p:cTn>
                              </p:par>
                              <p:par>
                                <p:cTn id="24" presetID="9" presetClass="entr" presetSubtype="0" fill="hold"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dissolve">
                                      <p:cBhvr>
                                        <p:cTn id="26" dur="500"/>
                                        <p:tgtEl>
                                          <p:spTgt spid="63"/>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0"/>
                                        </p:tgtEl>
                                        <p:attrNameLst>
                                          <p:attrName>style.visibility</p:attrName>
                                        </p:attrNameLst>
                                      </p:cBhvr>
                                      <p:to>
                                        <p:strVal val="visible"/>
                                      </p:to>
                                    </p:set>
                                    <p:animEffect transition="in" filter="dissolve">
                                      <p:cBhvr>
                                        <p:cTn id="29" dur="500"/>
                                        <p:tgtEl>
                                          <p:spTgt spid="7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dissolve">
                                      <p:cBhvr>
                                        <p:cTn id="3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70" grpId="0"/>
      <p:bldP spid="71" grpId="0"/>
      <p:bldP spid="74"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FEAE8CC-2B46-6C44-927E-F135603A746E}"/>
              </a:ext>
            </a:extLst>
          </p:cNvPr>
          <p:cNvSpPr>
            <a:spLocks noGrp="1"/>
          </p:cNvSpPr>
          <p:nvPr>
            <p:ph type="sldNum" sz="quarter" idx="2"/>
          </p:nvPr>
        </p:nvSpPr>
        <p:spPr/>
        <p:txBody>
          <a:bodyPr/>
          <a:lstStyle/>
          <a:p>
            <a:fld id="{86CB4B4D-7CA3-9044-876B-883B54F8677D}" type="slidenum">
              <a:rPr lang="en-US" smtClean="0"/>
              <a:t>110</a:t>
            </a:fld>
            <a:endParaRPr lang="en-US"/>
          </a:p>
        </p:txBody>
      </p:sp>
      <p:sp>
        <p:nvSpPr>
          <p:cNvPr id="3" name="Title 2">
            <a:extLst>
              <a:ext uri="{FF2B5EF4-FFF2-40B4-BE49-F238E27FC236}">
                <a16:creationId xmlns:a16="http://schemas.microsoft.com/office/drawing/2014/main" id="{98180FCC-3348-5141-90E9-E477D376D791}"/>
              </a:ext>
            </a:extLst>
          </p:cNvPr>
          <p:cNvSpPr>
            <a:spLocks noGrp="1"/>
          </p:cNvSpPr>
          <p:nvPr>
            <p:ph type="title"/>
          </p:nvPr>
        </p:nvSpPr>
        <p:spPr/>
        <p:txBody>
          <a:bodyPr/>
          <a:lstStyle/>
          <a:p>
            <a:r>
              <a:rPr lang="en-US" dirty="0"/>
              <a:t>Transfer Learning: Approach 2</a:t>
            </a:r>
          </a:p>
        </p:txBody>
      </p:sp>
      <p:sp>
        <p:nvSpPr>
          <p:cNvPr id="5" name="Text Placeholder 3">
            <a:extLst>
              <a:ext uri="{FF2B5EF4-FFF2-40B4-BE49-F238E27FC236}">
                <a16:creationId xmlns:a16="http://schemas.microsoft.com/office/drawing/2014/main" id="{384CFF62-AA45-FD4D-9016-C733E386C811}"/>
              </a:ext>
            </a:extLst>
          </p:cNvPr>
          <p:cNvSpPr>
            <a:spLocks noGrp="1"/>
          </p:cNvSpPr>
          <p:nvPr>
            <p:ph type="body" idx="1"/>
          </p:nvPr>
        </p:nvSpPr>
        <p:spPr>
          <a:xfrm>
            <a:off x="598593" y="916746"/>
            <a:ext cx="10972166" cy="472515"/>
          </a:xfrm>
        </p:spPr>
        <p:txBody>
          <a:bodyPr>
            <a:normAutofit fontScale="85000" lnSpcReduction="10000"/>
          </a:bodyPr>
          <a:lstStyle/>
          <a:p>
            <a:pPr marL="0" indent="0">
              <a:buNone/>
            </a:pPr>
            <a:r>
              <a:rPr lang="en-US" u="sng" dirty="0">
                <a:solidFill>
                  <a:schemeClr val="tx1"/>
                </a:solidFill>
              </a:rPr>
              <a:t>Auto-EM: End-to-end Fuzzy Entity-Matching using Pre-trained Deep Models and Transfer Learning </a:t>
            </a:r>
            <a:endParaRPr lang="en-US" sz="2000" u="sng" dirty="0">
              <a:solidFill>
                <a:schemeClr val="tx1"/>
              </a:solidFill>
            </a:endParaRPr>
          </a:p>
          <a:p>
            <a:pPr marL="0" indent="0">
              <a:buNone/>
            </a:pPr>
            <a:endParaRPr lang="en-US" sz="2000" dirty="0">
              <a:solidFill>
                <a:schemeClr val="tx1"/>
              </a:solidFill>
            </a:endParaRPr>
          </a:p>
          <a:p>
            <a:pPr marL="0" indent="0">
              <a:buNone/>
            </a:pPr>
            <a:endParaRPr lang="en-US" sz="2000" u="sng" dirty="0">
              <a:solidFill>
                <a:schemeClr val="tx1"/>
              </a:solidFill>
            </a:endParaRPr>
          </a:p>
        </p:txBody>
      </p:sp>
      <p:sp>
        <p:nvSpPr>
          <p:cNvPr id="11" name="Rectangle 10">
            <a:extLst>
              <a:ext uri="{FF2B5EF4-FFF2-40B4-BE49-F238E27FC236}">
                <a16:creationId xmlns:a16="http://schemas.microsoft.com/office/drawing/2014/main" id="{D2F17060-D905-E948-A201-31A77603A985}"/>
              </a:ext>
            </a:extLst>
          </p:cNvPr>
          <p:cNvSpPr/>
          <p:nvPr/>
        </p:nvSpPr>
        <p:spPr>
          <a:xfrm>
            <a:off x="9976226" y="578192"/>
            <a:ext cx="2077748" cy="338554"/>
          </a:xfrm>
          <a:prstGeom prst="rect">
            <a:avLst/>
          </a:prstGeom>
        </p:spPr>
        <p:txBody>
          <a:bodyPr wrap="none">
            <a:spAutoFit/>
          </a:bodyPr>
          <a:lstStyle/>
          <a:p>
            <a:r>
              <a:rPr lang="en-US" sz="1600" dirty="0"/>
              <a:t>[Zhao et al. TWC 2019]</a:t>
            </a:r>
          </a:p>
        </p:txBody>
      </p:sp>
      <p:sp>
        <p:nvSpPr>
          <p:cNvPr id="18" name="TextBox 17">
            <a:extLst>
              <a:ext uri="{FF2B5EF4-FFF2-40B4-BE49-F238E27FC236}">
                <a16:creationId xmlns:a16="http://schemas.microsoft.com/office/drawing/2014/main" id="{77D14FFE-02F5-B54B-ABBF-AE074DC88024}"/>
              </a:ext>
            </a:extLst>
          </p:cNvPr>
          <p:cNvSpPr txBox="1"/>
          <p:nvPr/>
        </p:nvSpPr>
        <p:spPr>
          <a:xfrm>
            <a:off x="691376" y="1561171"/>
            <a:ext cx="2263438"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600" dirty="0">
                <a:solidFill>
                  <a:srgbClr val="000000"/>
                </a:solidFill>
                <a:sym typeface="Calibri"/>
              </a:rPr>
              <a:t>Microsoft Satori</a:t>
            </a:r>
          </a:p>
          <a:p>
            <a:pPr marL="0" marR="0" indent="0" algn="l" defTabSz="914400" rtl="0" fontAlgn="auto" latinLnBrk="0" hangingPunct="0">
              <a:lnSpc>
                <a:spcPct val="100000"/>
              </a:lnSpc>
              <a:spcBef>
                <a:spcPts val="0"/>
              </a:spcBef>
              <a:spcAft>
                <a:spcPts val="0"/>
              </a:spcAft>
              <a:buClrTx/>
              <a:buSzTx/>
              <a:buFontTx/>
              <a:buNone/>
              <a:tabLst/>
            </a:pPr>
            <a:r>
              <a:rPr lang="en-US" sz="1600" dirty="0">
                <a:solidFill>
                  <a:srgbClr val="000000"/>
                </a:solidFill>
                <a:sym typeface="Calibri"/>
              </a:rPr>
              <a:t>(or any Knowledge Graph)</a:t>
            </a:r>
          </a:p>
        </p:txBody>
      </p:sp>
      <p:cxnSp>
        <p:nvCxnSpPr>
          <p:cNvPr id="20" name="Straight Connector 19">
            <a:extLst>
              <a:ext uri="{FF2B5EF4-FFF2-40B4-BE49-F238E27FC236}">
                <a16:creationId xmlns:a16="http://schemas.microsoft.com/office/drawing/2014/main" id="{318D06CC-203D-E94A-9F18-61C19B16AEA0}"/>
              </a:ext>
            </a:extLst>
          </p:cNvPr>
          <p:cNvCxnSpPr/>
          <p:nvPr/>
        </p:nvCxnSpPr>
        <p:spPr>
          <a:xfrm>
            <a:off x="1070517" y="2301328"/>
            <a:ext cx="0" cy="377478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2" name="Rectangle 21">
            <a:extLst>
              <a:ext uri="{FF2B5EF4-FFF2-40B4-BE49-F238E27FC236}">
                <a16:creationId xmlns:a16="http://schemas.microsoft.com/office/drawing/2014/main" id="{21215371-B1A0-084C-AC3E-5DF5E3B2FDE0}"/>
              </a:ext>
            </a:extLst>
          </p:cNvPr>
          <p:cNvSpPr/>
          <p:nvPr/>
        </p:nvSpPr>
        <p:spPr>
          <a:xfrm>
            <a:off x="1159727" y="2319728"/>
            <a:ext cx="869795" cy="369330"/>
          </a:xfrm>
          <a:prstGeom prst="rect">
            <a:avLst/>
          </a:prstGeom>
          <a:solidFill>
            <a:srgbClr val="FFFFFF"/>
          </a:solidFill>
          <a:ln w="127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Person</a:t>
            </a:r>
          </a:p>
        </p:txBody>
      </p:sp>
      <p:sp>
        <p:nvSpPr>
          <p:cNvPr id="23" name="Rectangle 22">
            <a:extLst>
              <a:ext uri="{FF2B5EF4-FFF2-40B4-BE49-F238E27FC236}">
                <a16:creationId xmlns:a16="http://schemas.microsoft.com/office/drawing/2014/main" id="{659BAE9B-FD38-7341-BE81-8DA5864EB7A3}"/>
              </a:ext>
            </a:extLst>
          </p:cNvPr>
          <p:cNvSpPr/>
          <p:nvPr/>
        </p:nvSpPr>
        <p:spPr>
          <a:xfrm>
            <a:off x="1159727" y="3367530"/>
            <a:ext cx="1371594" cy="369330"/>
          </a:xfrm>
          <a:prstGeom prst="rect">
            <a:avLst/>
          </a:prstGeom>
          <a:solidFill>
            <a:srgbClr val="FFFFFF"/>
          </a:solidFill>
          <a:ln w="127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Organization</a:t>
            </a:r>
          </a:p>
        </p:txBody>
      </p:sp>
      <p:sp>
        <p:nvSpPr>
          <p:cNvPr id="24" name="Rectangle 23">
            <a:extLst>
              <a:ext uri="{FF2B5EF4-FFF2-40B4-BE49-F238E27FC236}">
                <a16:creationId xmlns:a16="http://schemas.microsoft.com/office/drawing/2014/main" id="{6A0D9324-87B1-E943-94D0-27017D2B2900}"/>
              </a:ext>
            </a:extLst>
          </p:cNvPr>
          <p:cNvSpPr/>
          <p:nvPr/>
        </p:nvSpPr>
        <p:spPr>
          <a:xfrm>
            <a:off x="1159727" y="4504540"/>
            <a:ext cx="1371594" cy="369330"/>
          </a:xfrm>
          <a:prstGeom prst="rect">
            <a:avLst/>
          </a:prstGeom>
          <a:solidFill>
            <a:srgbClr val="FFFFFF"/>
          </a:solidFill>
          <a:ln w="127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Book</a:t>
            </a:r>
          </a:p>
        </p:txBody>
      </p:sp>
      <p:cxnSp>
        <p:nvCxnSpPr>
          <p:cNvPr id="26" name="Straight Connector 25">
            <a:extLst>
              <a:ext uri="{FF2B5EF4-FFF2-40B4-BE49-F238E27FC236}">
                <a16:creationId xmlns:a16="http://schemas.microsoft.com/office/drawing/2014/main" id="{03FE7FDA-5509-EB46-9543-138A3CDF2491}"/>
              </a:ext>
            </a:extLst>
          </p:cNvPr>
          <p:cNvCxnSpPr>
            <a:stCxn id="22" idx="1"/>
          </p:cNvCxnSpPr>
          <p:nvPr/>
        </p:nvCxnSpPr>
        <p:spPr>
          <a:xfrm flipH="1">
            <a:off x="1070517" y="2504393"/>
            <a:ext cx="89210"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DA3EF9E3-2ECF-854E-9412-C1D2283232E4}"/>
              </a:ext>
            </a:extLst>
          </p:cNvPr>
          <p:cNvCxnSpPr>
            <a:cxnSpLocks/>
            <a:stCxn id="23" idx="1"/>
          </p:cNvCxnSpPr>
          <p:nvPr/>
        </p:nvCxnSpPr>
        <p:spPr>
          <a:xfrm flipH="1">
            <a:off x="1070517" y="3552195"/>
            <a:ext cx="89210" cy="280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EB668608-0B40-B04A-AB8D-42DD73B96B54}"/>
              </a:ext>
            </a:extLst>
          </p:cNvPr>
          <p:cNvCxnSpPr>
            <a:cxnSpLocks/>
            <a:stCxn id="24" idx="1"/>
          </p:cNvCxnSpPr>
          <p:nvPr/>
        </p:nvCxnSpPr>
        <p:spPr>
          <a:xfrm flipH="1">
            <a:off x="1070517" y="4689205"/>
            <a:ext cx="89210"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5" name="TextBox 34">
            <a:extLst>
              <a:ext uri="{FF2B5EF4-FFF2-40B4-BE49-F238E27FC236}">
                <a16:creationId xmlns:a16="http://schemas.microsoft.com/office/drawing/2014/main" id="{7FD59A1D-99CA-944E-8D79-1E24D77E14D6}"/>
              </a:ext>
            </a:extLst>
          </p:cNvPr>
          <p:cNvSpPr txBox="1"/>
          <p:nvPr/>
        </p:nvSpPr>
        <p:spPr>
          <a:xfrm rot="5400000">
            <a:off x="1720009" y="5112164"/>
            <a:ext cx="2510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sp>
        <p:nvSpPr>
          <p:cNvPr id="36" name="TextBox 35">
            <a:extLst>
              <a:ext uri="{FF2B5EF4-FFF2-40B4-BE49-F238E27FC236}">
                <a16:creationId xmlns:a16="http://schemas.microsoft.com/office/drawing/2014/main" id="{4AE26C61-8FF2-5D43-A97A-8B97D4A83E9C}"/>
              </a:ext>
            </a:extLst>
          </p:cNvPr>
          <p:cNvSpPr txBox="1"/>
          <p:nvPr/>
        </p:nvSpPr>
        <p:spPr>
          <a:xfrm rot="16200000">
            <a:off x="4214" y="4004056"/>
            <a:ext cx="160184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40 head entities</a:t>
            </a:r>
          </a:p>
        </p:txBody>
      </p:sp>
      <p:sp>
        <p:nvSpPr>
          <p:cNvPr id="37" name="Rounded Rectangle 36">
            <a:extLst>
              <a:ext uri="{FF2B5EF4-FFF2-40B4-BE49-F238E27FC236}">
                <a16:creationId xmlns:a16="http://schemas.microsoft.com/office/drawing/2014/main" id="{0F9E102B-43EB-0448-B213-988D17BE8D3F}"/>
              </a:ext>
            </a:extLst>
          </p:cNvPr>
          <p:cNvSpPr/>
          <p:nvPr/>
        </p:nvSpPr>
        <p:spPr>
          <a:xfrm>
            <a:off x="3456003" y="2867147"/>
            <a:ext cx="1282391" cy="71508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Type classifier</a:t>
            </a:r>
          </a:p>
        </p:txBody>
      </p:sp>
      <p:sp>
        <p:nvSpPr>
          <p:cNvPr id="38" name="Rounded Rectangle 37">
            <a:extLst>
              <a:ext uri="{FF2B5EF4-FFF2-40B4-BE49-F238E27FC236}">
                <a16:creationId xmlns:a16="http://schemas.microsoft.com/office/drawing/2014/main" id="{31BEF1B6-E1F2-C543-8C58-7D06B8322A8A}"/>
              </a:ext>
            </a:extLst>
          </p:cNvPr>
          <p:cNvSpPr/>
          <p:nvPr/>
        </p:nvSpPr>
        <p:spPr>
          <a:xfrm>
            <a:off x="3493977" y="3796332"/>
            <a:ext cx="1282391" cy="71508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EM</a:t>
            </a:r>
          </a:p>
          <a:p>
            <a:pPr marL="0" marR="0" indent="0" algn="ctr"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Classifier</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cxnSp>
        <p:nvCxnSpPr>
          <p:cNvPr id="40" name="Straight Connector 39">
            <a:extLst>
              <a:ext uri="{FF2B5EF4-FFF2-40B4-BE49-F238E27FC236}">
                <a16:creationId xmlns:a16="http://schemas.microsoft.com/office/drawing/2014/main" id="{03065482-9E13-624C-943B-04CD2BB7BF1E}"/>
              </a:ext>
            </a:extLst>
          </p:cNvPr>
          <p:cNvCxnSpPr>
            <a:stCxn id="23" idx="3"/>
            <a:endCxn id="37" idx="1"/>
          </p:cNvCxnSpPr>
          <p:nvPr/>
        </p:nvCxnSpPr>
        <p:spPr>
          <a:xfrm flipV="1">
            <a:off x="2531321" y="3224691"/>
            <a:ext cx="924682" cy="327504"/>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A3CBC959-7969-3241-A259-0938AB5FBB84}"/>
              </a:ext>
            </a:extLst>
          </p:cNvPr>
          <p:cNvCxnSpPr>
            <a:stCxn id="23" idx="3"/>
            <a:endCxn id="38" idx="1"/>
          </p:cNvCxnSpPr>
          <p:nvPr/>
        </p:nvCxnSpPr>
        <p:spPr>
          <a:xfrm>
            <a:off x="2531321" y="3552195"/>
            <a:ext cx="962656" cy="60168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43" name="TextBox 42">
            <a:extLst>
              <a:ext uri="{FF2B5EF4-FFF2-40B4-BE49-F238E27FC236}">
                <a16:creationId xmlns:a16="http://schemas.microsoft.com/office/drawing/2014/main" id="{3E6F4B0F-0AC4-CD43-A837-D3912BBB1FDB}"/>
              </a:ext>
            </a:extLst>
          </p:cNvPr>
          <p:cNvSpPr txBox="1"/>
          <p:nvPr/>
        </p:nvSpPr>
        <p:spPr>
          <a:xfrm>
            <a:off x="3342484" y="2301328"/>
            <a:ext cx="5484384"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kumimoji="0" lang="en-US" sz="1400" b="0" i="0" u="none" strike="noStrike" cap="none" spc="0" normalizeH="0" baseline="0" dirty="0">
                <a:ln>
                  <a:noFill/>
                </a:ln>
                <a:solidFill>
                  <a:srgbClr val="000000"/>
                </a:solidFill>
                <a:effectLst/>
                <a:uFillTx/>
                <a:latin typeface="+mn-lt"/>
                <a:ea typeface="+mn-ea"/>
                <a:cs typeface="+mn-cs"/>
                <a:sym typeface="Calibri"/>
              </a:rPr>
              <a:t>Positive examples: </a:t>
            </a:r>
            <a:r>
              <a:rPr kumimoji="0" lang="en-US" sz="1400" b="0" i="1" u="sng" strike="noStrike" cap="none" spc="0" normalizeH="0" baseline="0" dirty="0">
                <a:ln>
                  <a:noFill/>
                </a:ln>
                <a:solidFill>
                  <a:srgbClr val="000000"/>
                </a:solidFill>
                <a:effectLst/>
                <a:uFillTx/>
                <a:latin typeface="+mn-lt"/>
                <a:ea typeface="+mn-ea"/>
                <a:cs typeface="+mn-cs"/>
                <a:sym typeface="Calibri"/>
              </a:rPr>
              <a:t>organization</a:t>
            </a:r>
            <a:r>
              <a:rPr kumimoji="0" lang="en-US" sz="1400" b="0" i="1" u="none" strike="noStrike" cap="none" spc="0" normalizeH="0" baseline="0" dirty="0">
                <a:ln>
                  <a:noFill/>
                </a:ln>
                <a:solidFill>
                  <a:srgbClr val="000000"/>
                </a:solidFill>
                <a:effectLst/>
                <a:uFillTx/>
                <a:latin typeface="+mn-lt"/>
                <a:ea typeface="+mn-ea"/>
                <a:cs typeface="+mn-cs"/>
                <a:sym typeface="Calibri"/>
              </a:rPr>
              <a:t> </a:t>
            </a:r>
            <a:r>
              <a:rPr lang="en-US" sz="1400" dirty="0">
                <a:solidFill>
                  <a:srgbClr val="000000"/>
                </a:solidFill>
                <a:sym typeface="Calibri"/>
              </a:rPr>
              <a:t>entities</a:t>
            </a:r>
            <a:endParaRPr kumimoji="0" lang="en-US" sz="1400" b="0" i="1" u="none" strike="noStrike" cap="none" spc="0" normalizeH="0" baseline="0" dirty="0">
              <a:ln>
                <a:noFill/>
              </a:ln>
              <a:solidFill>
                <a:srgbClr val="000000"/>
              </a:solidFill>
              <a:effectLst/>
              <a:uFillTx/>
              <a:latin typeface="+mn-lt"/>
              <a:ea typeface="+mn-ea"/>
              <a:cs typeface="+mn-cs"/>
              <a:sym typeface="Calibri"/>
            </a:endParaRPr>
          </a:p>
          <a:p>
            <a:pPr hangingPunct="0"/>
            <a:r>
              <a:rPr lang="en-US" sz="1400" dirty="0">
                <a:solidFill>
                  <a:srgbClr val="000000"/>
                </a:solidFill>
                <a:sym typeface="Calibri"/>
              </a:rPr>
              <a:t>Negative examples : entities for type ≠ </a:t>
            </a:r>
            <a:r>
              <a:rPr lang="en-US" sz="1400" i="1" u="sng" dirty="0">
                <a:solidFill>
                  <a:srgbClr val="000000"/>
                </a:solidFill>
                <a:sym typeface="Calibri"/>
              </a:rPr>
              <a:t>organization &amp; its correlation types</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44" name="TextBox 43">
            <a:extLst>
              <a:ext uri="{FF2B5EF4-FFF2-40B4-BE49-F238E27FC236}">
                <a16:creationId xmlns:a16="http://schemas.microsoft.com/office/drawing/2014/main" id="{D67195CE-123C-414A-9CE7-125B75671D2A}"/>
              </a:ext>
            </a:extLst>
          </p:cNvPr>
          <p:cNvSpPr txBox="1"/>
          <p:nvPr/>
        </p:nvSpPr>
        <p:spPr>
          <a:xfrm>
            <a:off x="3456003" y="4689205"/>
            <a:ext cx="5222903" cy="954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kumimoji="0" lang="en-US" sz="1400" b="0" i="0" u="none" strike="noStrike" cap="none" spc="0" normalizeH="0" baseline="0" dirty="0">
                <a:ln>
                  <a:noFill/>
                </a:ln>
                <a:solidFill>
                  <a:srgbClr val="000000"/>
                </a:solidFill>
                <a:effectLst/>
                <a:uFillTx/>
                <a:latin typeface="+mn-lt"/>
                <a:ea typeface="+mn-ea"/>
                <a:cs typeface="+mn-cs"/>
                <a:sym typeface="Calibri"/>
              </a:rPr>
              <a:t>Positive examples: (entity, synonym) pairs from </a:t>
            </a:r>
            <a:r>
              <a:rPr lang="en-US" sz="1400" i="1" u="sng" dirty="0">
                <a:solidFill>
                  <a:srgbClr val="000000"/>
                </a:solidFill>
                <a:sym typeface="Calibri"/>
              </a:rPr>
              <a:t>organization</a:t>
            </a:r>
            <a:endParaRPr kumimoji="0" lang="en-US" sz="1400" b="0" i="1" u="none" strike="noStrike" cap="none" spc="0" normalizeH="0" baseline="0" dirty="0">
              <a:ln>
                <a:noFill/>
              </a:ln>
              <a:solidFill>
                <a:srgbClr val="000000"/>
              </a:solidFill>
              <a:effectLst/>
              <a:uFillTx/>
              <a:latin typeface="+mn-lt"/>
              <a:ea typeface="+mn-ea"/>
              <a:cs typeface="+mn-cs"/>
              <a:sym typeface="Calibri"/>
            </a:endParaRPr>
          </a:p>
          <a:p>
            <a:pPr hangingPunct="0"/>
            <a:r>
              <a:rPr lang="en-US" sz="1400" dirty="0">
                <a:solidFill>
                  <a:srgbClr val="000000"/>
                </a:solidFill>
                <a:sym typeface="Calibri"/>
              </a:rPr>
              <a:t>Negative examples : (entity, entity’) pairs where </a:t>
            </a:r>
            <a:br>
              <a:rPr lang="en-US" sz="1400" dirty="0">
                <a:solidFill>
                  <a:srgbClr val="000000"/>
                </a:solidFill>
                <a:sym typeface="Calibri"/>
              </a:rPr>
            </a:br>
            <a:r>
              <a:rPr lang="en-US" sz="1400" dirty="0">
                <a:solidFill>
                  <a:srgbClr val="000000"/>
                </a:solidFill>
                <a:sym typeface="Calibri"/>
              </a:rPr>
              <a:t>                                      entity’ is syntactically similar but of different type</a:t>
            </a:r>
            <a:br>
              <a:rPr lang="en-US" sz="1400" dirty="0">
                <a:solidFill>
                  <a:srgbClr val="000000"/>
                </a:solidFill>
                <a:sym typeface="Calibri"/>
              </a:rPr>
            </a:br>
            <a:r>
              <a:rPr lang="en-US" sz="1400" dirty="0">
                <a:solidFill>
                  <a:srgbClr val="000000"/>
                </a:solidFill>
                <a:sym typeface="Calibri"/>
              </a:rPr>
              <a:t>                                      e.g. (Paris, Paris Hilton)</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45" name="TextBox 44">
            <a:extLst>
              <a:ext uri="{FF2B5EF4-FFF2-40B4-BE49-F238E27FC236}">
                <a16:creationId xmlns:a16="http://schemas.microsoft.com/office/drawing/2014/main" id="{7FD3A873-DD9C-3A45-8492-6B421008F715}"/>
              </a:ext>
            </a:extLst>
          </p:cNvPr>
          <p:cNvSpPr txBox="1"/>
          <p:nvPr/>
        </p:nvSpPr>
        <p:spPr>
          <a:xfrm>
            <a:off x="5096108" y="3059670"/>
            <a:ext cx="324659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dirty="0"/>
              <a:t>Hierarchical deep learning model </a:t>
            </a:r>
          </a:p>
        </p:txBody>
      </p:sp>
      <p:sp>
        <p:nvSpPr>
          <p:cNvPr id="46" name="TextBox 45">
            <a:extLst>
              <a:ext uri="{FF2B5EF4-FFF2-40B4-BE49-F238E27FC236}">
                <a16:creationId xmlns:a16="http://schemas.microsoft.com/office/drawing/2014/main" id="{E97A7BD5-2006-6F43-9556-3A3AF3BC3BD0}"/>
              </a:ext>
            </a:extLst>
          </p:cNvPr>
          <p:cNvSpPr txBox="1"/>
          <p:nvPr/>
        </p:nvSpPr>
        <p:spPr>
          <a:xfrm>
            <a:off x="5096108" y="4033455"/>
            <a:ext cx="324659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dirty="0"/>
              <a:t>Hierarchical deep learning model </a:t>
            </a:r>
          </a:p>
        </p:txBody>
      </p:sp>
    </p:spTree>
    <p:extLst>
      <p:ext uri="{BB962C8B-B14F-4D97-AF65-F5344CB8AC3E}">
        <p14:creationId xmlns:p14="http://schemas.microsoft.com/office/powerpoint/2010/main" val="14323930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6D11CD-972C-494A-B9BD-47A294B5A696}"/>
              </a:ext>
            </a:extLst>
          </p:cNvPr>
          <p:cNvSpPr>
            <a:spLocks noGrp="1"/>
          </p:cNvSpPr>
          <p:nvPr>
            <p:ph type="sldNum" sz="quarter" idx="2"/>
          </p:nvPr>
        </p:nvSpPr>
        <p:spPr/>
        <p:txBody>
          <a:bodyPr/>
          <a:lstStyle/>
          <a:p>
            <a:fld id="{86CB4B4D-7CA3-9044-876B-883B54F8677D}" type="slidenum">
              <a:rPr lang="en-US" smtClean="0"/>
              <a:t>111</a:t>
            </a:fld>
            <a:endParaRPr lang="en-US"/>
          </a:p>
        </p:txBody>
      </p:sp>
      <p:sp>
        <p:nvSpPr>
          <p:cNvPr id="3" name="Title 2">
            <a:extLst>
              <a:ext uri="{FF2B5EF4-FFF2-40B4-BE49-F238E27FC236}">
                <a16:creationId xmlns:a16="http://schemas.microsoft.com/office/drawing/2014/main" id="{606AD75E-CC65-0340-BEE6-59AF3CDCA2F2}"/>
              </a:ext>
            </a:extLst>
          </p:cNvPr>
          <p:cNvSpPr>
            <a:spLocks noGrp="1"/>
          </p:cNvSpPr>
          <p:nvPr>
            <p:ph type="title"/>
          </p:nvPr>
        </p:nvSpPr>
        <p:spPr/>
        <p:txBody>
          <a:bodyPr/>
          <a:lstStyle/>
          <a:p>
            <a:r>
              <a:rPr lang="en-US" dirty="0"/>
              <a:t>Transfer Learning: Approach 2</a:t>
            </a:r>
          </a:p>
        </p:txBody>
      </p:sp>
      <p:sp>
        <p:nvSpPr>
          <p:cNvPr id="5" name="Text Placeholder 3">
            <a:extLst>
              <a:ext uri="{FF2B5EF4-FFF2-40B4-BE49-F238E27FC236}">
                <a16:creationId xmlns:a16="http://schemas.microsoft.com/office/drawing/2014/main" id="{EDA11BE3-1E34-C94C-98D9-86978C2B90C0}"/>
              </a:ext>
            </a:extLst>
          </p:cNvPr>
          <p:cNvSpPr txBox="1">
            <a:spLocks/>
          </p:cNvSpPr>
          <p:nvPr/>
        </p:nvSpPr>
        <p:spPr>
          <a:xfrm>
            <a:off x="598593" y="916746"/>
            <a:ext cx="10972166" cy="472515"/>
          </a:xfrm>
          <a:prstGeom prst="rect">
            <a:avLst/>
          </a:prstGeom>
          <a:ln w="12700">
            <a:miter lim="400000"/>
          </a:ln>
          <a:extLst>
            <a:ext uri="{C572A759-6A51-4108-AA02-DFA0A04FC94B}">
              <ma14:wrappingTextBoxFlag xmlns="" xmlns:ma14="http://schemas.microsoft.com/office/mac/drawingml/2011/main" val="1"/>
            </a:ext>
          </a:extLst>
        </p:spPr>
        <p:txBody>
          <a:bodyPr lIns="45711" tIns="45711" rIns="45711" bIns="45711">
            <a:normAutofit fontScale="85000" lnSpcReduction="10000"/>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pPr marL="0" indent="0">
              <a:buFont typeface="Arial"/>
              <a:buNone/>
            </a:pPr>
            <a:r>
              <a:rPr lang="en-US" u="sng" kern="0" dirty="0">
                <a:solidFill>
                  <a:schemeClr val="tx1"/>
                </a:solidFill>
              </a:rPr>
              <a:t>Auto-EM: End-to-end Fuzzy Entity-Matching using Pre-trained Deep Models and Transfer Learning </a:t>
            </a:r>
            <a:endParaRPr lang="en-US" sz="2000" u="sng" kern="0" dirty="0">
              <a:solidFill>
                <a:schemeClr val="tx1"/>
              </a:solidFill>
            </a:endParaRPr>
          </a:p>
          <a:p>
            <a:pPr marL="0" indent="0">
              <a:buFont typeface="Arial"/>
              <a:buNone/>
            </a:pPr>
            <a:endParaRPr lang="en-US" sz="2000" kern="0" dirty="0">
              <a:solidFill>
                <a:schemeClr val="tx1"/>
              </a:solidFill>
            </a:endParaRPr>
          </a:p>
          <a:p>
            <a:pPr marL="0" indent="0">
              <a:buFont typeface="Arial"/>
              <a:buNone/>
            </a:pPr>
            <a:endParaRPr lang="en-US" sz="2000" u="sng" kern="0" dirty="0">
              <a:solidFill>
                <a:schemeClr val="tx1"/>
              </a:solidFill>
            </a:endParaRPr>
          </a:p>
        </p:txBody>
      </p:sp>
      <p:pic>
        <p:nvPicPr>
          <p:cNvPr id="6" name="Picture 5">
            <a:extLst>
              <a:ext uri="{FF2B5EF4-FFF2-40B4-BE49-F238E27FC236}">
                <a16:creationId xmlns:a16="http://schemas.microsoft.com/office/drawing/2014/main" id="{498863F2-58F9-8944-BBBB-EC8E5D2030D3}"/>
              </a:ext>
            </a:extLst>
          </p:cNvPr>
          <p:cNvPicPr>
            <a:picLocks noChangeAspect="1"/>
          </p:cNvPicPr>
          <p:nvPr/>
        </p:nvPicPr>
        <p:blipFill>
          <a:blip r:embed="rId2"/>
          <a:stretch>
            <a:fillRect/>
          </a:stretch>
        </p:blipFill>
        <p:spPr>
          <a:xfrm>
            <a:off x="507071" y="2130155"/>
            <a:ext cx="5065293" cy="3932509"/>
          </a:xfrm>
          <a:prstGeom prst="rect">
            <a:avLst/>
          </a:prstGeom>
        </p:spPr>
      </p:pic>
      <p:pic>
        <p:nvPicPr>
          <p:cNvPr id="7" name="Picture 6">
            <a:extLst>
              <a:ext uri="{FF2B5EF4-FFF2-40B4-BE49-F238E27FC236}">
                <a16:creationId xmlns:a16="http://schemas.microsoft.com/office/drawing/2014/main" id="{73B2319D-1C6E-E54C-B7DD-C9B148405CF6}"/>
              </a:ext>
            </a:extLst>
          </p:cNvPr>
          <p:cNvPicPr>
            <a:picLocks noChangeAspect="1"/>
          </p:cNvPicPr>
          <p:nvPr/>
        </p:nvPicPr>
        <p:blipFill>
          <a:blip r:embed="rId3"/>
          <a:stretch>
            <a:fillRect/>
          </a:stretch>
        </p:blipFill>
        <p:spPr>
          <a:xfrm>
            <a:off x="6619636" y="2207456"/>
            <a:ext cx="5065293" cy="3855208"/>
          </a:xfrm>
          <a:prstGeom prst="rect">
            <a:avLst/>
          </a:prstGeom>
        </p:spPr>
      </p:pic>
      <p:sp>
        <p:nvSpPr>
          <p:cNvPr id="8" name="TextBox 7">
            <a:extLst>
              <a:ext uri="{FF2B5EF4-FFF2-40B4-BE49-F238E27FC236}">
                <a16:creationId xmlns:a16="http://schemas.microsoft.com/office/drawing/2014/main" id="{F536B7DA-60E0-BE4D-B1A5-E5F974CF7258}"/>
              </a:ext>
            </a:extLst>
          </p:cNvPr>
          <p:cNvSpPr txBox="1"/>
          <p:nvPr/>
        </p:nvSpPr>
        <p:spPr>
          <a:xfrm>
            <a:off x="2286499" y="1760825"/>
            <a:ext cx="150643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sng" strike="noStrike" cap="none" spc="0" normalizeH="0" baseline="0" dirty="0">
                <a:ln>
                  <a:noFill/>
                </a:ln>
                <a:solidFill>
                  <a:srgbClr val="000000"/>
                </a:solidFill>
                <a:effectLst/>
                <a:uFillTx/>
                <a:latin typeface="+mn-lt"/>
                <a:ea typeface="+mn-ea"/>
                <a:cs typeface="+mn-cs"/>
                <a:sym typeface="Calibri"/>
              </a:rPr>
              <a:t>Type Detection</a:t>
            </a:r>
          </a:p>
        </p:txBody>
      </p:sp>
      <p:sp>
        <p:nvSpPr>
          <p:cNvPr id="9" name="TextBox 8">
            <a:extLst>
              <a:ext uri="{FF2B5EF4-FFF2-40B4-BE49-F238E27FC236}">
                <a16:creationId xmlns:a16="http://schemas.microsoft.com/office/drawing/2014/main" id="{FC1B949A-5834-BC44-AE54-6EF8B987CD0B}"/>
              </a:ext>
            </a:extLst>
          </p:cNvPr>
          <p:cNvSpPr txBox="1"/>
          <p:nvPr/>
        </p:nvSpPr>
        <p:spPr>
          <a:xfrm>
            <a:off x="8700149" y="1760825"/>
            <a:ext cx="16241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sng" strike="noStrike" cap="none" spc="0" normalizeH="0" baseline="0" dirty="0">
                <a:ln>
                  <a:noFill/>
                </a:ln>
                <a:solidFill>
                  <a:srgbClr val="000000"/>
                </a:solidFill>
                <a:effectLst/>
                <a:uFillTx/>
                <a:latin typeface="+mn-lt"/>
                <a:ea typeface="+mn-ea"/>
                <a:cs typeface="+mn-cs"/>
                <a:sym typeface="Calibri"/>
              </a:rPr>
              <a:t>Entity Matching </a:t>
            </a:r>
          </a:p>
        </p:txBody>
      </p:sp>
      <p:sp>
        <p:nvSpPr>
          <p:cNvPr id="10" name="Rectangle 9">
            <a:extLst>
              <a:ext uri="{FF2B5EF4-FFF2-40B4-BE49-F238E27FC236}">
                <a16:creationId xmlns:a16="http://schemas.microsoft.com/office/drawing/2014/main" id="{2B1A37FE-EB4A-C44F-9A28-97F42DAE5FA0}"/>
              </a:ext>
            </a:extLst>
          </p:cNvPr>
          <p:cNvSpPr/>
          <p:nvPr/>
        </p:nvSpPr>
        <p:spPr>
          <a:xfrm>
            <a:off x="9976226" y="578192"/>
            <a:ext cx="2077748" cy="338554"/>
          </a:xfrm>
          <a:prstGeom prst="rect">
            <a:avLst/>
          </a:prstGeom>
        </p:spPr>
        <p:txBody>
          <a:bodyPr wrap="none">
            <a:spAutoFit/>
          </a:bodyPr>
          <a:lstStyle/>
          <a:p>
            <a:r>
              <a:rPr lang="en-US" sz="1600" dirty="0"/>
              <a:t>[Zhao et al. TWC 2019]</a:t>
            </a:r>
          </a:p>
        </p:txBody>
      </p:sp>
    </p:spTree>
    <p:extLst>
      <p:ext uri="{BB962C8B-B14F-4D97-AF65-F5344CB8AC3E}">
        <p14:creationId xmlns:p14="http://schemas.microsoft.com/office/powerpoint/2010/main" val="142057623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24956D-8889-104A-BB37-C4506C362AA8}"/>
              </a:ext>
            </a:extLst>
          </p:cNvPr>
          <p:cNvSpPr>
            <a:spLocks noGrp="1"/>
          </p:cNvSpPr>
          <p:nvPr>
            <p:ph type="sldNum" sz="quarter" idx="2"/>
          </p:nvPr>
        </p:nvSpPr>
        <p:spPr/>
        <p:txBody>
          <a:bodyPr/>
          <a:lstStyle/>
          <a:p>
            <a:fld id="{86CB4B4D-7CA3-9044-876B-883B54F8677D}" type="slidenum">
              <a:rPr lang="en-US" smtClean="0"/>
              <a:t>112</a:t>
            </a:fld>
            <a:endParaRPr lang="en-US" dirty="0"/>
          </a:p>
        </p:txBody>
      </p:sp>
      <p:sp>
        <p:nvSpPr>
          <p:cNvPr id="3" name="Title 2">
            <a:extLst>
              <a:ext uri="{FF2B5EF4-FFF2-40B4-BE49-F238E27FC236}">
                <a16:creationId xmlns:a16="http://schemas.microsoft.com/office/drawing/2014/main" id="{3E858254-44D1-6246-897A-7D0216882590}"/>
              </a:ext>
            </a:extLst>
          </p:cNvPr>
          <p:cNvSpPr>
            <a:spLocks noGrp="1"/>
          </p:cNvSpPr>
          <p:nvPr>
            <p:ph type="title"/>
          </p:nvPr>
        </p:nvSpPr>
        <p:spPr/>
        <p:txBody>
          <a:bodyPr/>
          <a:lstStyle/>
          <a:p>
            <a:r>
              <a:rPr lang="en-US" dirty="0"/>
              <a:t>Transfer Learning: Approach 2</a:t>
            </a:r>
          </a:p>
        </p:txBody>
      </p:sp>
      <p:sp>
        <p:nvSpPr>
          <p:cNvPr id="5" name="Text Placeholder 3">
            <a:extLst>
              <a:ext uri="{FF2B5EF4-FFF2-40B4-BE49-F238E27FC236}">
                <a16:creationId xmlns:a16="http://schemas.microsoft.com/office/drawing/2014/main" id="{34E172DF-0289-974B-9B35-E1E0628167FD}"/>
              </a:ext>
            </a:extLst>
          </p:cNvPr>
          <p:cNvSpPr txBox="1">
            <a:spLocks/>
          </p:cNvSpPr>
          <p:nvPr/>
        </p:nvSpPr>
        <p:spPr>
          <a:xfrm>
            <a:off x="598593" y="916746"/>
            <a:ext cx="10972166" cy="472515"/>
          </a:xfrm>
          <a:prstGeom prst="rect">
            <a:avLst/>
          </a:prstGeom>
          <a:ln w="12700">
            <a:miter lim="400000"/>
          </a:ln>
          <a:extLst>
            <a:ext uri="{C572A759-6A51-4108-AA02-DFA0A04FC94B}">
              <ma14:wrappingTextBoxFlag xmlns="" xmlns:ma14="http://schemas.microsoft.com/office/mac/drawingml/2011/main" val="1"/>
            </a:ext>
          </a:extLst>
        </p:spPr>
        <p:txBody>
          <a:bodyPr lIns="45711" tIns="45711" rIns="45711" bIns="45711">
            <a:normAutofit fontScale="85000" lnSpcReduction="10000"/>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pPr marL="0" indent="0">
              <a:buFont typeface="Arial"/>
              <a:buNone/>
            </a:pPr>
            <a:r>
              <a:rPr lang="en-US" u="sng" kern="0">
                <a:solidFill>
                  <a:schemeClr val="tx1"/>
                </a:solidFill>
              </a:rPr>
              <a:t>Auto-EM: End-to-end Fuzzy Entity-Matching using Pre-trained Deep Models and Transfer Learning </a:t>
            </a:r>
            <a:endParaRPr lang="en-US" sz="2000" u="sng" kern="0">
              <a:solidFill>
                <a:schemeClr val="tx1"/>
              </a:solidFill>
            </a:endParaRPr>
          </a:p>
          <a:p>
            <a:pPr marL="0" indent="0">
              <a:buFont typeface="Arial"/>
              <a:buNone/>
            </a:pPr>
            <a:endParaRPr lang="en-US" sz="2000" kern="0">
              <a:solidFill>
                <a:schemeClr val="tx1"/>
              </a:solidFill>
            </a:endParaRPr>
          </a:p>
          <a:p>
            <a:pPr marL="0" indent="0">
              <a:buFont typeface="Arial"/>
              <a:buNone/>
            </a:pPr>
            <a:endParaRPr lang="en-US" sz="2000" u="sng" kern="0" dirty="0">
              <a:solidFill>
                <a:schemeClr val="tx1"/>
              </a:solidFill>
            </a:endParaRPr>
          </a:p>
        </p:txBody>
      </p:sp>
      <p:pic>
        <p:nvPicPr>
          <p:cNvPr id="6" name="Picture 5">
            <a:extLst>
              <a:ext uri="{FF2B5EF4-FFF2-40B4-BE49-F238E27FC236}">
                <a16:creationId xmlns:a16="http://schemas.microsoft.com/office/drawing/2014/main" id="{C399A727-8F32-A348-973A-AC896D1945D1}"/>
              </a:ext>
            </a:extLst>
          </p:cNvPr>
          <p:cNvPicPr>
            <a:picLocks noChangeAspect="1"/>
          </p:cNvPicPr>
          <p:nvPr/>
        </p:nvPicPr>
        <p:blipFill>
          <a:blip r:embed="rId2"/>
          <a:stretch>
            <a:fillRect/>
          </a:stretch>
        </p:blipFill>
        <p:spPr>
          <a:xfrm>
            <a:off x="282077" y="2644171"/>
            <a:ext cx="6493174" cy="2195400"/>
          </a:xfrm>
          <a:prstGeom prst="rect">
            <a:avLst/>
          </a:prstGeom>
        </p:spPr>
      </p:pic>
      <p:cxnSp>
        <p:nvCxnSpPr>
          <p:cNvPr id="8" name="Straight Connector 7">
            <a:extLst>
              <a:ext uri="{FF2B5EF4-FFF2-40B4-BE49-F238E27FC236}">
                <a16:creationId xmlns:a16="http://schemas.microsoft.com/office/drawing/2014/main" id="{39B6BC0F-B4A2-9947-9B9E-66A127A959B9}"/>
              </a:ext>
            </a:extLst>
          </p:cNvPr>
          <p:cNvCxnSpPr>
            <a:cxnSpLocks/>
          </p:cNvCxnSpPr>
          <p:nvPr/>
        </p:nvCxnSpPr>
        <p:spPr>
          <a:xfrm flipH="1">
            <a:off x="3528664" y="4600666"/>
            <a:ext cx="310246" cy="31129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87CD8A61-23A4-DA40-9097-1A57B28358CE}"/>
              </a:ext>
            </a:extLst>
          </p:cNvPr>
          <p:cNvSpPr txBox="1"/>
          <p:nvPr/>
        </p:nvSpPr>
        <p:spPr>
          <a:xfrm>
            <a:off x="1896081" y="4874867"/>
            <a:ext cx="254509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Non-type specific attribute-level EM</a:t>
            </a:r>
          </a:p>
        </p:txBody>
      </p:sp>
      <p:sp>
        <p:nvSpPr>
          <p:cNvPr id="11" name="TextBox 10">
            <a:extLst>
              <a:ext uri="{FF2B5EF4-FFF2-40B4-BE49-F238E27FC236}">
                <a16:creationId xmlns:a16="http://schemas.microsoft.com/office/drawing/2014/main" id="{5908DCBF-EA1B-354C-99EB-3BACC55B3ED1}"/>
              </a:ext>
            </a:extLst>
          </p:cNvPr>
          <p:cNvSpPr txBox="1"/>
          <p:nvPr/>
        </p:nvSpPr>
        <p:spPr>
          <a:xfrm>
            <a:off x="1651835" y="3141035"/>
            <a:ext cx="981589"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mn-lt"/>
                <a:ea typeface="+mn-ea"/>
                <a:cs typeface="+mn-cs"/>
                <a:sym typeface="Calibri"/>
              </a:rPr>
              <a:t>Pretrained</a:t>
            </a:r>
          </a:p>
        </p:txBody>
      </p:sp>
      <p:sp>
        <p:nvSpPr>
          <p:cNvPr id="12" name="TextBox 11">
            <a:extLst>
              <a:ext uri="{FF2B5EF4-FFF2-40B4-BE49-F238E27FC236}">
                <a16:creationId xmlns:a16="http://schemas.microsoft.com/office/drawing/2014/main" id="{65C30907-B7E2-D242-B368-84EC36A0344E}"/>
              </a:ext>
            </a:extLst>
          </p:cNvPr>
          <p:cNvSpPr txBox="1"/>
          <p:nvPr/>
        </p:nvSpPr>
        <p:spPr>
          <a:xfrm>
            <a:off x="3838910" y="2305619"/>
            <a:ext cx="1069010"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mn-lt"/>
                <a:ea typeface="+mn-ea"/>
                <a:cs typeface="+mn-cs"/>
                <a:sym typeface="Calibri"/>
              </a:rPr>
              <a:t>Pretrained</a:t>
            </a:r>
          </a:p>
        </p:txBody>
      </p:sp>
      <p:sp>
        <p:nvSpPr>
          <p:cNvPr id="14" name="TextBox 13">
            <a:extLst>
              <a:ext uri="{FF2B5EF4-FFF2-40B4-BE49-F238E27FC236}">
                <a16:creationId xmlns:a16="http://schemas.microsoft.com/office/drawing/2014/main" id="{B10DDAAC-ABAF-2945-B860-444E47F5D636}"/>
              </a:ext>
            </a:extLst>
          </p:cNvPr>
          <p:cNvSpPr txBox="1"/>
          <p:nvPr/>
        </p:nvSpPr>
        <p:spPr>
          <a:xfrm>
            <a:off x="5593275" y="2787093"/>
            <a:ext cx="1069010"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400" dirty="0">
                <a:solidFill>
                  <a:srgbClr val="000000"/>
                </a:solidFill>
                <a:sym typeface="Calibri"/>
              </a:rPr>
              <a:t>Zero or more labels</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3" name="Rectangle 12">
            <a:extLst>
              <a:ext uri="{FF2B5EF4-FFF2-40B4-BE49-F238E27FC236}">
                <a16:creationId xmlns:a16="http://schemas.microsoft.com/office/drawing/2014/main" id="{93EE1852-1C3A-A545-A1EA-7B1B2E4B33CD}"/>
              </a:ext>
            </a:extLst>
          </p:cNvPr>
          <p:cNvSpPr/>
          <p:nvPr/>
        </p:nvSpPr>
        <p:spPr>
          <a:xfrm>
            <a:off x="9976226" y="578192"/>
            <a:ext cx="2077748" cy="338554"/>
          </a:xfrm>
          <a:prstGeom prst="rect">
            <a:avLst/>
          </a:prstGeom>
        </p:spPr>
        <p:txBody>
          <a:bodyPr wrap="none">
            <a:spAutoFit/>
          </a:bodyPr>
          <a:lstStyle/>
          <a:p>
            <a:r>
              <a:rPr lang="en-US" sz="1600" dirty="0"/>
              <a:t>[Zhao et al. TWC 2019]</a:t>
            </a:r>
          </a:p>
        </p:txBody>
      </p:sp>
      <p:pic>
        <p:nvPicPr>
          <p:cNvPr id="15" name="Picture 14">
            <a:extLst>
              <a:ext uri="{FF2B5EF4-FFF2-40B4-BE49-F238E27FC236}">
                <a16:creationId xmlns:a16="http://schemas.microsoft.com/office/drawing/2014/main" id="{8D52A941-52C9-434E-BEE7-FAB6132C3E9A}"/>
              </a:ext>
            </a:extLst>
          </p:cNvPr>
          <p:cNvPicPr>
            <a:picLocks noChangeAspect="1"/>
          </p:cNvPicPr>
          <p:nvPr/>
        </p:nvPicPr>
        <p:blipFill>
          <a:blip r:embed="rId3"/>
          <a:stretch>
            <a:fillRect/>
          </a:stretch>
        </p:blipFill>
        <p:spPr>
          <a:xfrm>
            <a:off x="7108408" y="2341786"/>
            <a:ext cx="4865075" cy="3655783"/>
          </a:xfrm>
          <a:prstGeom prst="rect">
            <a:avLst/>
          </a:prstGeom>
        </p:spPr>
      </p:pic>
    </p:spTree>
    <p:extLst>
      <p:ext uri="{BB962C8B-B14F-4D97-AF65-F5344CB8AC3E}">
        <p14:creationId xmlns:p14="http://schemas.microsoft.com/office/powerpoint/2010/main" val="1204207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1C19D3-6E0C-BB4B-ABA0-D7D1BDBB4191}"/>
              </a:ext>
            </a:extLst>
          </p:cNvPr>
          <p:cNvSpPr>
            <a:spLocks noGrp="1"/>
          </p:cNvSpPr>
          <p:nvPr>
            <p:ph type="title"/>
          </p:nvPr>
        </p:nvSpPr>
        <p:spPr>
          <a:xfrm>
            <a:off x="609519" y="266702"/>
            <a:ext cx="10972166" cy="571498"/>
          </a:xfrm>
        </p:spPr>
        <p:txBody>
          <a:bodyPr>
            <a:normAutofit/>
          </a:bodyPr>
          <a:lstStyle/>
          <a:p>
            <a:r>
              <a:rPr lang="en-US" dirty="0"/>
              <a:t>Low-resource ER: DTAL</a:t>
            </a:r>
          </a:p>
        </p:txBody>
      </p:sp>
      <p:sp>
        <p:nvSpPr>
          <p:cNvPr id="154" name="Rectangle 153">
            <a:extLst>
              <a:ext uri="{FF2B5EF4-FFF2-40B4-BE49-F238E27FC236}">
                <a16:creationId xmlns:a16="http://schemas.microsoft.com/office/drawing/2014/main" id="{F8049DB2-11D1-1B4E-9CA9-6B17CD95629F}"/>
              </a:ext>
            </a:extLst>
          </p:cNvPr>
          <p:cNvSpPr/>
          <p:nvPr/>
        </p:nvSpPr>
        <p:spPr>
          <a:xfrm>
            <a:off x="502672" y="1176251"/>
            <a:ext cx="9680134" cy="992901"/>
          </a:xfrm>
          <a:prstGeom prst="rect">
            <a:avLst/>
          </a:prstGeom>
        </p:spPr>
        <p:txBody>
          <a:bodyPr wrap="square">
            <a:spAutoFit/>
          </a:bodyPr>
          <a:lstStyle/>
          <a:p>
            <a:pPr>
              <a:lnSpc>
                <a:spcPts val="2400"/>
              </a:lnSpc>
            </a:pPr>
            <a:r>
              <a:rPr lang="en-US" b="1" kern="0" dirty="0"/>
              <a:t>Approach</a:t>
            </a:r>
            <a:endParaRPr lang="en-US" kern="0" dirty="0"/>
          </a:p>
          <a:p>
            <a:pPr marL="796853" lvl="1" indent="-342900">
              <a:lnSpc>
                <a:spcPts val="2400"/>
              </a:lnSpc>
              <a:buFont typeface="+mj-lt"/>
              <a:buAutoNum type="arabicPeriod"/>
            </a:pPr>
            <a:r>
              <a:rPr lang="en-US" sz="1600" b="1" kern="0" dirty="0">
                <a:solidFill>
                  <a:schemeClr val="bg2"/>
                </a:solidFill>
              </a:rPr>
              <a:t>Transfer learning</a:t>
            </a:r>
            <a:r>
              <a:rPr lang="en-US" sz="1600" kern="0" dirty="0">
                <a:solidFill>
                  <a:schemeClr val="bg2"/>
                </a:solidFill>
              </a:rPr>
              <a:t>: Leveraging transferrable models from </a:t>
            </a:r>
            <a:r>
              <a:rPr lang="en-US" sz="1600" kern="0" dirty="0">
                <a:solidFill>
                  <a:srgbClr val="00B0F0"/>
                </a:solidFill>
              </a:rPr>
              <a:t>high-resource</a:t>
            </a:r>
            <a:r>
              <a:rPr lang="en-US" sz="1600" kern="0" dirty="0">
                <a:solidFill>
                  <a:schemeClr val="bg2"/>
                </a:solidFill>
              </a:rPr>
              <a:t> to </a:t>
            </a:r>
            <a:r>
              <a:rPr lang="en-US" sz="1600" kern="0" dirty="0">
                <a:solidFill>
                  <a:srgbClr val="00B0F0"/>
                </a:solidFill>
              </a:rPr>
              <a:t>low-resource</a:t>
            </a:r>
            <a:r>
              <a:rPr lang="en-US" sz="1600" kern="0" dirty="0">
                <a:solidFill>
                  <a:schemeClr val="bg2"/>
                </a:solidFill>
              </a:rPr>
              <a:t> labeled datasets</a:t>
            </a:r>
          </a:p>
          <a:p>
            <a:pPr marL="796853" lvl="1" indent="-342900">
              <a:lnSpc>
                <a:spcPts val="2400"/>
              </a:lnSpc>
              <a:buFont typeface="+mj-lt"/>
              <a:buAutoNum type="arabicPeriod"/>
            </a:pPr>
            <a:r>
              <a:rPr lang="en-US" sz="1600" b="1" kern="0" dirty="0">
                <a:solidFill>
                  <a:schemeClr val="bg2"/>
                </a:solidFill>
              </a:rPr>
              <a:t>Active learning</a:t>
            </a:r>
            <a:r>
              <a:rPr lang="en-US" sz="1600" kern="0" dirty="0">
                <a:solidFill>
                  <a:schemeClr val="bg2"/>
                </a:solidFill>
              </a:rPr>
              <a:t>: To further fine-tune transferred models</a:t>
            </a:r>
          </a:p>
        </p:txBody>
      </p:sp>
      <p:grpSp>
        <p:nvGrpSpPr>
          <p:cNvPr id="12" name="Group 11">
            <a:extLst>
              <a:ext uri="{FF2B5EF4-FFF2-40B4-BE49-F238E27FC236}">
                <a16:creationId xmlns:a16="http://schemas.microsoft.com/office/drawing/2014/main" id="{7277F8BF-1917-3A41-BFEE-5A3C3C0A03FC}"/>
              </a:ext>
            </a:extLst>
          </p:cNvPr>
          <p:cNvGrpSpPr/>
          <p:nvPr/>
        </p:nvGrpSpPr>
        <p:grpSpPr>
          <a:xfrm>
            <a:off x="736197" y="4008110"/>
            <a:ext cx="4693100" cy="1706112"/>
            <a:chOff x="755531" y="3850013"/>
            <a:chExt cx="4693100" cy="1706112"/>
          </a:xfrm>
        </p:grpSpPr>
        <p:sp>
          <p:nvSpPr>
            <p:cNvPr id="10" name="TextBox 9">
              <a:extLst>
                <a:ext uri="{FF2B5EF4-FFF2-40B4-BE49-F238E27FC236}">
                  <a16:creationId xmlns:a16="http://schemas.microsoft.com/office/drawing/2014/main" id="{7363C667-7E86-B74D-BE47-3B12263F4357}"/>
                </a:ext>
              </a:extLst>
            </p:cNvPr>
            <p:cNvSpPr txBox="1"/>
            <p:nvPr/>
          </p:nvSpPr>
          <p:spPr>
            <a:xfrm>
              <a:off x="1095243" y="3850013"/>
              <a:ext cx="738533"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0000"/>
                  </a:solidFill>
                  <a:effectLst/>
                  <a:uFillTx/>
                  <a:latin typeface="+mn-lt"/>
                  <a:ea typeface="+mn-ea"/>
                  <a:cs typeface="+mn-cs"/>
                  <a:sym typeface="Calibri"/>
                </a:rPr>
                <a:t>Target</a:t>
              </a:r>
            </a:p>
          </p:txBody>
        </p:sp>
        <p:grpSp>
          <p:nvGrpSpPr>
            <p:cNvPr id="11" name="Group 10">
              <a:extLst>
                <a:ext uri="{FF2B5EF4-FFF2-40B4-BE49-F238E27FC236}">
                  <a16:creationId xmlns:a16="http://schemas.microsoft.com/office/drawing/2014/main" id="{C93461E0-856D-C247-81F5-D2E9AF188ED3}"/>
                </a:ext>
              </a:extLst>
            </p:cNvPr>
            <p:cNvGrpSpPr/>
            <p:nvPr/>
          </p:nvGrpSpPr>
          <p:grpSpPr>
            <a:xfrm>
              <a:off x="755531" y="4307380"/>
              <a:ext cx="4693100" cy="1248745"/>
              <a:chOff x="755531" y="4067888"/>
              <a:chExt cx="4693100" cy="1248745"/>
            </a:xfrm>
          </p:grpSpPr>
          <p:grpSp>
            <p:nvGrpSpPr>
              <p:cNvPr id="166" name="Group 165">
                <a:extLst>
                  <a:ext uri="{FF2B5EF4-FFF2-40B4-BE49-F238E27FC236}">
                    <a16:creationId xmlns:a16="http://schemas.microsoft.com/office/drawing/2014/main" id="{97DBA22E-90EC-5143-A3FB-EC7FA2871C7D}"/>
                  </a:ext>
                </a:extLst>
              </p:cNvPr>
              <p:cNvGrpSpPr/>
              <p:nvPr/>
            </p:nvGrpSpPr>
            <p:grpSpPr>
              <a:xfrm>
                <a:off x="755531" y="4067888"/>
                <a:ext cx="4212743" cy="1248745"/>
                <a:chOff x="805101" y="1830758"/>
                <a:chExt cx="4212743" cy="1248745"/>
              </a:xfrm>
            </p:grpSpPr>
            <p:pic>
              <p:nvPicPr>
                <p:cNvPr id="80" name="Picture 79">
                  <a:extLst>
                    <a:ext uri="{FF2B5EF4-FFF2-40B4-BE49-F238E27FC236}">
                      <a16:creationId xmlns:a16="http://schemas.microsoft.com/office/drawing/2014/main" id="{5ED830BE-E836-FE4A-AE70-C197010D58F4}"/>
                    </a:ext>
                  </a:extLst>
                </p:cNvPr>
                <p:cNvPicPr>
                  <a:picLocks noChangeAspect="1"/>
                </p:cNvPicPr>
                <p:nvPr/>
              </p:nvPicPr>
              <p:blipFill>
                <a:blip r:embed="rId2"/>
                <a:stretch>
                  <a:fillRect/>
                </a:stretch>
              </p:blipFill>
              <p:spPr>
                <a:xfrm>
                  <a:off x="832803" y="1830758"/>
                  <a:ext cx="1401143" cy="505844"/>
                </a:xfrm>
                <a:prstGeom prst="rect">
                  <a:avLst/>
                </a:prstGeom>
              </p:spPr>
            </p:pic>
            <p:pic>
              <p:nvPicPr>
                <p:cNvPr id="81" name="Picture 80">
                  <a:extLst>
                    <a:ext uri="{FF2B5EF4-FFF2-40B4-BE49-F238E27FC236}">
                      <a16:creationId xmlns:a16="http://schemas.microsoft.com/office/drawing/2014/main" id="{4465E8C3-93E5-7647-B752-51B32ABD95E6}"/>
                    </a:ext>
                  </a:extLst>
                </p:cNvPr>
                <p:cNvPicPr>
                  <a:picLocks noChangeAspect="1"/>
                </p:cNvPicPr>
                <p:nvPr/>
              </p:nvPicPr>
              <p:blipFill>
                <a:blip r:embed="rId3"/>
                <a:stretch>
                  <a:fillRect/>
                </a:stretch>
              </p:blipFill>
              <p:spPr>
                <a:xfrm>
                  <a:off x="1414380" y="2313453"/>
                  <a:ext cx="937932" cy="464323"/>
                </a:xfrm>
                <a:prstGeom prst="rect">
                  <a:avLst/>
                </a:prstGeom>
              </p:spPr>
            </p:pic>
            <p:sp>
              <p:nvSpPr>
                <p:cNvPr id="82" name="TextBox 81">
                  <a:extLst>
                    <a:ext uri="{FF2B5EF4-FFF2-40B4-BE49-F238E27FC236}">
                      <a16:creationId xmlns:a16="http://schemas.microsoft.com/office/drawing/2014/main" id="{D4F7590C-E481-1645-BBEE-49A5961FE358}"/>
                    </a:ext>
                  </a:extLst>
                </p:cNvPr>
                <p:cNvSpPr txBox="1"/>
                <p:nvPr/>
              </p:nvSpPr>
              <p:spPr>
                <a:xfrm>
                  <a:off x="994007" y="2369499"/>
                  <a:ext cx="445507" cy="369332"/>
                </a:xfrm>
                <a:prstGeom prst="rect">
                  <a:avLst/>
                </a:prstGeom>
                <a:noFill/>
              </p:spPr>
              <p:txBody>
                <a:bodyPr wrap="none" rtlCol="0">
                  <a:spAutoFit/>
                </a:bodyPr>
                <a:lstStyle/>
                <a:p>
                  <a:r>
                    <a:rPr lang="en-US" b="1" dirty="0"/>
                    <a:t>vs.</a:t>
                  </a:r>
                </a:p>
              </p:txBody>
            </p:sp>
            <p:sp>
              <p:nvSpPr>
                <p:cNvPr id="111" name="Rounded Rectangle 110">
                  <a:extLst>
                    <a:ext uri="{FF2B5EF4-FFF2-40B4-BE49-F238E27FC236}">
                      <a16:creationId xmlns:a16="http://schemas.microsoft.com/office/drawing/2014/main" id="{936C0902-45A2-C149-917E-A81CFA74B607}"/>
                    </a:ext>
                  </a:extLst>
                </p:cNvPr>
                <p:cNvSpPr/>
                <p:nvPr/>
              </p:nvSpPr>
              <p:spPr>
                <a:xfrm>
                  <a:off x="2434512" y="1915123"/>
                  <a:ext cx="1368774" cy="66647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solidFill>
                        <a:schemeClr val="tx1"/>
                      </a:solidFill>
                    </a:rPr>
                    <a:t>Unlabeled </a:t>
                  </a:r>
                </a:p>
                <a:p>
                  <a:pPr algn="ctr"/>
                  <a:r>
                    <a:rPr lang="en-US" dirty="0">
                      <a:solidFill>
                        <a:schemeClr val="tx1"/>
                      </a:solidFill>
                    </a:rPr>
                    <a:t>data</a:t>
                  </a:r>
                </a:p>
              </p:txBody>
            </p:sp>
            <p:sp>
              <p:nvSpPr>
                <p:cNvPr id="135" name="Right Arrow 134">
                  <a:extLst>
                    <a:ext uri="{FF2B5EF4-FFF2-40B4-BE49-F238E27FC236}">
                      <a16:creationId xmlns:a16="http://schemas.microsoft.com/office/drawing/2014/main" id="{22C5697A-A34C-EB4C-B1D6-DE77200FABAA}"/>
                    </a:ext>
                  </a:extLst>
                </p:cNvPr>
                <p:cNvSpPr/>
                <p:nvPr/>
              </p:nvSpPr>
              <p:spPr>
                <a:xfrm>
                  <a:off x="3828662" y="2134202"/>
                  <a:ext cx="1189182" cy="2585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TextBox 135">
                  <a:extLst>
                    <a:ext uri="{FF2B5EF4-FFF2-40B4-BE49-F238E27FC236}">
                      <a16:creationId xmlns:a16="http://schemas.microsoft.com/office/drawing/2014/main" id="{5735D3C9-58D5-9149-B08B-220A8161FF90}"/>
                    </a:ext>
                  </a:extLst>
                </p:cNvPr>
                <p:cNvSpPr txBox="1"/>
                <p:nvPr/>
              </p:nvSpPr>
              <p:spPr>
                <a:xfrm>
                  <a:off x="3839951" y="1889197"/>
                  <a:ext cx="116621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sz="1200" dirty="0">
                      <a:solidFill>
                        <a:srgbClr val="000000"/>
                      </a:solidFill>
                      <a:sym typeface="Calibri"/>
                    </a:rPr>
                    <a:t>Match/No Match</a:t>
                  </a:r>
                </a:p>
              </p:txBody>
            </p:sp>
            <p:sp>
              <p:nvSpPr>
                <p:cNvPr id="151" name="TextBox 150">
                  <a:extLst>
                    <a:ext uri="{FF2B5EF4-FFF2-40B4-BE49-F238E27FC236}">
                      <a16:creationId xmlns:a16="http://schemas.microsoft.com/office/drawing/2014/main" id="{4B912E0D-63E5-9544-9FFD-B9863F03E2A5}"/>
                    </a:ext>
                  </a:extLst>
                </p:cNvPr>
                <p:cNvSpPr txBox="1"/>
                <p:nvPr/>
              </p:nvSpPr>
              <p:spPr>
                <a:xfrm>
                  <a:off x="805101" y="2771728"/>
                  <a:ext cx="166019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Low-resource dataset</a:t>
                  </a:r>
                </a:p>
              </p:txBody>
            </p:sp>
          </p:grpSp>
          <p:sp>
            <p:nvSpPr>
              <p:cNvPr id="8" name="TextBox 7">
                <a:extLst>
                  <a:ext uri="{FF2B5EF4-FFF2-40B4-BE49-F238E27FC236}">
                    <a16:creationId xmlns:a16="http://schemas.microsoft.com/office/drawing/2014/main" id="{2E46D1F7-2885-9C45-85C3-0CDABFEF915F}"/>
                  </a:ext>
                </a:extLst>
              </p:cNvPr>
              <p:cNvSpPr txBox="1"/>
              <p:nvPr/>
            </p:nvSpPr>
            <p:spPr>
              <a:xfrm>
                <a:off x="5189588" y="4238986"/>
                <a:ext cx="259043"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mn-lt"/>
                    <a:ea typeface="+mn-ea"/>
                    <a:cs typeface="+mn-cs"/>
                    <a:sym typeface="Calibri"/>
                  </a:rPr>
                  <a:t>?</a:t>
                </a:r>
              </a:p>
            </p:txBody>
          </p:sp>
        </p:grpSp>
      </p:grpSp>
      <p:grpSp>
        <p:nvGrpSpPr>
          <p:cNvPr id="48" name="Group 47">
            <a:extLst>
              <a:ext uri="{FF2B5EF4-FFF2-40B4-BE49-F238E27FC236}">
                <a16:creationId xmlns:a16="http://schemas.microsoft.com/office/drawing/2014/main" id="{C426E32B-139E-9D49-BE44-369CAA2139BC}"/>
              </a:ext>
            </a:extLst>
          </p:cNvPr>
          <p:cNvGrpSpPr/>
          <p:nvPr/>
        </p:nvGrpSpPr>
        <p:grpSpPr>
          <a:xfrm>
            <a:off x="4560144" y="4221490"/>
            <a:ext cx="6502384" cy="2012508"/>
            <a:chOff x="4607627" y="4160870"/>
            <a:chExt cx="6502384" cy="2012508"/>
          </a:xfrm>
        </p:grpSpPr>
        <p:grpSp>
          <p:nvGrpSpPr>
            <p:cNvPr id="49" name="Group 48">
              <a:extLst>
                <a:ext uri="{FF2B5EF4-FFF2-40B4-BE49-F238E27FC236}">
                  <a16:creationId xmlns:a16="http://schemas.microsoft.com/office/drawing/2014/main" id="{8FC481D4-791E-3E40-A38A-00CF55A2D045}"/>
                </a:ext>
              </a:extLst>
            </p:cNvPr>
            <p:cNvGrpSpPr/>
            <p:nvPr/>
          </p:nvGrpSpPr>
          <p:grpSpPr>
            <a:xfrm>
              <a:off x="5998807" y="4390568"/>
              <a:ext cx="4984575" cy="1257044"/>
              <a:chOff x="6179047" y="2271120"/>
              <a:chExt cx="4984575" cy="1257044"/>
            </a:xfrm>
          </p:grpSpPr>
          <p:sp>
            <p:nvSpPr>
              <p:cNvPr id="52" name="Rounded Rectangle 51">
                <a:extLst>
                  <a:ext uri="{FF2B5EF4-FFF2-40B4-BE49-F238E27FC236}">
                    <a16:creationId xmlns:a16="http://schemas.microsoft.com/office/drawing/2014/main" id="{C152A88C-69D7-4343-B41E-39A505903A83}"/>
                  </a:ext>
                </a:extLst>
              </p:cNvPr>
              <p:cNvSpPr/>
              <p:nvPr/>
            </p:nvSpPr>
            <p:spPr>
              <a:xfrm>
                <a:off x="8052288" y="2352118"/>
                <a:ext cx="1442962" cy="687271"/>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solidFill>
                      <a:schemeClr val="tx1"/>
                    </a:solidFill>
                  </a:rPr>
                  <a:t>Uncertain</a:t>
                </a:r>
              </a:p>
              <a:p>
                <a:pPr algn="ctr"/>
                <a:r>
                  <a:rPr lang="en-US" dirty="0">
                    <a:solidFill>
                      <a:schemeClr val="tx1"/>
                    </a:solidFill>
                  </a:rPr>
                  <a:t>examples</a:t>
                </a:r>
              </a:p>
            </p:txBody>
          </p:sp>
          <p:sp>
            <p:nvSpPr>
              <p:cNvPr id="53" name="Right Arrow 52">
                <a:extLst>
                  <a:ext uri="{FF2B5EF4-FFF2-40B4-BE49-F238E27FC236}">
                    <a16:creationId xmlns:a16="http://schemas.microsoft.com/office/drawing/2014/main" id="{7803C8B3-3133-4344-9021-7601BA5E2DDD}"/>
                  </a:ext>
                </a:extLst>
              </p:cNvPr>
              <p:cNvSpPr/>
              <p:nvPr/>
            </p:nvSpPr>
            <p:spPr>
              <a:xfrm>
                <a:off x="6659296" y="2583915"/>
                <a:ext cx="1372547" cy="2585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62820B54-6D3C-3F4F-9F3D-F82B543F4FA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64593" y="2273932"/>
                <a:ext cx="399029" cy="687271"/>
              </a:xfrm>
              <a:prstGeom prst="rect">
                <a:avLst/>
              </a:prstGeom>
            </p:spPr>
          </p:pic>
          <p:sp>
            <p:nvSpPr>
              <p:cNvPr id="55" name="Right Arrow 54">
                <a:extLst>
                  <a:ext uri="{FF2B5EF4-FFF2-40B4-BE49-F238E27FC236}">
                    <a16:creationId xmlns:a16="http://schemas.microsoft.com/office/drawing/2014/main" id="{2EC19F4D-D4C2-1742-A5CD-C14CBEC0BEC1}"/>
                  </a:ext>
                </a:extLst>
              </p:cNvPr>
              <p:cNvSpPr/>
              <p:nvPr/>
            </p:nvSpPr>
            <p:spPr>
              <a:xfrm rot="10800000">
                <a:off x="9495250" y="2583915"/>
                <a:ext cx="1207062" cy="2585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C6FD688-8C94-8446-A55E-A6200D0035E4}"/>
                  </a:ext>
                </a:extLst>
              </p:cNvPr>
              <p:cNvSpPr txBox="1"/>
              <p:nvPr/>
            </p:nvSpPr>
            <p:spPr>
              <a:xfrm>
                <a:off x="6766633" y="2271120"/>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57" name="TextBox 56">
                <a:extLst>
                  <a:ext uri="{FF2B5EF4-FFF2-40B4-BE49-F238E27FC236}">
                    <a16:creationId xmlns:a16="http://schemas.microsoft.com/office/drawing/2014/main" id="{56F1BB5C-0A37-F84D-959B-4B29F4336D41}"/>
                  </a:ext>
                </a:extLst>
              </p:cNvPr>
              <p:cNvSpPr txBox="1"/>
              <p:nvPr/>
            </p:nvSpPr>
            <p:spPr>
              <a:xfrm>
                <a:off x="9800330" y="2271120"/>
                <a:ext cx="59086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Label</a:t>
                </a:r>
              </a:p>
            </p:txBody>
          </p:sp>
          <p:grpSp>
            <p:nvGrpSpPr>
              <p:cNvPr id="58" name="Group 57">
                <a:extLst>
                  <a:ext uri="{FF2B5EF4-FFF2-40B4-BE49-F238E27FC236}">
                    <a16:creationId xmlns:a16="http://schemas.microsoft.com/office/drawing/2014/main" id="{FE000FAF-1BFF-DE41-8C25-EAE7A3E1EB27}"/>
                  </a:ext>
                </a:extLst>
              </p:cNvPr>
              <p:cNvGrpSpPr/>
              <p:nvPr/>
            </p:nvGrpSpPr>
            <p:grpSpPr>
              <a:xfrm>
                <a:off x="6179047" y="3058934"/>
                <a:ext cx="2651760" cy="469230"/>
                <a:chOff x="5955763" y="2117778"/>
                <a:chExt cx="2651760" cy="469230"/>
              </a:xfrm>
            </p:grpSpPr>
            <p:sp>
              <p:nvSpPr>
                <p:cNvPr id="59" name="U-Turn Arrow 58">
                  <a:extLst>
                    <a:ext uri="{FF2B5EF4-FFF2-40B4-BE49-F238E27FC236}">
                      <a16:creationId xmlns:a16="http://schemas.microsoft.com/office/drawing/2014/main" id="{AB7FEC17-A7B3-9245-9673-787B6DC4BFD2}"/>
                    </a:ext>
                  </a:extLst>
                </p:cNvPr>
                <p:cNvSpPr/>
                <p:nvPr/>
              </p:nvSpPr>
              <p:spPr>
                <a:xfrm rot="10800000">
                  <a:off x="5955763" y="2129808"/>
                  <a:ext cx="2651760" cy="457200"/>
                </a:xfrm>
                <a:prstGeom prst="uturnArrow">
                  <a:avLst>
                    <a:gd name="adj1" fmla="val 27128"/>
                    <a:gd name="adj2" fmla="val 25000"/>
                    <a:gd name="adj3" fmla="val 25000"/>
                    <a:gd name="adj4" fmla="val 39495"/>
                    <a:gd name="adj5" fmla="val 92021"/>
                  </a:avLst>
                </a:prstGeom>
                <a:solidFill>
                  <a:schemeClr val="accent1"/>
                </a:solidFill>
                <a:ln w="25400" cap="flat">
                  <a:solidFill>
                    <a:srgbClr val="0070C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0" name="TextBox 59">
                  <a:extLst>
                    <a:ext uri="{FF2B5EF4-FFF2-40B4-BE49-F238E27FC236}">
                      <a16:creationId xmlns:a16="http://schemas.microsoft.com/office/drawing/2014/main" id="{EE22BDB0-64C9-8D49-8A6F-7F9CC9A7AE9A}"/>
                    </a:ext>
                  </a:extLst>
                </p:cNvPr>
                <p:cNvSpPr txBox="1"/>
                <p:nvPr/>
              </p:nvSpPr>
              <p:spPr>
                <a:xfrm>
                  <a:off x="6979787" y="2117778"/>
                  <a:ext cx="97718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Fine tune</a:t>
                  </a:r>
                </a:p>
              </p:txBody>
            </p:sp>
          </p:grpSp>
        </p:grpSp>
        <p:sp>
          <p:nvSpPr>
            <p:cNvPr id="50" name="TextBox 49">
              <a:extLst>
                <a:ext uri="{FF2B5EF4-FFF2-40B4-BE49-F238E27FC236}">
                  <a16:creationId xmlns:a16="http://schemas.microsoft.com/office/drawing/2014/main" id="{F6E1966B-838B-D140-B4B7-17597BDD46B8}"/>
                </a:ext>
              </a:extLst>
            </p:cNvPr>
            <p:cNvSpPr txBox="1"/>
            <p:nvPr/>
          </p:nvSpPr>
          <p:spPr>
            <a:xfrm>
              <a:off x="9622105" y="5804048"/>
              <a:ext cx="148790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Active learning</a:t>
              </a:r>
            </a:p>
          </p:txBody>
        </p:sp>
        <p:sp>
          <p:nvSpPr>
            <p:cNvPr id="51" name="Rectangle 50">
              <a:extLst>
                <a:ext uri="{FF2B5EF4-FFF2-40B4-BE49-F238E27FC236}">
                  <a16:creationId xmlns:a16="http://schemas.microsoft.com/office/drawing/2014/main" id="{67256FC0-BE55-C54F-8821-F9A5A874632B}"/>
                </a:ext>
              </a:extLst>
            </p:cNvPr>
            <p:cNvSpPr/>
            <p:nvPr/>
          </p:nvSpPr>
          <p:spPr>
            <a:xfrm>
              <a:off x="4607627" y="4160870"/>
              <a:ext cx="6481904" cy="1656270"/>
            </a:xfrm>
            <a:prstGeom prst="rect">
              <a:avLst/>
            </a:prstGeom>
            <a:noFill/>
            <a:ln w="25400" cap="flat">
              <a:solidFill>
                <a:srgbClr val="C00000"/>
              </a:solidFill>
              <a:prstDash val="dash"/>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grpSp>
        <p:nvGrpSpPr>
          <p:cNvPr id="70" name="Group 69">
            <a:extLst>
              <a:ext uri="{FF2B5EF4-FFF2-40B4-BE49-F238E27FC236}">
                <a16:creationId xmlns:a16="http://schemas.microsoft.com/office/drawing/2014/main" id="{B4947945-96F2-1848-8ADC-43BE00AC7635}"/>
              </a:ext>
            </a:extLst>
          </p:cNvPr>
          <p:cNvGrpSpPr/>
          <p:nvPr/>
        </p:nvGrpSpPr>
        <p:grpSpPr>
          <a:xfrm>
            <a:off x="5485767" y="5264881"/>
            <a:ext cx="2508035" cy="1162985"/>
            <a:chOff x="5533250" y="5204261"/>
            <a:chExt cx="2508035" cy="1162985"/>
          </a:xfrm>
        </p:grpSpPr>
        <p:pic>
          <p:nvPicPr>
            <p:cNvPr id="71" name="Picture 70">
              <a:extLst>
                <a:ext uri="{FF2B5EF4-FFF2-40B4-BE49-F238E27FC236}">
                  <a16:creationId xmlns:a16="http://schemas.microsoft.com/office/drawing/2014/main" id="{F74F7D16-C339-5345-A8FE-D9A4CE3CC775}"/>
                </a:ext>
              </a:extLst>
            </p:cNvPr>
            <p:cNvPicPr>
              <a:picLocks noChangeAspect="1"/>
            </p:cNvPicPr>
            <p:nvPr/>
          </p:nvPicPr>
          <p:blipFill>
            <a:blip r:embed="rId5"/>
            <a:stretch>
              <a:fillRect/>
            </a:stretch>
          </p:blipFill>
          <p:spPr>
            <a:xfrm>
              <a:off x="5533250" y="5910044"/>
              <a:ext cx="457202" cy="457202"/>
            </a:xfrm>
            <a:prstGeom prst="rect">
              <a:avLst/>
            </a:prstGeom>
          </p:spPr>
        </p:pic>
        <p:sp>
          <p:nvSpPr>
            <p:cNvPr id="72" name="TextBox 71">
              <a:extLst>
                <a:ext uri="{FF2B5EF4-FFF2-40B4-BE49-F238E27FC236}">
                  <a16:creationId xmlns:a16="http://schemas.microsoft.com/office/drawing/2014/main" id="{11D6C990-2197-B94B-86C5-4A6135F88CAD}"/>
                </a:ext>
              </a:extLst>
            </p:cNvPr>
            <p:cNvSpPr txBox="1"/>
            <p:nvPr/>
          </p:nvSpPr>
          <p:spPr>
            <a:xfrm>
              <a:off x="5919166" y="5952674"/>
              <a:ext cx="2122119" cy="369332"/>
            </a:xfrm>
            <a:prstGeom prst="rect">
              <a:avLst/>
            </a:prstGeom>
            <a:noFill/>
          </p:spPr>
          <p:txBody>
            <a:bodyPr wrap="none" rtlCol="0">
              <a:spAutoFit/>
            </a:bodyPr>
            <a:lstStyle/>
            <a:p>
              <a:r>
                <a:rPr lang="en-US" b="1" dirty="0"/>
                <a:t>Final DTAL ER model</a:t>
              </a:r>
            </a:p>
          </p:txBody>
        </p:sp>
        <p:sp>
          <p:nvSpPr>
            <p:cNvPr id="73" name="Right Arrow 72">
              <a:extLst>
                <a:ext uri="{FF2B5EF4-FFF2-40B4-BE49-F238E27FC236}">
                  <a16:creationId xmlns:a16="http://schemas.microsoft.com/office/drawing/2014/main" id="{D33CC2E6-402F-2542-AFF5-66455BFFA4F5}"/>
                </a:ext>
              </a:extLst>
            </p:cNvPr>
            <p:cNvSpPr/>
            <p:nvPr/>
          </p:nvSpPr>
          <p:spPr>
            <a:xfrm rot="5400000">
              <a:off x="5397151" y="5430483"/>
              <a:ext cx="710969" cy="258526"/>
            </a:xfrm>
            <a:prstGeom prst="rightArrow">
              <a:avLst/>
            </a:prstGeom>
            <a:solidFill>
              <a:schemeClr val="accent1"/>
            </a:solidFill>
            <a:ln>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C85B32A9-913D-8842-B5A6-330B97EAE57B}"/>
              </a:ext>
            </a:extLst>
          </p:cNvPr>
          <p:cNvGrpSpPr/>
          <p:nvPr/>
        </p:nvGrpSpPr>
        <p:grpSpPr>
          <a:xfrm>
            <a:off x="3844202" y="3884491"/>
            <a:ext cx="2937132" cy="1983541"/>
            <a:chOff x="3863536" y="3486902"/>
            <a:chExt cx="2937132" cy="1983541"/>
          </a:xfrm>
        </p:grpSpPr>
        <p:sp>
          <p:nvSpPr>
            <p:cNvPr id="75" name="TextBox 74">
              <a:extLst>
                <a:ext uri="{FF2B5EF4-FFF2-40B4-BE49-F238E27FC236}">
                  <a16:creationId xmlns:a16="http://schemas.microsoft.com/office/drawing/2014/main" id="{BA07AF61-125B-E440-9D80-5A10F85BEBA3}"/>
                </a:ext>
              </a:extLst>
            </p:cNvPr>
            <p:cNvSpPr txBox="1"/>
            <p:nvPr/>
          </p:nvSpPr>
          <p:spPr>
            <a:xfrm>
              <a:off x="3863536" y="3486902"/>
              <a:ext cx="1663595" cy="33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Transfer learning</a:t>
              </a:r>
            </a:p>
          </p:txBody>
        </p:sp>
        <p:sp>
          <p:nvSpPr>
            <p:cNvPr id="76" name="Rectangle 75">
              <a:extLst>
                <a:ext uri="{FF2B5EF4-FFF2-40B4-BE49-F238E27FC236}">
                  <a16:creationId xmlns:a16="http://schemas.microsoft.com/office/drawing/2014/main" id="{1B75C57E-9948-D943-A9A0-BBB9FCB09D00}"/>
                </a:ext>
              </a:extLst>
            </p:cNvPr>
            <p:cNvSpPr/>
            <p:nvPr/>
          </p:nvSpPr>
          <p:spPr>
            <a:xfrm>
              <a:off x="4577967" y="3844557"/>
              <a:ext cx="2222701" cy="1625886"/>
            </a:xfrm>
            <a:prstGeom prst="rect">
              <a:avLst/>
            </a:prstGeom>
            <a:noFill/>
            <a:ln w="25400" cap="flat">
              <a:solidFill>
                <a:schemeClr val="accent1"/>
              </a:solidFill>
              <a:prstDash val="dash"/>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grpSp>
        <p:nvGrpSpPr>
          <p:cNvPr id="13" name="Group 12">
            <a:extLst>
              <a:ext uri="{FF2B5EF4-FFF2-40B4-BE49-F238E27FC236}">
                <a16:creationId xmlns:a16="http://schemas.microsoft.com/office/drawing/2014/main" id="{36895EC1-6A13-BB4F-91AE-DBFD248B98B4}"/>
              </a:ext>
            </a:extLst>
          </p:cNvPr>
          <p:cNvGrpSpPr/>
          <p:nvPr/>
        </p:nvGrpSpPr>
        <p:grpSpPr>
          <a:xfrm>
            <a:off x="4799084" y="2169152"/>
            <a:ext cx="1724589" cy="3080163"/>
            <a:chOff x="4818418" y="2011055"/>
            <a:chExt cx="1724589" cy="3080163"/>
          </a:xfrm>
        </p:grpSpPr>
        <p:grpSp>
          <p:nvGrpSpPr>
            <p:cNvPr id="61" name="Group 60">
              <a:extLst>
                <a:ext uri="{FF2B5EF4-FFF2-40B4-BE49-F238E27FC236}">
                  <a16:creationId xmlns:a16="http://schemas.microsoft.com/office/drawing/2014/main" id="{4F8C976C-F479-AD4B-B82C-757D53961D45}"/>
                </a:ext>
              </a:extLst>
            </p:cNvPr>
            <p:cNvGrpSpPr/>
            <p:nvPr/>
          </p:nvGrpSpPr>
          <p:grpSpPr>
            <a:xfrm>
              <a:off x="4818418" y="2302037"/>
              <a:ext cx="1724589" cy="2789181"/>
              <a:chOff x="4818418" y="2062545"/>
              <a:chExt cx="1724589" cy="2789181"/>
            </a:xfrm>
          </p:grpSpPr>
          <p:pic>
            <p:nvPicPr>
              <p:cNvPr id="62" name="Picture 2" descr="Image result for acm">
                <a:extLst>
                  <a:ext uri="{FF2B5EF4-FFF2-40B4-BE49-F238E27FC236}">
                    <a16:creationId xmlns:a16="http://schemas.microsoft.com/office/drawing/2014/main" id="{2A6C37E5-FCE9-0944-9341-5DA52E5C19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80805" y="2312529"/>
                <a:ext cx="571498" cy="521470"/>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62">
                <a:extLst>
                  <a:ext uri="{FF2B5EF4-FFF2-40B4-BE49-F238E27FC236}">
                    <a16:creationId xmlns:a16="http://schemas.microsoft.com/office/drawing/2014/main" id="{2FE41570-11EA-B74E-AABA-F3BC83C4B1C9}"/>
                  </a:ext>
                </a:extLst>
              </p:cNvPr>
              <p:cNvGrpSpPr/>
              <p:nvPr/>
            </p:nvGrpSpPr>
            <p:grpSpPr>
              <a:xfrm rot="10800000">
                <a:off x="4818418" y="2062545"/>
                <a:ext cx="1724589" cy="2789181"/>
                <a:chOff x="4955908" y="2141037"/>
                <a:chExt cx="1724589" cy="3056765"/>
              </a:xfrm>
            </p:grpSpPr>
            <p:sp>
              <p:nvSpPr>
                <p:cNvPr id="64" name="Rounded Rectangle 63">
                  <a:extLst>
                    <a:ext uri="{FF2B5EF4-FFF2-40B4-BE49-F238E27FC236}">
                      <a16:creationId xmlns:a16="http://schemas.microsoft.com/office/drawing/2014/main" id="{3FCD595C-621E-C94F-9AFE-B0777EDA35E7}"/>
                    </a:ext>
                  </a:extLst>
                </p:cNvPr>
                <p:cNvSpPr/>
                <p:nvPr/>
              </p:nvSpPr>
              <p:spPr>
                <a:xfrm rot="10800000">
                  <a:off x="4955908" y="2141037"/>
                  <a:ext cx="1527022" cy="694455"/>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solidFill>
                        <a:schemeClr val="tx1"/>
                      </a:solidFill>
                    </a:rPr>
                    <a:t>Transferrable</a:t>
                  </a:r>
                </a:p>
                <a:p>
                  <a:pPr algn="ctr"/>
                  <a:r>
                    <a:rPr lang="en-US" dirty="0">
                      <a:solidFill>
                        <a:schemeClr val="tx1"/>
                      </a:solidFill>
                    </a:rPr>
                    <a:t>DL Model</a:t>
                  </a:r>
                </a:p>
              </p:txBody>
            </p:sp>
            <p:pic>
              <p:nvPicPr>
                <p:cNvPr id="65" name="Picture 64">
                  <a:extLst>
                    <a:ext uri="{FF2B5EF4-FFF2-40B4-BE49-F238E27FC236}">
                      <a16:creationId xmlns:a16="http://schemas.microsoft.com/office/drawing/2014/main" id="{3EE0BAFD-1C6D-CA44-898C-3301B67F5DB2}"/>
                    </a:ext>
                  </a:extLst>
                </p:cNvPr>
                <p:cNvPicPr>
                  <a:picLocks noChangeAspect="1"/>
                </p:cNvPicPr>
                <p:nvPr/>
              </p:nvPicPr>
              <p:blipFill>
                <a:blip r:embed="rId3"/>
                <a:stretch>
                  <a:fillRect/>
                </a:stretch>
              </p:blipFill>
              <p:spPr>
                <a:xfrm rot="10800000">
                  <a:off x="4980546" y="4377658"/>
                  <a:ext cx="882721" cy="436992"/>
                </a:xfrm>
                <a:prstGeom prst="rect">
                  <a:avLst/>
                </a:prstGeom>
              </p:spPr>
            </p:pic>
            <p:sp>
              <p:nvSpPr>
                <p:cNvPr id="66" name="Rounded Rectangle 65">
                  <a:extLst>
                    <a:ext uri="{FF2B5EF4-FFF2-40B4-BE49-F238E27FC236}">
                      <a16:creationId xmlns:a16="http://schemas.microsoft.com/office/drawing/2014/main" id="{25650596-B5B8-E240-A2B5-B54E805DBBF1}"/>
                    </a:ext>
                  </a:extLst>
                </p:cNvPr>
                <p:cNvSpPr/>
                <p:nvPr/>
              </p:nvSpPr>
              <p:spPr>
                <a:xfrm rot="10800000">
                  <a:off x="5064825" y="3657882"/>
                  <a:ext cx="1318810" cy="64375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solidFill>
                        <a:schemeClr val="tx1"/>
                      </a:solidFill>
                    </a:rPr>
                    <a:t>Labeled data</a:t>
                  </a:r>
                </a:p>
              </p:txBody>
            </p:sp>
            <p:sp>
              <p:nvSpPr>
                <p:cNvPr id="67" name="TextBox 66">
                  <a:extLst>
                    <a:ext uri="{FF2B5EF4-FFF2-40B4-BE49-F238E27FC236}">
                      <a16:creationId xmlns:a16="http://schemas.microsoft.com/office/drawing/2014/main" id="{1A5E461F-B3DA-704B-9A02-88FAD43B175F}"/>
                    </a:ext>
                  </a:extLst>
                </p:cNvPr>
                <p:cNvSpPr txBox="1"/>
                <p:nvPr/>
              </p:nvSpPr>
              <p:spPr>
                <a:xfrm rot="10800000">
                  <a:off x="5075917" y="2898139"/>
                  <a:ext cx="550983" cy="369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Train</a:t>
                  </a:r>
                </a:p>
              </p:txBody>
            </p:sp>
            <p:sp>
              <p:nvSpPr>
                <p:cNvPr id="68" name="TextBox 67">
                  <a:extLst>
                    <a:ext uri="{FF2B5EF4-FFF2-40B4-BE49-F238E27FC236}">
                      <a16:creationId xmlns:a16="http://schemas.microsoft.com/office/drawing/2014/main" id="{6A4F9A4D-C0AC-EF44-9DCB-C1F3CBD087BF}"/>
                    </a:ext>
                  </a:extLst>
                </p:cNvPr>
                <p:cNvSpPr txBox="1"/>
                <p:nvPr/>
              </p:nvSpPr>
              <p:spPr>
                <a:xfrm rot="10800000">
                  <a:off x="4980546" y="4860500"/>
                  <a:ext cx="1699951" cy="3373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High-resource dataset</a:t>
                  </a:r>
                </a:p>
              </p:txBody>
            </p:sp>
            <p:sp>
              <p:nvSpPr>
                <p:cNvPr id="69" name="Right Arrow 68">
                  <a:extLst>
                    <a:ext uri="{FF2B5EF4-FFF2-40B4-BE49-F238E27FC236}">
                      <a16:creationId xmlns:a16="http://schemas.microsoft.com/office/drawing/2014/main" id="{9811397E-F190-714E-BE20-1E351DC93DE6}"/>
                    </a:ext>
                  </a:extLst>
                </p:cNvPr>
                <p:cNvSpPr/>
                <p:nvPr/>
              </p:nvSpPr>
              <p:spPr>
                <a:xfrm rot="16200000">
                  <a:off x="5347573" y="3104905"/>
                  <a:ext cx="779177" cy="258526"/>
                </a:xfrm>
                <a:prstGeom prst="rightArrow">
                  <a:avLst/>
                </a:prstGeom>
                <a:solidFill>
                  <a:schemeClr val="accent1"/>
                </a:solidFill>
                <a:ln>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7" name="TextBox 76">
              <a:extLst>
                <a:ext uri="{FF2B5EF4-FFF2-40B4-BE49-F238E27FC236}">
                  <a16:creationId xmlns:a16="http://schemas.microsoft.com/office/drawing/2014/main" id="{78A10520-66E7-C142-BE06-A651043D5ABA}"/>
                </a:ext>
              </a:extLst>
            </p:cNvPr>
            <p:cNvSpPr txBox="1"/>
            <p:nvPr/>
          </p:nvSpPr>
          <p:spPr>
            <a:xfrm>
              <a:off x="5392486" y="2011055"/>
              <a:ext cx="80348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0000"/>
                  </a:solidFill>
                  <a:effectLst/>
                  <a:uFillTx/>
                  <a:latin typeface="+mn-lt"/>
                  <a:ea typeface="+mn-ea"/>
                  <a:cs typeface="+mn-cs"/>
                  <a:sym typeface="Calibri"/>
                </a:rPr>
                <a:t>Source</a:t>
              </a:r>
            </a:p>
          </p:txBody>
        </p:sp>
      </p:grpSp>
      <p:sp>
        <p:nvSpPr>
          <p:cNvPr id="78" name="Rectangle 77">
            <a:extLst>
              <a:ext uri="{FF2B5EF4-FFF2-40B4-BE49-F238E27FC236}">
                <a16:creationId xmlns:a16="http://schemas.microsoft.com/office/drawing/2014/main" id="{D5118DBE-28CA-2C45-A321-DE7F9FB5E763}"/>
              </a:ext>
            </a:extLst>
          </p:cNvPr>
          <p:cNvSpPr/>
          <p:nvPr/>
        </p:nvSpPr>
        <p:spPr>
          <a:xfrm>
            <a:off x="8379718" y="6318283"/>
            <a:ext cx="3201967" cy="338554"/>
          </a:xfrm>
          <a:prstGeom prst="rect">
            <a:avLst/>
          </a:prstGeom>
        </p:spPr>
        <p:txBody>
          <a:bodyPr wrap="none">
            <a:spAutoFit/>
          </a:bodyPr>
          <a:lstStyle/>
          <a:p>
            <a:r>
              <a:rPr lang="en-US" sz="1600" dirty="0"/>
              <a:t>DTAL: </a:t>
            </a:r>
            <a:r>
              <a:rPr lang="en-US" sz="1600" b="1" dirty="0"/>
              <a:t>D</a:t>
            </a:r>
            <a:r>
              <a:rPr lang="en-US" sz="1600" dirty="0"/>
              <a:t>eep </a:t>
            </a:r>
            <a:r>
              <a:rPr lang="en-US" sz="1600" b="1" dirty="0"/>
              <a:t>T</a:t>
            </a:r>
            <a:r>
              <a:rPr lang="en-US" sz="1600" dirty="0"/>
              <a:t>ransfer </a:t>
            </a:r>
            <a:r>
              <a:rPr lang="en-US" sz="1600" b="1" dirty="0"/>
              <a:t>A</a:t>
            </a:r>
            <a:r>
              <a:rPr lang="en-US" sz="1600" dirty="0"/>
              <a:t>ctive </a:t>
            </a:r>
            <a:r>
              <a:rPr lang="en-US" sz="1600" b="1" dirty="0"/>
              <a:t>L</a:t>
            </a:r>
            <a:r>
              <a:rPr lang="en-US" sz="1600" dirty="0"/>
              <a:t>earning</a:t>
            </a:r>
          </a:p>
        </p:txBody>
      </p:sp>
      <p:sp>
        <p:nvSpPr>
          <p:cNvPr id="79" name="Text Placeholder 3">
            <a:extLst>
              <a:ext uri="{FF2B5EF4-FFF2-40B4-BE49-F238E27FC236}">
                <a16:creationId xmlns:a16="http://schemas.microsoft.com/office/drawing/2014/main" id="{6524F0CF-BCB6-5840-8739-7F4915DA4000}"/>
              </a:ext>
            </a:extLst>
          </p:cNvPr>
          <p:cNvSpPr txBox="1">
            <a:spLocks/>
          </p:cNvSpPr>
          <p:nvPr/>
        </p:nvSpPr>
        <p:spPr>
          <a:xfrm>
            <a:off x="590925" y="773389"/>
            <a:ext cx="10972166" cy="472515"/>
          </a:xfrm>
          <a:prstGeom prst="rect">
            <a:avLst/>
          </a:prstGeom>
          <a:ln w="12700">
            <a:miter lim="400000"/>
          </a:ln>
          <a:extLst>
            <a:ext uri="{C572A759-6A51-4108-AA02-DFA0A04FC94B}">
              <ma14:wrappingTextBoxFlag xmlns="" xmlns:ma14="http://schemas.microsoft.com/office/mac/drawingml/2011/main" val="1"/>
            </a:ext>
          </a:extLst>
        </p:spPr>
        <p:txBody>
          <a:bodyPr lIns="45711" tIns="45711" rIns="45711" bIns="45711">
            <a:normAutofit/>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pPr marL="0" indent="0">
              <a:buNone/>
            </a:pPr>
            <a:r>
              <a:rPr lang="en-US" u="sng" dirty="0">
                <a:solidFill>
                  <a:schemeClr val="tx1"/>
                </a:solidFill>
              </a:rPr>
              <a:t>Low-resource Deep Entity Resolution with Transfer and Active Learning</a:t>
            </a:r>
          </a:p>
          <a:p>
            <a:pPr marL="0" indent="0">
              <a:buFont typeface="Arial"/>
              <a:buNone/>
            </a:pPr>
            <a:endParaRPr lang="en-US" sz="2000" kern="0" dirty="0">
              <a:solidFill>
                <a:schemeClr val="tx1"/>
              </a:solidFill>
            </a:endParaRPr>
          </a:p>
          <a:p>
            <a:pPr marL="0" indent="0">
              <a:buFont typeface="Arial"/>
              <a:buNone/>
            </a:pPr>
            <a:endParaRPr lang="en-US" sz="2000" u="sng" kern="0" dirty="0">
              <a:solidFill>
                <a:schemeClr val="tx1"/>
              </a:solidFill>
            </a:endParaRPr>
          </a:p>
        </p:txBody>
      </p:sp>
      <p:sp>
        <p:nvSpPr>
          <p:cNvPr id="83" name="Slide Number Placeholder 1">
            <a:extLst>
              <a:ext uri="{FF2B5EF4-FFF2-40B4-BE49-F238E27FC236}">
                <a16:creationId xmlns:a16="http://schemas.microsoft.com/office/drawing/2014/main" id="{944B90D9-5795-DB48-9A28-21994AD907CA}"/>
              </a:ext>
            </a:extLst>
          </p:cNvPr>
          <p:cNvSpPr>
            <a:spLocks noGrp="1"/>
          </p:cNvSpPr>
          <p:nvPr>
            <p:ph type="sldNum" sz="quarter" idx="2"/>
          </p:nvPr>
        </p:nvSpPr>
        <p:spPr>
          <a:xfrm>
            <a:off x="11378677" y="6548630"/>
            <a:ext cx="203009" cy="177417"/>
          </a:xfrm>
        </p:spPr>
        <p:txBody>
          <a:bodyPr/>
          <a:lstStyle/>
          <a:p>
            <a:fld id="{86CB4B4D-7CA3-9044-876B-883B54F8677D}" type="slidenum">
              <a:rPr lang="en-US" smtClean="0"/>
              <a:t>113</a:t>
            </a:fld>
            <a:endParaRPr lang="en-US" dirty="0"/>
          </a:p>
        </p:txBody>
      </p:sp>
      <p:sp>
        <p:nvSpPr>
          <p:cNvPr id="2" name="TextBox 1">
            <a:extLst>
              <a:ext uri="{FF2B5EF4-FFF2-40B4-BE49-F238E27FC236}">
                <a16:creationId xmlns:a16="http://schemas.microsoft.com/office/drawing/2014/main" id="{2AD0E48C-96DE-774F-9F7E-A811793D8193}"/>
              </a:ext>
            </a:extLst>
          </p:cNvPr>
          <p:cNvSpPr txBox="1"/>
          <p:nvPr/>
        </p:nvSpPr>
        <p:spPr>
          <a:xfrm>
            <a:off x="8595362" y="3710812"/>
            <a:ext cx="310225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*Covered in Active learning part</a:t>
            </a:r>
          </a:p>
        </p:txBody>
      </p:sp>
      <p:sp>
        <p:nvSpPr>
          <p:cNvPr id="4" name="Rectangle 3">
            <a:extLst>
              <a:ext uri="{FF2B5EF4-FFF2-40B4-BE49-F238E27FC236}">
                <a16:creationId xmlns:a16="http://schemas.microsoft.com/office/drawing/2014/main" id="{42902EF8-11E4-8849-B352-83255006E8E6}"/>
              </a:ext>
            </a:extLst>
          </p:cNvPr>
          <p:cNvSpPr/>
          <p:nvPr/>
        </p:nvSpPr>
        <p:spPr>
          <a:xfrm>
            <a:off x="4937262" y="4451188"/>
            <a:ext cx="1694044" cy="972479"/>
          </a:xfrm>
          <a:prstGeom prst="rect">
            <a:avLst/>
          </a:prstGeom>
          <a:noFill/>
          <a:ln w="25400" cap="flat">
            <a:solidFill>
              <a:srgbClr val="C0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4" name="TextBox 83">
            <a:extLst>
              <a:ext uri="{FF2B5EF4-FFF2-40B4-BE49-F238E27FC236}">
                <a16:creationId xmlns:a16="http://schemas.microsoft.com/office/drawing/2014/main" id="{5E339070-E458-024A-8909-0AE93E5D0320}"/>
              </a:ext>
            </a:extLst>
          </p:cNvPr>
          <p:cNvSpPr txBox="1"/>
          <p:nvPr/>
        </p:nvSpPr>
        <p:spPr>
          <a:xfrm>
            <a:off x="10069346" y="296111"/>
            <a:ext cx="181049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[Kasai et al., 2019]</a:t>
            </a:r>
          </a:p>
        </p:txBody>
      </p:sp>
    </p:spTree>
    <p:extLst>
      <p:ext uri="{BB962C8B-B14F-4D97-AF65-F5344CB8AC3E}">
        <p14:creationId xmlns:p14="http://schemas.microsoft.com/office/powerpoint/2010/main" val="5383727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500"/>
                                        <p:tgtEl>
                                          <p:spTgt spid="7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70"/>
                                        </p:tgtEl>
                                        <p:attrNameLst>
                                          <p:attrName>style.visibility</p:attrName>
                                        </p:attrNameLst>
                                      </p:cBhvr>
                                      <p:to>
                                        <p:strVal val="visible"/>
                                      </p:to>
                                    </p:set>
                                    <p:animEffect transition="in" filter="wipe(up)">
                                      <p:cBhvr>
                                        <p:cTn id="28" dur="500"/>
                                        <p:tgtEl>
                                          <p:spTgt spid="70"/>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78"/>
                                        </p:tgtEl>
                                        <p:attrNameLst>
                                          <p:attrName>style.visibility</p:attrName>
                                        </p:attrNameLst>
                                      </p:cBhvr>
                                      <p:to>
                                        <p:strVal val="visible"/>
                                      </p:to>
                                    </p:set>
                                    <p:animEffect transition="in" filter="fade">
                                      <p:cBhvr>
                                        <p:cTn id="32" dur="500"/>
                                        <p:tgtEl>
                                          <p:spTgt spid="7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2" grpId="0"/>
      <p:bldP spid="4"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A448BF-D336-A24F-86C3-CA098B570CF2}"/>
              </a:ext>
            </a:extLst>
          </p:cNvPr>
          <p:cNvSpPr>
            <a:spLocks noGrp="1"/>
          </p:cNvSpPr>
          <p:nvPr>
            <p:ph type="sldNum" sz="quarter" idx="2"/>
          </p:nvPr>
        </p:nvSpPr>
        <p:spPr/>
        <p:txBody>
          <a:bodyPr/>
          <a:lstStyle/>
          <a:p>
            <a:fld id="{86CB4B4D-7CA3-9044-876B-883B54F8677D}" type="slidenum">
              <a:rPr lang="en-US" smtClean="0"/>
              <a:t>114</a:t>
            </a:fld>
            <a:endParaRPr lang="en-US"/>
          </a:p>
        </p:txBody>
      </p:sp>
      <p:sp>
        <p:nvSpPr>
          <p:cNvPr id="3" name="Title 2">
            <a:extLst>
              <a:ext uri="{FF2B5EF4-FFF2-40B4-BE49-F238E27FC236}">
                <a16:creationId xmlns:a16="http://schemas.microsoft.com/office/drawing/2014/main" id="{99F0ACFD-494D-A04C-9D38-3F9BFEC47458}"/>
              </a:ext>
            </a:extLst>
          </p:cNvPr>
          <p:cNvSpPr>
            <a:spLocks noGrp="1"/>
          </p:cNvSpPr>
          <p:nvPr>
            <p:ph type="title"/>
          </p:nvPr>
        </p:nvSpPr>
        <p:spPr/>
        <p:txBody>
          <a:bodyPr>
            <a:normAutofit/>
          </a:bodyPr>
          <a:lstStyle/>
          <a:p>
            <a:r>
              <a:rPr lang="en-US" dirty="0"/>
              <a:t>DTAL: Attribute Agnostic Transfer Learning</a:t>
            </a:r>
          </a:p>
        </p:txBody>
      </p:sp>
      <p:pic>
        <p:nvPicPr>
          <p:cNvPr id="5" name="Picture 4">
            <a:extLst>
              <a:ext uri="{FF2B5EF4-FFF2-40B4-BE49-F238E27FC236}">
                <a16:creationId xmlns:a16="http://schemas.microsoft.com/office/drawing/2014/main" id="{02A426A0-C3FE-D444-9DA5-EAC4964D4F68}"/>
              </a:ext>
            </a:extLst>
          </p:cNvPr>
          <p:cNvPicPr>
            <a:picLocks noChangeAspect="1"/>
          </p:cNvPicPr>
          <p:nvPr/>
        </p:nvPicPr>
        <p:blipFill>
          <a:blip r:embed="rId2"/>
          <a:stretch>
            <a:fillRect/>
          </a:stretch>
        </p:blipFill>
        <p:spPr>
          <a:xfrm>
            <a:off x="4735401" y="974589"/>
            <a:ext cx="882721" cy="436991"/>
          </a:xfrm>
          <a:prstGeom prst="rect">
            <a:avLst/>
          </a:prstGeom>
        </p:spPr>
      </p:pic>
      <p:pic>
        <p:nvPicPr>
          <p:cNvPr id="1026" name="Picture 2" descr="Image result for acm">
            <a:extLst>
              <a:ext uri="{FF2B5EF4-FFF2-40B4-BE49-F238E27FC236}">
                <a16:creationId xmlns:a16="http://schemas.microsoft.com/office/drawing/2014/main" id="{AF90E26D-3E87-964B-B18D-D223BF5E40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0852" y="893177"/>
            <a:ext cx="571498" cy="57149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Content Placeholder 3">
            <a:extLst>
              <a:ext uri="{FF2B5EF4-FFF2-40B4-BE49-F238E27FC236}">
                <a16:creationId xmlns:a16="http://schemas.microsoft.com/office/drawing/2014/main" id="{12C31876-DD9A-444D-9315-CF20FF24E539}"/>
              </a:ext>
            </a:extLst>
          </p:cNvPr>
          <p:cNvGraphicFramePr>
            <a:graphicFrameLocks/>
          </p:cNvGraphicFramePr>
          <p:nvPr/>
        </p:nvGraphicFramePr>
        <p:xfrm>
          <a:off x="731520" y="1474820"/>
          <a:ext cx="4916242" cy="944880"/>
        </p:xfrm>
        <a:graphic>
          <a:graphicData uri="http://schemas.openxmlformats.org/drawingml/2006/table">
            <a:tbl>
              <a:tblPr firstRow="1" bandRow="1">
                <a:tableStyleId>{93296810-A885-4BE3-A3E7-6D5BEEA58F35}</a:tableStyleId>
              </a:tblPr>
              <a:tblGrid>
                <a:gridCol w="1463040">
                  <a:extLst>
                    <a:ext uri="{9D8B030D-6E8A-4147-A177-3AD203B41FA5}">
                      <a16:colId xmlns:a16="http://schemas.microsoft.com/office/drawing/2014/main" val="3417633979"/>
                    </a:ext>
                  </a:extLst>
                </a:gridCol>
                <a:gridCol w="1516828">
                  <a:extLst>
                    <a:ext uri="{9D8B030D-6E8A-4147-A177-3AD203B41FA5}">
                      <a16:colId xmlns:a16="http://schemas.microsoft.com/office/drawing/2014/main" val="1730232566"/>
                    </a:ext>
                  </a:extLst>
                </a:gridCol>
                <a:gridCol w="1058682">
                  <a:extLst>
                    <a:ext uri="{9D8B030D-6E8A-4147-A177-3AD203B41FA5}">
                      <a16:colId xmlns:a16="http://schemas.microsoft.com/office/drawing/2014/main" val="400633025"/>
                    </a:ext>
                  </a:extLst>
                </a:gridCol>
                <a:gridCol w="877692">
                  <a:extLst>
                    <a:ext uri="{9D8B030D-6E8A-4147-A177-3AD203B41FA5}">
                      <a16:colId xmlns:a16="http://schemas.microsoft.com/office/drawing/2014/main" val="3629429678"/>
                    </a:ext>
                  </a:extLst>
                </a:gridCol>
              </a:tblGrid>
              <a:tr h="379287">
                <a:tc>
                  <a:txBody>
                    <a:bodyPr/>
                    <a:lstStyle/>
                    <a:p>
                      <a:pPr algn="l"/>
                      <a:r>
                        <a:rPr lang="en-US" sz="1000" dirty="0"/>
                        <a:t>Authors</a:t>
                      </a:r>
                    </a:p>
                  </a:txBody>
                  <a:tcPr/>
                </a:tc>
                <a:tc>
                  <a:txBody>
                    <a:bodyPr/>
                    <a:lstStyle/>
                    <a:p>
                      <a:pPr algn="l"/>
                      <a:r>
                        <a:rPr lang="en-US" sz="1000" dirty="0"/>
                        <a:t>Title</a:t>
                      </a:r>
                    </a:p>
                  </a:txBody>
                  <a:tcPr/>
                </a:tc>
                <a:tc>
                  <a:txBody>
                    <a:bodyPr/>
                    <a:lstStyle/>
                    <a:p>
                      <a:pPr algn="l"/>
                      <a:r>
                        <a:rPr lang="en-US" sz="1000" dirty="0"/>
                        <a:t>Venue</a:t>
                      </a:r>
                    </a:p>
                    <a:p>
                      <a:pPr algn="l"/>
                      <a:endParaRPr lang="en-US" sz="1000" dirty="0"/>
                    </a:p>
                  </a:txBody>
                  <a:tcPr/>
                </a:tc>
                <a:tc>
                  <a:txBody>
                    <a:bodyPr/>
                    <a:lstStyle/>
                    <a:p>
                      <a:pPr algn="l"/>
                      <a:r>
                        <a:rPr lang="en-US" sz="1000" dirty="0"/>
                        <a:t>Year</a:t>
                      </a:r>
                    </a:p>
                  </a:txBody>
                  <a:tcPr/>
                </a:tc>
                <a:extLst>
                  <a:ext uri="{0D108BD9-81ED-4DB2-BD59-A6C34878D82A}">
                    <a16:rowId xmlns:a16="http://schemas.microsoft.com/office/drawing/2014/main" val="3033956346"/>
                  </a:ext>
                </a:extLst>
              </a:tr>
              <a:tr h="482919">
                <a:tc>
                  <a:txBody>
                    <a:bodyPr/>
                    <a:lstStyle/>
                    <a:p>
                      <a:pPr algn="l"/>
                      <a:r>
                        <a:rPr lang="en-US" sz="1000" dirty="0"/>
                        <a:t>C Goble, D </a:t>
                      </a:r>
                      <a:r>
                        <a:rPr lang="en-US" sz="1000" dirty="0" err="1"/>
                        <a:t>Roure</a:t>
                      </a:r>
                      <a:endParaRPr lang="en-US" sz="1000" dirty="0">
                        <a:solidFill>
                          <a:schemeClr val="tx1"/>
                        </a:solidFill>
                      </a:endParaRPr>
                    </a:p>
                  </a:txBody>
                  <a:tcPr/>
                </a:tc>
                <a:tc>
                  <a:txBody>
                    <a:bodyPr/>
                    <a:lstStyle/>
                    <a:p>
                      <a:pPr algn="l"/>
                      <a:r>
                        <a:rPr lang="en-US" sz="1000" dirty="0"/>
                        <a:t>Semantic Grid: an Application of the Semantic Web</a:t>
                      </a:r>
                      <a:endParaRPr lang="en-US" sz="1000" dirty="0">
                        <a:solidFill>
                          <a:schemeClr val="tx1"/>
                        </a:solidFill>
                      </a:endParaRPr>
                    </a:p>
                  </a:txBody>
                  <a:tcPr/>
                </a:tc>
                <a:tc>
                  <a:txBody>
                    <a:bodyPr/>
                    <a:lstStyle/>
                    <a:p>
                      <a:pPr algn="l"/>
                      <a:r>
                        <a:rPr lang="en-US" sz="1000" dirty="0"/>
                        <a:t>SIGMOD </a:t>
                      </a:r>
                    </a:p>
                    <a:p>
                      <a:pPr algn="l"/>
                      <a:r>
                        <a:rPr lang="en-US" sz="1000" dirty="0"/>
                        <a:t>Record</a:t>
                      </a:r>
                      <a:endParaRPr lang="en-US" sz="1000" dirty="0">
                        <a:solidFill>
                          <a:schemeClr val="tx1"/>
                        </a:solidFill>
                      </a:endParaRPr>
                    </a:p>
                  </a:txBody>
                  <a:tcPr/>
                </a:tc>
                <a:tc>
                  <a:txBody>
                    <a:bodyPr/>
                    <a:lstStyle/>
                    <a:p>
                      <a:pPr algn="l"/>
                      <a:r>
                        <a:rPr lang="en-US" sz="1000" dirty="0"/>
                        <a:t>NA</a:t>
                      </a:r>
                      <a:endParaRPr lang="en-US" sz="1000" dirty="0">
                        <a:solidFill>
                          <a:schemeClr val="tx1"/>
                        </a:solidFill>
                      </a:endParaRPr>
                    </a:p>
                  </a:txBody>
                  <a:tcPr/>
                </a:tc>
                <a:extLst>
                  <a:ext uri="{0D108BD9-81ED-4DB2-BD59-A6C34878D82A}">
                    <a16:rowId xmlns:a16="http://schemas.microsoft.com/office/drawing/2014/main" val="2032273489"/>
                  </a:ext>
                </a:extLst>
              </a:tr>
            </a:tbl>
          </a:graphicData>
        </a:graphic>
      </p:graphicFrame>
      <p:graphicFrame>
        <p:nvGraphicFramePr>
          <p:cNvPr id="9" name="Content Placeholder 3">
            <a:extLst>
              <a:ext uri="{FF2B5EF4-FFF2-40B4-BE49-F238E27FC236}">
                <a16:creationId xmlns:a16="http://schemas.microsoft.com/office/drawing/2014/main" id="{2D85CA44-BCF2-0541-A704-5CD78999D302}"/>
              </a:ext>
            </a:extLst>
          </p:cNvPr>
          <p:cNvGraphicFramePr>
            <a:graphicFrameLocks/>
          </p:cNvGraphicFramePr>
          <p:nvPr/>
        </p:nvGraphicFramePr>
        <p:xfrm>
          <a:off x="5809853" y="1462498"/>
          <a:ext cx="5302797" cy="947215"/>
        </p:xfrm>
        <a:graphic>
          <a:graphicData uri="http://schemas.openxmlformats.org/drawingml/2006/table">
            <a:tbl>
              <a:tblPr firstRow="1" bandRow="1">
                <a:tableStyleId>{5C22544A-7EE6-4342-B048-85BDC9FD1C3A}</a:tableStyleId>
              </a:tblPr>
              <a:tblGrid>
                <a:gridCol w="1325700">
                  <a:extLst>
                    <a:ext uri="{9D8B030D-6E8A-4147-A177-3AD203B41FA5}">
                      <a16:colId xmlns:a16="http://schemas.microsoft.com/office/drawing/2014/main" val="3417633979"/>
                    </a:ext>
                  </a:extLst>
                </a:gridCol>
                <a:gridCol w="1838251">
                  <a:extLst>
                    <a:ext uri="{9D8B030D-6E8A-4147-A177-3AD203B41FA5}">
                      <a16:colId xmlns:a16="http://schemas.microsoft.com/office/drawing/2014/main" val="1730232566"/>
                    </a:ext>
                  </a:extLst>
                </a:gridCol>
                <a:gridCol w="1192142">
                  <a:extLst>
                    <a:ext uri="{9D8B030D-6E8A-4147-A177-3AD203B41FA5}">
                      <a16:colId xmlns:a16="http://schemas.microsoft.com/office/drawing/2014/main" val="400633025"/>
                    </a:ext>
                  </a:extLst>
                </a:gridCol>
                <a:gridCol w="946704">
                  <a:extLst>
                    <a:ext uri="{9D8B030D-6E8A-4147-A177-3AD203B41FA5}">
                      <a16:colId xmlns:a16="http://schemas.microsoft.com/office/drawing/2014/main" val="3629429678"/>
                    </a:ext>
                  </a:extLst>
                </a:gridCol>
              </a:tblGrid>
              <a:tr h="463121">
                <a:tc>
                  <a:txBody>
                    <a:bodyPr/>
                    <a:lstStyle/>
                    <a:p>
                      <a:pPr algn="l"/>
                      <a:r>
                        <a:rPr lang="en-US" sz="1000" dirty="0"/>
                        <a:t>Authors</a:t>
                      </a:r>
                    </a:p>
                  </a:txBody>
                  <a:tcPr/>
                </a:tc>
                <a:tc>
                  <a:txBody>
                    <a:bodyPr/>
                    <a:lstStyle/>
                    <a:p>
                      <a:pPr algn="l"/>
                      <a:r>
                        <a:rPr lang="en-US" sz="1000" dirty="0"/>
                        <a:t>Title</a:t>
                      </a:r>
                    </a:p>
                  </a:txBody>
                  <a:tcPr/>
                </a:tc>
                <a:tc>
                  <a:txBody>
                    <a:bodyPr/>
                    <a:lstStyle/>
                    <a:p>
                      <a:pPr algn="l"/>
                      <a:r>
                        <a:rPr lang="en-US" sz="1000" dirty="0"/>
                        <a:t>Venue</a:t>
                      </a:r>
                    </a:p>
                  </a:txBody>
                  <a:tcPr/>
                </a:tc>
                <a:tc>
                  <a:txBody>
                    <a:bodyPr/>
                    <a:lstStyle/>
                    <a:p>
                      <a:pPr algn="l"/>
                      <a:r>
                        <a:rPr lang="en-US" sz="1000" dirty="0"/>
                        <a:t>Year</a:t>
                      </a:r>
                    </a:p>
                  </a:txBody>
                  <a:tcPr/>
                </a:tc>
                <a:extLst>
                  <a:ext uri="{0D108BD9-81ED-4DB2-BD59-A6C34878D82A}">
                    <a16:rowId xmlns:a16="http://schemas.microsoft.com/office/drawing/2014/main" val="3033956346"/>
                  </a:ext>
                </a:extLst>
              </a:tr>
              <a:tr h="484094">
                <a:tc>
                  <a:txBody>
                    <a:bodyPr/>
                    <a:lstStyle/>
                    <a:p>
                      <a:pPr algn="l"/>
                      <a:r>
                        <a:rPr lang="en-US" sz="1000" dirty="0"/>
                        <a:t>C A Goble, D De </a:t>
                      </a:r>
                      <a:r>
                        <a:rPr lang="en-US" sz="1000" dirty="0" err="1"/>
                        <a:t>Roure</a:t>
                      </a:r>
                      <a:endParaRPr lang="en-US" sz="1000" dirty="0">
                        <a:solidFill>
                          <a:schemeClr val="tx1"/>
                        </a:solidFill>
                      </a:endParaRPr>
                    </a:p>
                  </a:txBody>
                  <a:tcPr/>
                </a:tc>
                <a:tc>
                  <a:txBody>
                    <a:bodyPr/>
                    <a:lstStyle/>
                    <a:p>
                      <a:pPr algn="l"/>
                      <a:r>
                        <a:rPr lang="en-US" sz="1000" dirty="0"/>
                        <a:t>The Grid: an Application of the Semantic Web</a:t>
                      </a:r>
                      <a:endParaRPr lang="en-US" sz="10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ACM SIGMOD Record</a:t>
                      </a:r>
                      <a:endParaRPr lang="en-US" sz="1000" dirty="0">
                        <a:solidFill>
                          <a:schemeClr val="tx1"/>
                        </a:solidFill>
                      </a:endParaRPr>
                    </a:p>
                  </a:txBody>
                  <a:tcPr/>
                </a:tc>
                <a:tc>
                  <a:txBody>
                    <a:bodyPr/>
                    <a:lstStyle/>
                    <a:p>
                      <a:pPr algn="l"/>
                      <a:r>
                        <a:rPr lang="en-US" sz="1000" dirty="0"/>
                        <a:t>2002</a:t>
                      </a:r>
                      <a:endParaRPr lang="en-US" sz="1000" dirty="0">
                        <a:solidFill>
                          <a:schemeClr val="tx1"/>
                        </a:solidFill>
                      </a:endParaRPr>
                    </a:p>
                  </a:txBody>
                  <a:tcPr/>
                </a:tc>
                <a:extLst>
                  <a:ext uri="{0D108BD9-81ED-4DB2-BD59-A6C34878D82A}">
                    <a16:rowId xmlns:a16="http://schemas.microsoft.com/office/drawing/2014/main" val="2032273489"/>
                  </a:ext>
                </a:extLst>
              </a:tr>
            </a:tbl>
          </a:graphicData>
        </a:graphic>
      </p:graphicFrame>
      <p:grpSp>
        <p:nvGrpSpPr>
          <p:cNvPr id="13" name="Group 12">
            <a:extLst>
              <a:ext uri="{FF2B5EF4-FFF2-40B4-BE49-F238E27FC236}">
                <a16:creationId xmlns:a16="http://schemas.microsoft.com/office/drawing/2014/main" id="{1BB9F487-DAAD-9740-9E2D-E13DB7E8E6E6}"/>
              </a:ext>
            </a:extLst>
          </p:cNvPr>
          <p:cNvGrpSpPr/>
          <p:nvPr/>
        </p:nvGrpSpPr>
        <p:grpSpPr>
          <a:xfrm rot="5400000">
            <a:off x="1144753" y="4477743"/>
            <a:ext cx="1376979" cy="247426"/>
            <a:chOff x="731520" y="3076687"/>
            <a:chExt cx="1376979" cy="247426"/>
          </a:xfrm>
        </p:grpSpPr>
        <p:sp>
          <p:nvSpPr>
            <p:cNvPr id="11" name="Rounded Rectangle 10">
              <a:extLst>
                <a:ext uri="{FF2B5EF4-FFF2-40B4-BE49-F238E27FC236}">
                  <a16:creationId xmlns:a16="http://schemas.microsoft.com/office/drawing/2014/main" id="{C9C74363-960A-DD47-A60C-6C12D073181E}"/>
                </a:ext>
              </a:extLst>
            </p:cNvPr>
            <p:cNvSpPr/>
            <p:nvPr/>
          </p:nvSpPr>
          <p:spPr>
            <a:xfrm>
              <a:off x="731520" y="3076687"/>
              <a:ext cx="1376979" cy="247426"/>
            </a:xfrm>
            <a:prstGeom prst="roundRect">
              <a:avLst/>
            </a:prstGeom>
            <a:solidFill>
              <a:srgbClr val="FFFFFF"/>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Oval 11">
              <a:extLst>
                <a:ext uri="{FF2B5EF4-FFF2-40B4-BE49-F238E27FC236}">
                  <a16:creationId xmlns:a16="http://schemas.microsoft.com/office/drawing/2014/main" id="{2ED5E41F-B907-5E4A-A887-CF86D3A94C2D}"/>
                </a:ext>
              </a:extLst>
            </p:cNvPr>
            <p:cNvSpPr/>
            <p:nvPr/>
          </p:nvSpPr>
          <p:spPr>
            <a:xfrm>
              <a:off x="799814"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 name="Oval 13">
              <a:extLst>
                <a:ext uri="{FF2B5EF4-FFF2-40B4-BE49-F238E27FC236}">
                  <a16:creationId xmlns:a16="http://schemas.microsoft.com/office/drawing/2014/main" id="{2693A288-6B3B-D24E-818C-97206BCB3228}"/>
                </a:ext>
              </a:extLst>
            </p:cNvPr>
            <p:cNvSpPr/>
            <p:nvPr/>
          </p:nvSpPr>
          <p:spPr>
            <a:xfrm>
              <a:off x="1010982"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5" name="Oval 14">
              <a:extLst>
                <a:ext uri="{FF2B5EF4-FFF2-40B4-BE49-F238E27FC236}">
                  <a16:creationId xmlns:a16="http://schemas.microsoft.com/office/drawing/2014/main" id="{6FA9A176-51EA-7D4E-A62A-B6DDDCE6B9B3}"/>
                </a:ext>
              </a:extLst>
            </p:cNvPr>
            <p:cNvSpPr/>
            <p:nvPr/>
          </p:nvSpPr>
          <p:spPr>
            <a:xfrm>
              <a:off x="1222150"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6" name="Oval 15">
              <a:extLst>
                <a:ext uri="{FF2B5EF4-FFF2-40B4-BE49-F238E27FC236}">
                  <a16:creationId xmlns:a16="http://schemas.microsoft.com/office/drawing/2014/main" id="{5EFF8345-E34F-B349-8C27-593D4A0103F5}"/>
                </a:ext>
              </a:extLst>
            </p:cNvPr>
            <p:cNvSpPr/>
            <p:nvPr/>
          </p:nvSpPr>
          <p:spPr>
            <a:xfrm>
              <a:off x="1420009"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 name="Oval 16">
              <a:extLst>
                <a:ext uri="{FF2B5EF4-FFF2-40B4-BE49-F238E27FC236}">
                  <a16:creationId xmlns:a16="http://schemas.microsoft.com/office/drawing/2014/main" id="{D90FEF02-319D-CC47-8A28-AF43246C9A1B}"/>
                </a:ext>
              </a:extLst>
            </p:cNvPr>
            <p:cNvSpPr/>
            <p:nvPr/>
          </p:nvSpPr>
          <p:spPr>
            <a:xfrm>
              <a:off x="1621380"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 name="Oval 17">
              <a:extLst>
                <a:ext uri="{FF2B5EF4-FFF2-40B4-BE49-F238E27FC236}">
                  <a16:creationId xmlns:a16="http://schemas.microsoft.com/office/drawing/2014/main" id="{A3566C11-739A-C94C-ACDA-1C7BDB059DCE}"/>
                </a:ext>
              </a:extLst>
            </p:cNvPr>
            <p:cNvSpPr/>
            <p:nvPr/>
          </p:nvSpPr>
          <p:spPr>
            <a:xfrm>
              <a:off x="1826617"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grpSp>
        <p:nvGrpSpPr>
          <p:cNvPr id="21" name="Group 20">
            <a:extLst>
              <a:ext uri="{FF2B5EF4-FFF2-40B4-BE49-F238E27FC236}">
                <a16:creationId xmlns:a16="http://schemas.microsoft.com/office/drawing/2014/main" id="{4C31B238-E4F0-7244-9398-994418D7E058}"/>
              </a:ext>
            </a:extLst>
          </p:cNvPr>
          <p:cNvGrpSpPr/>
          <p:nvPr/>
        </p:nvGrpSpPr>
        <p:grpSpPr>
          <a:xfrm rot="5400000">
            <a:off x="1855147" y="4477743"/>
            <a:ext cx="1376979" cy="247426"/>
            <a:chOff x="731520" y="3076687"/>
            <a:chExt cx="1376979" cy="247426"/>
          </a:xfrm>
        </p:grpSpPr>
        <p:sp>
          <p:nvSpPr>
            <p:cNvPr id="22" name="Rounded Rectangle 21">
              <a:extLst>
                <a:ext uri="{FF2B5EF4-FFF2-40B4-BE49-F238E27FC236}">
                  <a16:creationId xmlns:a16="http://schemas.microsoft.com/office/drawing/2014/main" id="{97A0A90A-26D9-5042-A9F9-B61FE26249B7}"/>
                </a:ext>
              </a:extLst>
            </p:cNvPr>
            <p:cNvSpPr/>
            <p:nvPr/>
          </p:nvSpPr>
          <p:spPr>
            <a:xfrm>
              <a:off x="731520" y="3076687"/>
              <a:ext cx="1376979" cy="24742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3" name="Oval 22">
              <a:extLst>
                <a:ext uri="{FF2B5EF4-FFF2-40B4-BE49-F238E27FC236}">
                  <a16:creationId xmlns:a16="http://schemas.microsoft.com/office/drawing/2014/main" id="{83359F37-45C9-9340-A053-3A651A87BDA1}"/>
                </a:ext>
              </a:extLst>
            </p:cNvPr>
            <p:cNvSpPr/>
            <p:nvPr/>
          </p:nvSpPr>
          <p:spPr>
            <a:xfrm>
              <a:off x="799814"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4" name="Oval 23">
              <a:extLst>
                <a:ext uri="{FF2B5EF4-FFF2-40B4-BE49-F238E27FC236}">
                  <a16:creationId xmlns:a16="http://schemas.microsoft.com/office/drawing/2014/main" id="{E08BFD24-0150-BA49-9227-A35252119A4F}"/>
                </a:ext>
              </a:extLst>
            </p:cNvPr>
            <p:cNvSpPr/>
            <p:nvPr/>
          </p:nvSpPr>
          <p:spPr>
            <a:xfrm>
              <a:off x="1010982"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5" name="Oval 24">
              <a:extLst>
                <a:ext uri="{FF2B5EF4-FFF2-40B4-BE49-F238E27FC236}">
                  <a16:creationId xmlns:a16="http://schemas.microsoft.com/office/drawing/2014/main" id="{21F53703-D973-5945-897D-922C2DD53AB1}"/>
                </a:ext>
              </a:extLst>
            </p:cNvPr>
            <p:cNvSpPr/>
            <p:nvPr/>
          </p:nvSpPr>
          <p:spPr>
            <a:xfrm>
              <a:off x="1222150"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6" name="Oval 25">
              <a:extLst>
                <a:ext uri="{FF2B5EF4-FFF2-40B4-BE49-F238E27FC236}">
                  <a16:creationId xmlns:a16="http://schemas.microsoft.com/office/drawing/2014/main" id="{C2FDB5F1-1096-8046-9DFE-50F314D61D3C}"/>
                </a:ext>
              </a:extLst>
            </p:cNvPr>
            <p:cNvSpPr/>
            <p:nvPr/>
          </p:nvSpPr>
          <p:spPr>
            <a:xfrm>
              <a:off x="1420009"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7" name="Oval 26">
              <a:extLst>
                <a:ext uri="{FF2B5EF4-FFF2-40B4-BE49-F238E27FC236}">
                  <a16:creationId xmlns:a16="http://schemas.microsoft.com/office/drawing/2014/main" id="{93F016B8-9343-F742-B826-D89C5F65E626}"/>
                </a:ext>
              </a:extLst>
            </p:cNvPr>
            <p:cNvSpPr/>
            <p:nvPr/>
          </p:nvSpPr>
          <p:spPr>
            <a:xfrm>
              <a:off x="1621380"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8" name="Oval 27">
              <a:extLst>
                <a:ext uri="{FF2B5EF4-FFF2-40B4-BE49-F238E27FC236}">
                  <a16:creationId xmlns:a16="http://schemas.microsoft.com/office/drawing/2014/main" id="{54AC38A5-6115-F041-A440-3178CF6AC65B}"/>
                </a:ext>
              </a:extLst>
            </p:cNvPr>
            <p:cNvSpPr/>
            <p:nvPr/>
          </p:nvSpPr>
          <p:spPr>
            <a:xfrm>
              <a:off x="1826617"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pic>
        <p:nvPicPr>
          <p:cNvPr id="1028" name="Picture 4" descr="Image result for gru rnn">
            <a:extLst>
              <a:ext uri="{FF2B5EF4-FFF2-40B4-BE49-F238E27FC236}">
                <a16:creationId xmlns:a16="http://schemas.microsoft.com/office/drawing/2014/main" id="{9767F110-799B-0743-BEA5-B2326E2024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8157" y="2687699"/>
            <a:ext cx="958126" cy="67746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76C11E5C-2D0B-094F-8B08-C6C55BAECBE7}"/>
              </a:ext>
            </a:extLst>
          </p:cNvPr>
          <p:cNvSpPr txBox="1"/>
          <p:nvPr/>
        </p:nvSpPr>
        <p:spPr>
          <a:xfrm>
            <a:off x="5157501" y="3212067"/>
            <a:ext cx="68864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err="1">
                <a:solidFill>
                  <a:srgbClr val="000000"/>
                </a:solidFill>
                <a:sym typeface="Calibri"/>
              </a:rPr>
              <a:t>BiGRU</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cxnSp>
        <p:nvCxnSpPr>
          <p:cNvPr id="54" name="Elbow Connector 53">
            <a:extLst>
              <a:ext uri="{FF2B5EF4-FFF2-40B4-BE49-F238E27FC236}">
                <a16:creationId xmlns:a16="http://schemas.microsoft.com/office/drawing/2014/main" id="{9A4864A0-C3FD-AA4D-BD6B-EE75AD79AF01}"/>
              </a:ext>
            </a:extLst>
          </p:cNvPr>
          <p:cNvCxnSpPr>
            <a:cxnSpLocks/>
            <a:stCxn id="56" idx="2"/>
          </p:cNvCxnSpPr>
          <p:nvPr/>
        </p:nvCxnSpPr>
        <p:spPr>
          <a:xfrm rot="16200000" flipH="1">
            <a:off x="3045548" y="842571"/>
            <a:ext cx="520839" cy="3675096"/>
          </a:xfrm>
          <a:prstGeom prst="bentConnector2">
            <a:avLst/>
          </a:prstGeom>
          <a:noFill/>
          <a:ln w="25400" cap="flat">
            <a:solidFill>
              <a:schemeClr val="accent6">
                <a:lumMod val="60000"/>
                <a:lumOff val="40000"/>
              </a:schemeClr>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56" name="Rectangle 55">
            <a:extLst>
              <a:ext uri="{FF2B5EF4-FFF2-40B4-BE49-F238E27FC236}">
                <a16:creationId xmlns:a16="http://schemas.microsoft.com/office/drawing/2014/main" id="{76D23848-9122-AB46-A9E4-23B9EB8AB415}"/>
              </a:ext>
            </a:extLst>
          </p:cNvPr>
          <p:cNvSpPr/>
          <p:nvPr/>
        </p:nvSpPr>
        <p:spPr>
          <a:xfrm>
            <a:off x="731520" y="1474818"/>
            <a:ext cx="1473798" cy="944882"/>
          </a:xfrm>
          <a:prstGeom prst="rect">
            <a:avLst/>
          </a:prstGeom>
          <a:no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6" name="Rectangle 65">
            <a:extLst>
              <a:ext uri="{FF2B5EF4-FFF2-40B4-BE49-F238E27FC236}">
                <a16:creationId xmlns:a16="http://schemas.microsoft.com/office/drawing/2014/main" id="{CF316369-79D6-8F42-A752-C255CCC84592}"/>
              </a:ext>
            </a:extLst>
          </p:cNvPr>
          <p:cNvSpPr/>
          <p:nvPr/>
        </p:nvSpPr>
        <p:spPr>
          <a:xfrm>
            <a:off x="5809853" y="1474818"/>
            <a:ext cx="1318483" cy="944882"/>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cxnSp>
        <p:nvCxnSpPr>
          <p:cNvPr id="68" name="Elbow Connector 67">
            <a:extLst>
              <a:ext uri="{FF2B5EF4-FFF2-40B4-BE49-F238E27FC236}">
                <a16:creationId xmlns:a16="http://schemas.microsoft.com/office/drawing/2014/main" id="{C7F5A441-AD12-F64D-AD3B-3B2AE1F470D5}"/>
              </a:ext>
            </a:extLst>
          </p:cNvPr>
          <p:cNvCxnSpPr>
            <a:cxnSpLocks/>
            <a:stCxn id="66" idx="2"/>
          </p:cNvCxnSpPr>
          <p:nvPr/>
        </p:nvCxnSpPr>
        <p:spPr>
          <a:xfrm rot="5400000">
            <a:off x="5850466" y="2415383"/>
            <a:ext cx="614313" cy="622946"/>
          </a:xfrm>
          <a:prstGeom prst="bentConnector2">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77" name="Rounded Rectangle 76">
            <a:extLst>
              <a:ext uri="{FF2B5EF4-FFF2-40B4-BE49-F238E27FC236}">
                <a16:creationId xmlns:a16="http://schemas.microsoft.com/office/drawing/2014/main" id="{804ABC18-FEC2-374F-8D45-2E36FCFDE965}"/>
              </a:ext>
            </a:extLst>
          </p:cNvPr>
          <p:cNvSpPr/>
          <p:nvPr/>
        </p:nvSpPr>
        <p:spPr>
          <a:xfrm>
            <a:off x="1570589" y="3786694"/>
            <a:ext cx="1269402" cy="1656677"/>
          </a:xfrm>
          <a:prstGeom prst="round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nvGrpSpPr>
          <p:cNvPr id="80" name="Group 79">
            <a:extLst>
              <a:ext uri="{FF2B5EF4-FFF2-40B4-BE49-F238E27FC236}">
                <a16:creationId xmlns:a16="http://schemas.microsoft.com/office/drawing/2014/main" id="{EF5BECC8-507B-804D-BD34-D505DE795D3E}"/>
              </a:ext>
            </a:extLst>
          </p:cNvPr>
          <p:cNvGrpSpPr/>
          <p:nvPr/>
        </p:nvGrpSpPr>
        <p:grpSpPr>
          <a:xfrm rot="5400000">
            <a:off x="2759141" y="4477743"/>
            <a:ext cx="1376979" cy="247426"/>
            <a:chOff x="731520" y="3076687"/>
            <a:chExt cx="1376979" cy="247426"/>
          </a:xfrm>
        </p:grpSpPr>
        <p:sp>
          <p:nvSpPr>
            <p:cNvPr id="81" name="Rounded Rectangle 80">
              <a:extLst>
                <a:ext uri="{FF2B5EF4-FFF2-40B4-BE49-F238E27FC236}">
                  <a16:creationId xmlns:a16="http://schemas.microsoft.com/office/drawing/2014/main" id="{EEE98EB7-811D-4D47-A739-5552DD96CC30}"/>
                </a:ext>
              </a:extLst>
            </p:cNvPr>
            <p:cNvSpPr/>
            <p:nvPr/>
          </p:nvSpPr>
          <p:spPr>
            <a:xfrm>
              <a:off x="731520" y="3076687"/>
              <a:ext cx="1376979" cy="247426"/>
            </a:xfrm>
            <a:prstGeom prst="roundRect">
              <a:avLst/>
            </a:prstGeom>
            <a:solidFill>
              <a:srgbClr val="FFFFFF"/>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2" name="Oval 81">
              <a:extLst>
                <a:ext uri="{FF2B5EF4-FFF2-40B4-BE49-F238E27FC236}">
                  <a16:creationId xmlns:a16="http://schemas.microsoft.com/office/drawing/2014/main" id="{99ADC2F8-EA2E-0E44-972B-DB5CD0A0A363}"/>
                </a:ext>
              </a:extLst>
            </p:cNvPr>
            <p:cNvSpPr/>
            <p:nvPr/>
          </p:nvSpPr>
          <p:spPr>
            <a:xfrm>
              <a:off x="799814"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3" name="Oval 82">
              <a:extLst>
                <a:ext uri="{FF2B5EF4-FFF2-40B4-BE49-F238E27FC236}">
                  <a16:creationId xmlns:a16="http://schemas.microsoft.com/office/drawing/2014/main" id="{DC52A548-D82B-6D45-A902-CA2D714E446C}"/>
                </a:ext>
              </a:extLst>
            </p:cNvPr>
            <p:cNvSpPr/>
            <p:nvPr/>
          </p:nvSpPr>
          <p:spPr>
            <a:xfrm>
              <a:off x="1010982"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4" name="Oval 83">
              <a:extLst>
                <a:ext uri="{FF2B5EF4-FFF2-40B4-BE49-F238E27FC236}">
                  <a16:creationId xmlns:a16="http://schemas.microsoft.com/office/drawing/2014/main" id="{078652BF-4A81-6245-BEED-2ABB2AEBC7A0}"/>
                </a:ext>
              </a:extLst>
            </p:cNvPr>
            <p:cNvSpPr/>
            <p:nvPr/>
          </p:nvSpPr>
          <p:spPr>
            <a:xfrm>
              <a:off x="1222150"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5" name="Oval 84">
              <a:extLst>
                <a:ext uri="{FF2B5EF4-FFF2-40B4-BE49-F238E27FC236}">
                  <a16:creationId xmlns:a16="http://schemas.microsoft.com/office/drawing/2014/main" id="{A67E0B8A-04B5-0A4F-A926-635F93151307}"/>
                </a:ext>
              </a:extLst>
            </p:cNvPr>
            <p:cNvSpPr/>
            <p:nvPr/>
          </p:nvSpPr>
          <p:spPr>
            <a:xfrm>
              <a:off x="1420009"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6" name="Oval 85">
              <a:extLst>
                <a:ext uri="{FF2B5EF4-FFF2-40B4-BE49-F238E27FC236}">
                  <a16:creationId xmlns:a16="http://schemas.microsoft.com/office/drawing/2014/main" id="{E29E2995-984F-7A40-9DFB-C878AEF16A43}"/>
                </a:ext>
              </a:extLst>
            </p:cNvPr>
            <p:cNvSpPr/>
            <p:nvPr/>
          </p:nvSpPr>
          <p:spPr>
            <a:xfrm>
              <a:off x="1621380"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7" name="Oval 86">
              <a:extLst>
                <a:ext uri="{FF2B5EF4-FFF2-40B4-BE49-F238E27FC236}">
                  <a16:creationId xmlns:a16="http://schemas.microsoft.com/office/drawing/2014/main" id="{D7364BA4-E9DC-3F47-99C7-64DB07731B11}"/>
                </a:ext>
              </a:extLst>
            </p:cNvPr>
            <p:cNvSpPr/>
            <p:nvPr/>
          </p:nvSpPr>
          <p:spPr>
            <a:xfrm>
              <a:off x="1826617"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grpSp>
        <p:nvGrpSpPr>
          <p:cNvPr id="88" name="Group 87">
            <a:extLst>
              <a:ext uri="{FF2B5EF4-FFF2-40B4-BE49-F238E27FC236}">
                <a16:creationId xmlns:a16="http://schemas.microsoft.com/office/drawing/2014/main" id="{E2E8EF42-44F7-8144-BAEA-8A8417FB8C1D}"/>
              </a:ext>
            </a:extLst>
          </p:cNvPr>
          <p:cNvGrpSpPr/>
          <p:nvPr/>
        </p:nvGrpSpPr>
        <p:grpSpPr>
          <a:xfrm rot="5400000">
            <a:off x="3469535" y="4477743"/>
            <a:ext cx="1376979" cy="247426"/>
            <a:chOff x="731520" y="3076687"/>
            <a:chExt cx="1376979" cy="247426"/>
          </a:xfrm>
        </p:grpSpPr>
        <p:sp>
          <p:nvSpPr>
            <p:cNvPr id="89" name="Rounded Rectangle 88">
              <a:extLst>
                <a:ext uri="{FF2B5EF4-FFF2-40B4-BE49-F238E27FC236}">
                  <a16:creationId xmlns:a16="http://schemas.microsoft.com/office/drawing/2014/main" id="{9A934F82-B518-674E-A8AB-B40625AA95E0}"/>
                </a:ext>
              </a:extLst>
            </p:cNvPr>
            <p:cNvSpPr/>
            <p:nvPr/>
          </p:nvSpPr>
          <p:spPr>
            <a:xfrm>
              <a:off x="731520" y="3076687"/>
              <a:ext cx="1376979" cy="24742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0" name="Oval 89">
              <a:extLst>
                <a:ext uri="{FF2B5EF4-FFF2-40B4-BE49-F238E27FC236}">
                  <a16:creationId xmlns:a16="http://schemas.microsoft.com/office/drawing/2014/main" id="{F561121F-673D-8744-94F8-63B47B2B5211}"/>
                </a:ext>
              </a:extLst>
            </p:cNvPr>
            <p:cNvSpPr/>
            <p:nvPr/>
          </p:nvSpPr>
          <p:spPr>
            <a:xfrm>
              <a:off x="799814"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1" name="Oval 90">
              <a:extLst>
                <a:ext uri="{FF2B5EF4-FFF2-40B4-BE49-F238E27FC236}">
                  <a16:creationId xmlns:a16="http://schemas.microsoft.com/office/drawing/2014/main" id="{F9667757-709C-0341-B07A-F6183F2D9F6F}"/>
                </a:ext>
              </a:extLst>
            </p:cNvPr>
            <p:cNvSpPr/>
            <p:nvPr/>
          </p:nvSpPr>
          <p:spPr>
            <a:xfrm>
              <a:off x="1010982"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2" name="Oval 91">
              <a:extLst>
                <a:ext uri="{FF2B5EF4-FFF2-40B4-BE49-F238E27FC236}">
                  <a16:creationId xmlns:a16="http://schemas.microsoft.com/office/drawing/2014/main" id="{C2641BFE-080A-6746-88F7-17C9DF4D6E03}"/>
                </a:ext>
              </a:extLst>
            </p:cNvPr>
            <p:cNvSpPr/>
            <p:nvPr/>
          </p:nvSpPr>
          <p:spPr>
            <a:xfrm>
              <a:off x="1222150"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3" name="Oval 92">
              <a:extLst>
                <a:ext uri="{FF2B5EF4-FFF2-40B4-BE49-F238E27FC236}">
                  <a16:creationId xmlns:a16="http://schemas.microsoft.com/office/drawing/2014/main" id="{9A512C27-80EC-F745-8348-F1DD8C34DB9F}"/>
                </a:ext>
              </a:extLst>
            </p:cNvPr>
            <p:cNvSpPr/>
            <p:nvPr/>
          </p:nvSpPr>
          <p:spPr>
            <a:xfrm>
              <a:off x="1420009"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4" name="Oval 93">
              <a:extLst>
                <a:ext uri="{FF2B5EF4-FFF2-40B4-BE49-F238E27FC236}">
                  <a16:creationId xmlns:a16="http://schemas.microsoft.com/office/drawing/2014/main" id="{58457CB9-B585-8A4E-A7BB-F2216D3A5237}"/>
                </a:ext>
              </a:extLst>
            </p:cNvPr>
            <p:cNvSpPr/>
            <p:nvPr/>
          </p:nvSpPr>
          <p:spPr>
            <a:xfrm>
              <a:off x="1621380"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5" name="Oval 94">
              <a:extLst>
                <a:ext uri="{FF2B5EF4-FFF2-40B4-BE49-F238E27FC236}">
                  <a16:creationId xmlns:a16="http://schemas.microsoft.com/office/drawing/2014/main" id="{6D3BBE5D-0BFC-6E44-9CF7-1D7806BC9624}"/>
                </a:ext>
              </a:extLst>
            </p:cNvPr>
            <p:cNvSpPr/>
            <p:nvPr/>
          </p:nvSpPr>
          <p:spPr>
            <a:xfrm>
              <a:off x="1826617"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
        <p:nvSpPr>
          <p:cNvPr id="97" name="Rounded Rectangle 96">
            <a:extLst>
              <a:ext uri="{FF2B5EF4-FFF2-40B4-BE49-F238E27FC236}">
                <a16:creationId xmlns:a16="http://schemas.microsoft.com/office/drawing/2014/main" id="{58B8BE69-1F51-A94B-B222-40113FC4C333}"/>
              </a:ext>
            </a:extLst>
          </p:cNvPr>
          <p:cNvSpPr/>
          <p:nvPr/>
        </p:nvSpPr>
        <p:spPr>
          <a:xfrm>
            <a:off x="3184977" y="3786694"/>
            <a:ext cx="1269402" cy="1656677"/>
          </a:xfrm>
          <a:prstGeom prst="round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nvGrpSpPr>
          <p:cNvPr id="98" name="Group 97">
            <a:extLst>
              <a:ext uri="{FF2B5EF4-FFF2-40B4-BE49-F238E27FC236}">
                <a16:creationId xmlns:a16="http://schemas.microsoft.com/office/drawing/2014/main" id="{71FA199F-F999-3142-8F49-E10324D8A616}"/>
              </a:ext>
            </a:extLst>
          </p:cNvPr>
          <p:cNvGrpSpPr/>
          <p:nvPr/>
        </p:nvGrpSpPr>
        <p:grpSpPr>
          <a:xfrm rot="5400000">
            <a:off x="4459054" y="4457127"/>
            <a:ext cx="1376979" cy="247426"/>
            <a:chOff x="731520" y="3076687"/>
            <a:chExt cx="1376979" cy="247426"/>
          </a:xfrm>
        </p:grpSpPr>
        <p:sp>
          <p:nvSpPr>
            <p:cNvPr id="99" name="Rounded Rectangle 98">
              <a:extLst>
                <a:ext uri="{FF2B5EF4-FFF2-40B4-BE49-F238E27FC236}">
                  <a16:creationId xmlns:a16="http://schemas.microsoft.com/office/drawing/2014/main" id="{17302374-95C4-5743-94F4-7F77651009BF}"/>
                </a:ext>
              </a:extLst>
            </p:cNvPr>
            <p:cNvSpPr/>
            <p:nvPr/>
          </p:nvSpPr>
          <p:spPr>
            <a:xfrm>
              <a:off x="731520" y="3076687"/>
              <a:ext cx="1376979" cy="247426"/>
            </a:xfrm>
            <a:prstGeom prst="roundRect">
              <a:avLst/>
            </a:prstGeom>
            <a:solidFill>
              <a:srgbClr val="FFFFFF"/>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0" name="Oval 99">
              <a:extLst>
                <a:ext uri="{FF2B5EF4-FFF2-40B4-BE49-F238E27FC236}">
                  <a16:creationId xmlns:a16="http://schemas.microsoft.com/office/drawing/2014/main" id="{6298DE53-79FD-534F-8005-CE32D54138CC}"/>
                </a:ext>
              </a:extLst>
            </p:cNvPr>
            <p:cNvSpPr/>
            <p:nvPr/>
          </p:nvSpPr>
          <p:spPr>
            <a:xfrm>
              <a:off x="799814"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1" name="Oval 100">
              <a:extLst>
                <a:ext uri="{FF2B5EF4-FFF2-40B4-BE49-F238E27FC236}">
                  <a16:creationId xmlns:a16="http://schemas.microsoft.com/office/drawing/2014/main" id="{BD310B1B-4D0C-F349-8CA5-65BD857E7633}"/>
                </a:ext>
              </a:extLst>
            </p:cNvPr>
            <p:cNvSpPr/>
            <p:nvPr/>
          </p:nvSpPr>
          <p:spPr>
            <a:xfrm>
              <a:off x="1010982"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2" name="Oval 101">
              <a:extLst>
                <a:ext uri="{FF2B5EF4-FFF2-40B4-BE49-F238E27FC236}">
                  <a16:creationId xmlns:a16="http://schemas.microsoft.com/office/drawing/2014/main" id="{871D6A41-34B6-CA41-B5BD-8FDC9F0A45DC}"/>
                </a:ext>
              </a:extLst>
            </p:cNvPr>
            <p:cNvSpPr/>
            <p:nvPr/>
          </p:nvSpPr>
          <p:spPr>
            <a:xfrm>
              <a:off x="1222150"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3" name="Oval 102">
              <a:extLst>
                <a:ext uri="{FF2B5EF4-FFF2-40B4-BE49-F238E27FC236}">
                  <a16:creationId xmlns:a16="http://schemas.microsoft.com/office/drawing/2014/main" id="{F4FBCF43-430D-F94F-89E9-695CB49FF55E}"/>
                </a:ext>
              </a:extLst>
            </p:cNvPr>
            <p:cNvSpPr/>
            <p:nvPr/>
          </p:nvSpPr>
          <p:spPr>
            <a:xfrm>
              <a:off x="1420009"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4" name="Oval 103">
              <a:extLst>
                <a:ext uri="{FF2B5EF4-FFF2-40B4-BE49-F238E27FC236}">
                  <a16:creationId xmlns:a16="http://schemas.microsoft.com/office/drawing/2014/main" id="{A4AF8049-6F85-284E-B473-799DC7B2E9E0}"/>
                </a:ext>
              </a:extLst>
            </p:cNvPr>
            <p:cNvSpPr/>
            <p:nvPr/>
          </p:nvSpPr>
          <p:spPr>
            <a:xfrm>
              <a:off x="1621380"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5" name="Oval 104">
              <a:extLst>
                <a:ext uri="{FF2B5EF4-FFF2-40B4-BE49-F238E27FC236}">
                  <a16:creationId xmlns:a16="http://schemas.microsoft.com/office/drawing/2014/main" id="{C5ABF7E6-3996-1F4D-A884-386D8C313276}"/>
                </a:ext>
              </a:extLst>
            </p:cNvPr>
            <p:cNvSpPr/>
            <p:nvPr/>
          </p:nvSpPr>
          <p:spPr>
            <a:xfrm>
              <a:off x="1826617"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grpSp>
        <p:nvGrpSpPr>
          <p:cNvPr id="106" name="Group 105">
            <a:extLst>
              <a:ext uri="{FF2B5EF4-FFF2-40B4-BE49-F238E27FC236}">
                <a16:creationId xmlns:a16="http://schemas.microsoft.com/office/drawing/2014/main" id="{1A27DBF6-DAB0-8E45-A229-6C4329CF5474}"/>
              </a:ext>
            </a:extLst>
          </p:cNvPr>
          <p:cNvGrpSpPr/>
          <p:nvPr/>
        </p:nvGrpSpPr>
        <p:grpSpPr>
          <a:xfrm rot="5400000">
            <a:off x="5169448" y="4457127"/>
            <a:ext cx="1376979" cy="247426"/>
            <a:chOff x="731520" y="3076687"/>
            <a:chExt cx="1376979" cy="247426"/>
          </a:xfrm>
        </p:grpSpPr>
        <p:sp>
          <p:nvSpPr>
            <p:cNvPr id="107" name="Rounded Rectangle 106">
              <a:extLst>
                <a:ext uri="{FF2B5EF4-FFF2-40B4-BE49-F238E27FC236}">
                  <a16:creationId xmlns:a16="http://schemas.microsoft.com/office/drawing/2014/main" id="{815F5325-A6B7-1746-B2AC-6BD177FC1521}"/>
                </a:ext>
              </a:extLst>
            </p:cNvPr>
            <p:cNvSpPr/>
            <p:nvPr/>
          </p:nvSpPr>
          <p:spPr>
            <a:xfrm>
              <a:off x="731520" y="3076687"/>
              <a:ext cx="1376979" cy="24742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8" name="Oval 107">
              <a:extLst>
                <a:ext uri="{FF2B5EF4-FFF2-40B4-BE49-F238E27FC236}">
                  <a16:creationId xmlns:a16="http://schemas.microsoft.com/office/drawing/2014/main" id="{15E309E4-B0D2-474A-8BD0-A4FE9056331C}"/>
                </a:ext>
              </a:extLst>
            </p:cNvPr>
            <p:cNvSpPr/>
            <p:nvPr/>
          </p:nvSpPr>
          <p:spPr>
            <a:xfrm>
              <a:off x="799814"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9" name="Oval 108">
              <a:extLst>
                <a:ext uri="{FF2B5EF4-FFF2-40B4-BE49-F238E27FC236}">
                  <a16:creationId xmlns:a16="http://schemas.microsoft.com/office/drawing/2014/main" id="{EA59A6D6-09C7-1343-BD72-A2543258956A}"/>
                </a:ext>
              </a:extLst>
            </p:cNvPr>
            <p:cNvSpPr/>
            <p:nvPr/>
          </p:nvSpPr>
          <p:spPr>
            <a:xfrm>
              <a:off x="1010982"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0" name="Oval 109">
              <a:extLst>
                <a:ext uri="{FF2B5EF4-FFF2-40B4-BE49-F238E27FC236}">
                  <a16:creationId xmlns:a16="http://schemas.microsoft.com/office/drawing/2014/main" id="{708F2CBA-9895-444F-86B3-8567208D9767}"/>
                </a:ext>
              </a:extLst>
            </p:cNvPr>
            <p:cNvSpPr/>
            <p:nvPr/>
          </p:nvSpPr>
          <p:spPr>
            <a:xfrm>
              <a:off x="1222150"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1" name="Oval 110">
              <a:extLst>
                <a:ext uri="{FF2B5EF4-FFF2-40B4-BE49-F238E27FC236}">
                  <a16:creationId xmlns:a16="http://schemas.microsoft.com/office/drawing/2014/main" id="{C114402B-EC96-9647-A571-7D90D36FA3BD}"/>
                </a:ext>
              </a:extLst>
            </p:cNvPr>
            <p:cNvSpPr/>
            <p:nvPr/>
          </p:nvSpPr>
          <p:spPr>
            <a:xfrm>
              <a:off x="1420009"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2" name="Oval 111">
              <a:extLst>
                <a:ext uri="{FF2B5EF4-FFF2-40B4-BE49-F238E27FC236}">
                  <a16:creationId xmlns:a16="http://schemas.microsoft.com/office/drawing/2014/main" id="{70E4C736-FA0F-A944-A82E-E382DBEF1191}"/>
                </a:ext>
              </a:extLst>
            </p:cNvPr>
            <p:cNvSpPr/>
            <p:nvPr/>
          </p:nvSpPr>
          <p:spPr>
            <a:xfrm>
              <a:off x="1621380"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3" name="Oval 112">
              <a:extLst>
                <a:ext uri="{FF2B5EF4-FFF2-40B4-BE49-F238E27FC236}">
                  <a16:creationId xmlns:a16="http://schemas.microsoft.com/office/drawing/2014/main" id="{65550142-56E3-4143-82B4-B758FFAEE2C7}"/>
                </a:ext>
              </a:extLst>
            </p:cNvPr>
            <p:cNvSpPr/>
            <p:nvPr/>
          </p:nvSpPr>
          <p:spPr>
            <a:xfrm>
              <a:off x="1826617"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
        <p:nvSpPr>
          <p:cNvPr id="115" name="Rounded Rectangle 114">
            <a:extLst>
              <a:ext uri="{FF2B5EF4-FFF2-40B4-BE49-F238E27FC236}">
                <a16:creationId xmlns:a16="http://schemas.microsoft.com/office/drawing/2014/main" id="{277EDC53-ED32-0A41-BACD-BA06ED0849CD}"/>
              </a:ext>
            </a:extLst>
          </p:cNvPr>
          <p:cNvSpPr/>
          <p:nvPr/>
        </p:nvSpPr>
        <p:spPr>
          <a:xfrm>
            <a:off x="4884890" y="3766078"/>
            <a:ext cx="1269402" cy="1656677"/>
          </a:xfrm>
          <a:prstGeom prst="round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nvGrpSpPr>
          <p:cNvPr id="116" name="Group 115">
            <a:extLst>
              <a:ext uri="{FF2B5EF4-FFF2-40B4-BE49-F238E27FC236}">
                <a16:creationId xmlns:a16="http://schemas.microsoft.com/office/drawing/2014/main" id="{3D126C5B-158C-6844-A0E5-CF637117C158}"/>
              </a:ext>
            </a:extLst>
          </p:cNvPr>
          <p:cNvGrpSpPr/>
          <p:nvPr/>
        </p:nvGrpSpPr>
        <p:grpSpPr>
          <a:xfrm rot="5400000">
            <a:off x="6054774" y="4443550"/>
            <a:ext cx="1376979" cy="247426"/>
            <a:chOff x="731520" y="3076687"/>
            <a:chExt cx="1376979" cy="247426"/>
          </a:xfrm>
        </p:grpSpPr>
        <p:sp>
          <p:nvSpPr>
            <p:cNvPr id="117" name="Rounded Rectangle 116">
              <a:extLst>
                <a:ext uri="{FF2B5EF4-FFF2-40B4-BE49-F238E27FC236}">
                  <a16:creationId xmlns:a16="http://schemas.microsoft.com/office/drawing/2014/main" id="{ACF49D45-E21C-4041-897C-B68EE597D55D}"/>
                </a:ext>
              </a:extLst>
            </p:cNvPr>
            <p:cNvSpPr/>
            <p:nvPr/>
          </p:nvSpPr>
          <p:spPr>
            <a:xfrm>
              <a:off x="731520" y="3076687"/>
              <a:ext cx="1376979" cy="247426"/>
            </a:xfrm>
            <a:prstGeom prst="roundRect">
              <a:avLst/>
            </a:prstGeom>
            <a:solidFill>
              <a:srgbClr val="FFFFFF"/>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8" name="Oval 117">
              <a:extLst>
                <a:ext uri="{FF2B5EF4-FFF2-40B4-BE49-F238E27FC236}">
                  <a16:creationId xmlns:a16="http://schemas.microsoft.com/office/drawing/2014/main" id="{68F66A96-C8B4-C847-B8ED-ACD5C5F9EDED}"/>
                </a:ext>
              </a:extLst>
            </p:cNvPr>
            <p:cNvSpPr/>
            <p:nvPr/>
          </p:nvSpPr>
          <p:spPr>
            <a:xfrm>
              <a:off x="799814"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9" name="Oval 118">
              <a:extLst>
                <a:ext uri="{FF2B5EF4-FFF2-40B4-BE49-F238E27FC236}">
                  <a16:creationId xmlns:a16="http://schemas.microsoft.com/office/drawing/2014/main" id="{7A79F4EE-18F2-DD44-BA73-4B40D323E140}"/>
                </a:ext>
              </a:extLst>
            </p:cNvPr>
            <p:cNvSpPr/>
            <p:nvPr/>
          </p:nvSpPr>
          <p:spPr>
            <a:xfrm>
              <a:off x="1010982"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0" name="Oval 119">
              <a:extLst>
                <a:ext uri="{FF2B5EF4-FFF2-40B4-BE49-F238E27FC236}">
                  <a16:creationId xmlns:a16="http://schemas.microsoft.com/office/drawing/2014/main" id="{EEA5E38B-2FEF-724A-A3DD-FB43B2D536B6}"/>
                </a:ext>
              </a:extLst>
            </p:cNvPr>
            <p:cNvSpPr/>
            <p:nvPr/>
          </p:nvSpPr>
          <p:spPr>
            <a:xfrm>
              <a:off x="1222150"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1" name="Oval 120">
              <a:extLst>
                <a:ext uri="{FF2B5EF4-FFF2-40B4-BE49-F238E27FC236}">
                  <a16:creationId xmlns:a16="http://schemas.microsoft.com/office/drawing/2014/main" id="{B3F55851-3739-9F43-818C-16D7D25F5CE9}"/>
                </a:ext>
              </a:extLst>
            </p:cNvPr>
            <p:cNvSpPr/>
            <p:nvPr/>
          </p:nvSpPr>
          <p:spPr>
            <a:xfrm>
              <a:off x="1420009"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2" name="Oval 121">
              <a:extLst>
                <a:ext uri="{FF2B5EF4-FFF2-40B4-BE49-F238E27FC236}">
                  <a16:creationId xmlns:a16="http://schemas.microsoft.com/office/drawing/2014/main" id="{E44ADEBE-DF8A-1F4D-9998-C3EDC6E10A78}"/>
                </a:ext>
              </a:extLst>
            </p:cNvPr>
            <p:cNvSpPr/>
            <p:nvPr/>
          </p:nvSpPr>
          <p:spPr>
            <a:xfrm>
              <a:off x="1621380"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3" name="Oval 122">
              <a:extLst>
                <a:ext uri="{FF2B5EF4-FFF2-40B4-BE49-F238E27FC236}">
                  <a16:creationId xmlns:a16="http://schemas.microsoft.com/office/drawing/2014/main" id="{408E1132-FA82-3A44-B854-B12E370147F2}"/>
                </a:ext>
              </a:extLst>
            </p:cNvPr>
            <p:cNvSpPr/>
            <p:nvPr/>
          </p:nvSpPr>
          <p:spPr>
            <a:xfrm>
              <a:off x="1826617" y="3118582"/>
              <a:ext cx="142874" cy="163636"/>
            </a:xfrm>
            <a:prstGeom prst="ellipse">
              <a:avLst/>
            </a:prstGeom>
            <a:solidFill>
              <a:schemeClr val="accent6">
                <a:lumMod val="60000"/>
                <a:lumOff val="40000"/>
              </a:schemeClr>
            </a:solidFill>
            <a:ln w="25400" cap="flat">
              <a:solidFill>
                <a:schemeClr val="accent6">
                  <a:lumMod val="60000"/>
                  <a:lumOff val="4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grpSp>
        <p:nvGrpSpPr>
          <p:cNvPr id="124" name="Group 123">
            <a:extLst>
              <a:ext uri="{FF2B5EF4-FFF2-40B4-BE49-F238E27FC236}">
                <a16:creationId xmlns:a16="http://schemas.microsoft.com/office/drawing/2014/main" id="{D4CEC167-0E49-5E45-A243-00B6E22A72E0}"/>
              </a:ext>
            </a:extLst>
          </p:cNvPr>
          <p:cNvGrpSpPr/>
          <p:nvPr/>
        </p:nvGrpSpPr>
        <p:grpSpPr>
          <a:xfrm rot="5400000">
            <a:off x="6765168" y="4443550"/>
            <a:ext cx="1376979" cy="247426"/>
            <a:chOff x="731520" y="3076687"/>
            <a:chExt cx="1376979" cy="247426"/>
          </a:xfrm>
        </p:grpSpPr>
        <p:sp>
          <p:nvSpPr>
            <p:cNvPr id="125" name="Rounded Rectangle 124">
              <a:extLst>
                <a:ext uri="{FF2B5EF4-FFF2-40B4-BE49-F238E27FC236}">
                  <a16:creationId xmlns:a16="http://schemas.microsoft.com/office/drawing/2014/main" id="{2BC9C46E-6FEA-EA47-955F-692C9A2D0C91}"/>
                </a:ext>
              </a:extLst>
            </p:cNvPr>
            <p:cNvSpPr/>
            <p:nvPr/>
          </p:nvSpPr>
          <p:spPr>
            <a:xfrm>
              <a:off x="731520" y="3076687"/>
              <a:ext cx="1376979" cy="247426"/>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6" name="Oval 125">
              <a:extLst>
                <a:ext uri="{FF2B5EF4-FFF2-40B4-BE49-F238E27FC236}">
                  <a16:creationId xmlns:a16="http://schemas.microsoft.com/office/drawing/2014/main" id="{9616BE2A-96F9-4F4E-9803-8BA63951B2BF}"/>
                </a:ext>
              </a:extLst>
            </p:cNvPr>
            <p:cNvSpPr/>
            <p:nvPr/>
          </p:nvSpPr>
          <p:spPr>
            <a:xfrm>
              <a:off x="799814"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7" name="Oval 126">
              <a:extLst>
                <a:ext uri="{FF2B5EF4-FFF2-40B4-BE49-F238E27FC236}">
                  <a16:creationId xmlns:a16="http://schemas.microsoft.com/office/drawing/2014/main" id="{D7FB8677-AFA2-224A-A0BA-E838F35F3EE9}"/>
                </a:ext>
              </a:extLst>
            </p:cNvPr>
            <p:cNvSpPr/>
            <p:nvPr/>
          </p:nvSpPr>
          <p:spPr>
            <a:xfrm>
              <a:off x="1010982"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8" name="Oval 127">
              <a:extLst>
                <a:ext uri="{FF2B5EF4-FFF2-40B4-BE49-F238E27FC236}">
                  <a16:creationId xmlns:a16="http://schemas.microsoft.com/office/drawing/2014/main" id="{6EB61233-6F9A-E746-946B-B1399874EFBE}"/>
                </a:ext>
              </a:extLst>
            </p:cNvPr>
            <p:cNvSpPr/>
            <p:nvPr/>
          </p:nvSpPr>
          <p:spPr>
            <a:xfrm>
              <a:off x="1222150"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9" name="Oval 128">
              <a:extLst>
                <a:ext uri="{FF2B5EF4-FFF2-40B4-BE49-F238E27FC236}">
                  <a16:creationId xmlns:a16="http://schemas.microsoft.com/office/drawing/2014/main" id="{8C339D93-C592-8842-AF02-31AB0D266703}"/>
                </a:ext>
              </a:extLst>
            </p:cNvPr>
            <p:cNvSpPr/>
            <p:nvPr/>
          </p:nvSpPr>
          <p:spPr>
            <a:xfrm>
              <a:off x="1420009"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30" name="Oval 129">
              <a:extLst>
                <a:ext uri="{FF2B5EF4-FFF2-40B4-BE49-F238E27FC236}">
                  <a16:creationId xmlns:a16="http://schemas.microsoft.com/office/drawing/2014/main" id="{B36A9266-88FF-4C48-8487-0DEDCF38EDAB}"/>
                </a:ext>
              </a:extLst>
            </p:cNvPr>
            <p:cNvSpPr/>
            <p:nvPr/>
          </p:nvSpPr>
          <p:spPr>
            <a:xfrm>
              <a:off x="1621380"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31" name="Oval 130">
              <a:extLst>
                <a:ext uri="{FF2B5EF4-FFF2-40B4-BE49-F238E27FC236}">
                  <a16:creationId xmlns:a16="http://schemas.microsoft.com/office/drawing/2014/main" id="{AC8622E2-5FD8-5946-91B4-DFA41A1EB661}"/>
                </a:ext>
              </a:extLst>
            </p:cNvPr>
            <p:cNvSpPr/>
            <p:nvPr/>
          </p:nvSpPr>
          <p:spPr>
            <a:xfrm>
              <a:off x="1826617" y="3118582"/>
              <a:ext cx="142874" cy="163636"/>
            </a:xfrm>
            <a:prstGeom prst="ellipse">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
        <p:nvSpPr>
          <p:cNvPr id="133" name="Rounded Rectangle 132">
            <a:extLst>
              <a:ext uri="{FF2B5EF4-FFF2-40B4-BE49-F238E27FC236}">
                <a16:creationId xmlns:a16="http://schemas.microsoft.com/office/drawing/2014/main" id="{B1664A15-8E3D-AA49-B9A6-92FE41430BC5}"/>
              </a:ext>
            </a:extLst>
          </p:cNvPr>
          <p:cNvSpPr/>
          <p:nvPr/>
        </p:nvSpPr>
        <p:spPr>
          <a:xfrm>
            <a:off x="6480610" y="3752501"/>
            <a:ext cx="1269402" cy="1656677"/>
          </a:xfrm>
          <a:prstGeom prst="round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25" name="TextBox 1024">
            <a:extLst>
              <a:ext uri="{FF2B5EF4-FFF2-40B4-BE49-F238E27FC236}">
                <a16:creationId xmlns:a16="http://schemas.microsoft.com/office/drawing/2014/main" id="{43A3354D-7D43-354F-AD18-5BD8CFFB0BA2}"/>
              </a:ext>
            </a:extLst>
          </p:cNvPr>
          <p:cNvSpPr txBox="1"/>
          <p:nvPr/>
        </p:nvSpPr>
        <p:spPr>
          <a:xfrm>
            <a:off x="2023454" y="4309069"/>
            <a:ext cx="297515"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Calibri"/>
              </a:rPr>
              <a:t>−</a:t>
            </a:r>
          </a:p>
        </p:txBody>
      </p:sp>
      <p:sp>
        <p:nvSpPr>
          <p:cNvPr id="138" name="TextBox 137">
            <a:extLst>
              <a:ext uri="{FF2B5EF4-FFF2-40B4-BE49-F238E27FC236}">
                <a16:creationId xmlns:a16="http://schemas.microsoft.com/office/drawing/2014/main" id="{0980CDA1-A315-4849-9755-58038A428321}"/>
              </a:ext>
            </a:extLst>
          </p:cNvPr>
          <p:cNvSpPr txBox="1"/>
          <p:nvPr/>
        </p:nvSpPr>
        <p:spPr>
          <a:xfrm>
            <a:off x="2854136" y="4300467"/>
            <a:ext cx="297515"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200" dirty="0">
                <a:solidFill>
                  <a:srgbClr val="000000"/>
                </a:solidFill>
                <a:sym typeface="Calibri"/>
              </a:rPr>
              <a:t>+</a:t>
            </a:r>
            <a:endParaRPr kumimoji="0" lang="en-US" sz="3200" b="0" i="0" u="none" strike="noStrike" cap="none" spc="0" normalizeH="0" baseline="0" dirty="0">
              <a:ln>
                <a:noFill/>
              </a:ln>
              <a:solidFill>
                <a:srgbClr val="000000"/>
              </a:solidFill>
              <a:effectLst/>
              <a:uFillTx/>
              <a:latin typeface="+mn-lt"/>
              <a:ea typeface="+mn-ea"/>
              <a:cs typeface="+mn-cs"/>
              <a:sym typeface="Calibri"/>
            </a:endParaRPr>
          </a:p>
        </p:txBody>
      </p:sp>
      <p:sp>
        <p:nvSpPr>
          <p:cNvPr id="139" name="TextBox 138">
            <a:extLst>
              <a:ext uri="{FF2B5EF4-FFF2-40B4-BE49-F238E27FC236}">
                <a16:creationId xmlns:a16="http://schemas.microsoft.com/office/drawing/2014/main" id="{F99AE15D-6AD2-3C49-9F4E-A64A34CCC8CE}"/>
              </a:ext>
            </a:extLst>
          </p:cNvPr>
          <p:cNvSpPr txBox="1"/>
          <p:nvPr/>
        </p:nvSpPr>
        <p:spPr>
          <a:xfrm>
            <a:off x="3630036" y="4309069"/>
            <a:ext cx="297515"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Calibri"/>
              </a:rPr>
              <a:t>−</a:t>
            </a:r>
          </a:p>
        </p:txBody>
      </p:sp>
      <p:sp>
        <p:nvSpPr>
          <p:cNvPr id="140" name="TextBox 139">
            <a:extLst>
              <a:ext uri="{FF2B5EF4-FFF2-40B4-BE49-F238E27FC236}">
                <a16:creationId xmlns:a16="http://schemas.microsoft.com/office/drawing/2014/main" id="{22B7704B-F2F7-D042-AC2F-8440FCC2242D}"/>
              </a:ext>
            </a:extLst>
          </p:cNvPr>
          <p:cNvSpPr txBox="1"/>
          <p:nvPr/>
        </p:nvSpPr>
        <p:spPr>
          <a:xfrm>
            <a:off x="4521882" y="4309069"/>
            <a:ext cx="297515"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200" dirty="0">
                <a:solidFill>
                  <a:srgbClr val="000000"/>
                </a:solidFill>
                <a:sym typeface="Calibri"/>
              </a:rPr>
              <a:t>+</a:t>
            </a:r>
            <a:endParaRPr kumimoji="0" lang="en-US" sz="3200" b="0" i="0" u="none" strike="noStrike" cap="none" spc="0" normalizeH="0" baseline="0" dirty="0">
              <a:ln>
                <a:noFill/>
              </a:ln>
              <a:solidFill>
                <a:srgbClr val="000000"/>
              </a:solidFill>
              <a:effectLst/>
              <a:uFillTx/>
              <a:latin typeface="+mn-lt"/>
              <a:ea typeface="+mn-ea"/>
              <a:cs typeface="+mn-cs"/>
              <a:sym typeface="Calibri"/>
            </a:endParaRPr>
          </a:p>
        </p:txBody>
      </p:sp>
      <p:sp>
        <p:nvSpPr>
          <p:cNvPr id="141" name="TextBox 140">
            <a:extLst>
              <a:ext uri="{FF2B5EF4-FFF2-40B4-BE49-F238E27FC236}">
                <a16:creationId xmlns:a16="http://schemas.microsoft.com/office/drawing/2014/main" id="{FE2A9A5C-5A80-0F49-8CD1-5F7904A61992}"/>
              </a:ext>
            </a:extLst>
          </p:cNvPr>
          <p:cNvSpPr txBox="1"/>
          <p:nvPr/>
        </p:nvSpPr>
        <p:spPr>
          <a:xfrm>
            <a:off x="5373337" y="4322645"/>
            <a:ext cx="297515"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Calibri"/>
              </a:rPr>
              <a:t>−</a:t>
            </a:r>
          </a:p>
        </p:txBody>
      </p:sp>
      <p:sp>
        <p:nvSpPr>
          <p:cNvPr id="142" name="TextBox 141">
            <a:extLst>
              <a:ext uri="{FF2B5EF4-FFF2-40B4-BE49-F238E27FC236}">
                <a16:creationId xmlns:a16="http://schemas.microsoft.com/office/drawing/2014/main" id="{208C08C5-6E67-FC4F-9DD6-44E063E69D37}"/>
              </a:ext>
            </a:extLst>
          </p:cNvPr>
          <p:cNvSpPr txBox="1"/>
          <p:nvPr/>
        </p:nvSpPr>
        <p:spPr>
          <a:xfrm>
            <a:off x="6149394" y="4289461"/>
            <a:ext cx="297515"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200" dirty="0">
                <a:solidFill>
                  <a:srgbClr val="000000"/>
                </a:solidFill>
                <a:sym typeface="Calibri"/>
              </a:rPr>
              <a:t>+</a:t>
            </a:r>
            <a:endParaRPr kumimoji="0" lang="en-US" sz="3200" b="0" i="0" u="none" strike="noStrike" cap="none" spc="0" normalizeH="0" baseline="0" dirty="0">
              <a:ln>
                <a:noFill/>
              </a:ln>
              <a:solidFill>
                <a:srgbClr val="000000"/>
              </a:solidFill>
              <a:effectLst/>
              <a:uFillTx/>
              <a:latin typeface="+mn-lt"/>
              <a:ea typeface="+mn-ea"/>
              <a:cs typeface="+mn-cs"/>
              <a:sym typeface="Calibri"/>
            </a:endParaRPr>
          </a:p>
        </p:txBody>
      </p:sp>
      <p:sp>
        <p:nvSpPr>
          <p:cNvPr id="143" name="TextBox 142">
            <a:extLst>
              <a:ext uri="{FF2B5EF4-FFF2-40B4-BE49-F238E27FC236}">
                <a16:creationId xmlns:a16="http://schemas.microsoft.com/office/drawing/2014/main" id="{7EAA1CFF-0297-0C45-9D61-DD2FA29C18DD}"/>
              </a:ext>
            </a:extLst>
          </p:cNvPr>
          <p:cNvSpPr txBox="1"/>
          <p:nvPr/>
        </p:nvSpPr>
        <p:spPr>
          <a:xfrm>
            <a:off x="6949703" y="4282833"/>
            <a:ext cx="297515"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Calibri"/>
              </a:rPr>
              <a:t>−</a:t>
            </a:r>
          </a:p>
        </p:txBody>
      </p:sp>
      <p:cxnSp>
        <p:nvCxnSpPr>
          <p:cNvPr id="144" name="Elbow Connector 143">
            <a:extLst>
              <a:ext uri="{FF2B5EF4-FFF2-40B4-BE49-F238E27FC236}">
                <a16:creationId xmlns:a16="http://schemas.microsoft.com/office/drawing/2014/main" id="{875E60E3-ECC4-B348-BBED-274BBFB397F1}"/>
              </a:ext>
            </a:extLst>
          </p:cNvPr>
          <p:cNvCxnSpPr>
            <a:cxnSpLocks/>
            <a:endCxn id="11" idx="1"/>
          </p:cNvCxnSpPr>
          <p:nvPr/>
        </p:nvCxnSpPr>
        <p:spPr>
          <a:xfrm rot="10800000" flipV="1">
            <a:off x="1833244" y="3115855"/>
            <a:ext cx="3310273" cy="797112"/>
          </a:xfrm>
          <a:prstGeom prst="bentConnector2">
            <a:avLst/>
          </a:prstGeom>
          <a:noFill/>
          <a:ln w="25400" cap="flat">
            <a:solidFill>
              <a:schemeClr val="accent6">
                <a:lumMod val="60000"/>
                <a:lumOff val="40000"/>
              </a:schemeClr>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9" name="Elbow Connector 148">
            <a:extLst>
              <a:ext uri="{FF2B5EF4-FFF2-40B4-BE49-F238E27FC236}">
                <a16:creationId xmlns:a16="http://schemas.microsoft.com/office/drawing/2014/main" id="{FA1A6D2E-1FE0-3A41-9D62-EEE919949E21}"/>
              </a:ext>
            </a:extLst>
          </p:cNvPr>
          <p:cNvCxnSpPr>
            <a:cxnSpLocks/>
            <a:endCxn id="22" idx="1"/>
          </p:cNvCxnSpPr>
          <p:nvPr/>
        </p:nvCxnSpPr>
        <p:spPr>
          <a:xfrm rot="10800000" flipV="1">
            <a:off x="2543638" y="3265855"/>
            <a:ext cx="2594541" cy="647112"/>
          </a:xfrm>
          <a:prstGeom prst="bentConnector2">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35" name="TextBox 1034">
            <a:extLst>
              <a:ext uri="{FF2B5EF4-FFF2-40B4-BE49-F238E27FC236}">
                <a16:creationId xmlns:a16="http://schemas.microsoft.com/office/drawing/2014/main" id="{3313DEFF-F418-AC4B-86A6-0C6A617B9AB3}"/>
              </a:ext>
            </a:extLst>
          </p:cNvPr>
          <p:cNvSpPr txBox="1"/>
          <p:nvPr/>
        </p:nvSpPr>
        <p:spPr>
          <a:xfrm>
            <a:off x="1718987" y="5470142"/>
            <a:ext cx="83375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Authors</a:t>
            </a:r>
          </a:p>
        </p:txBody>
      </p:sp>
      <p:sp>
        <p:nvSpPr>
          <p:cNvPr id="154" name="TextBox 153">
            <a:extLst>
              <a:ext uri="{FF2B5EF4-FFF2-40B4-BE49-F238E27FC236}">
                <a16:creationId xmlns:a16="http://schemas.microsoft.com/office/drawing/2014/main" id="{98354EA4-9180-CF4A-9E3E-DEBBEE81AD0F}"/>
              </a:ext>
            </a:extLst>
          </p:cNvPr>
          <p:cNvSpPr txBox="1"/>
          <p:nvPr/>
        </p:nvSpPr>
        <p:spPr>
          <a:xfrm>
            <a:off x="3531611" y="5480323"/>
            <a:ext cx="5027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Title</a:t>
            </a:r>
          </a:p>
        </p:txBody>
      </p:sp>
      <p:sp>
        <p:nvSpPr>
          <p:cNvPr id="155" name="TextBox 154">
            <a:extLst>
              <a:ext uri="{FF2B5EF4-FFF2-40B4-BE49-F238E27FC236}">
                <a16:creationId xmlns:a16="http://schemas.microsoft.com/office/drawing/2014/main" id="{E7361E3D-B477-1A44-AD26-D66331437BA6}"/>
              </a:ext>
            </a:extLst>
          </p:cNvPr>
          <p:cNvSpPr txBox="1"/>
          <p:nvPr/>
        </p:nvSpPr>
        <p:spPr>
          <a:xfrm>
            <a:off x="5159682" y="5475808"/>
            <a:ext cx="68678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Venue</a:t>
            </a:r>
          </a:p>
        </p:txBody>
      </p:sp>
      <p:sp>
        <p:nvSpPr>
          <p:cNvPr id="156" name="TextBox 155">
            <a:extLst>
              <a:ext uri="{FF2B5EF4-FFF2-40B4-BE49-F238E27FC236}">
                <a16:creationId xmlns:a16="http://schemas.microsoft.com/office/drawing/2014/main" id="{71420A62-D9E7-CA43-B7D8-D9D448A4E447}"/>
              </a:ext>
            </a:extLst>
          </p:cNvPr>
          <p:cNvSpPr txBox="1"/>
          <p:nvPr/>
        </p:nvSpPr>
        <p:spPr>
          <a:xfrm>
            <a:off x="6911206" y="5480323"/>
            <a:ext cx="49417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Year</a:t>
            </a:r>
          </a:p>
        </p:txBody>
      </p:sp>
      <p:grpSp>
        <p:nvGrpSpPr>
          <p:cNvPr id="159" name="Group 158">
            <a:extLst>
              <a:ext uri="{FF2B5EF4-FFF2-40B4-BE49-F238E27FC236}">
                <a16:creationId xmlns:a16="http://schemas.microsoft.com/office/drawing/2014/main" id="{A8B10821-D36E-0146-A447-8AF37C42338E}"/>
              </a:ext>
            </a:extLst>
          </p:cNvPr>
          <p:cNvGrpSpPr/>
          <p:nvPr/>
        </p:nvGrpSpPr>
        <p:grpSpPr>
          <a:xfrm rot="5400000">
            <a:off x="7807055" y="4457127"/>
            <a:ext cx="1376979" cy="247426"/>
            <a:chOff x="731520" y="3076687"/>
            <a:chExt cx="1376979" cy="247426"/>
          </a:xfrm>
          <a:noFill/>
        </p:grpSpPr>
        <p:sp>
          <p:nvSpPr>
            <p:cNvPr id="160" name="Rounded Rectangle 159">
              <a:extLst>
                <a:ext uri="{FF2B5EF4-FFF2-40B4-BE49-F238E27FC236}">
                  <a16:creationId xmlns:a16="http://schemas.microsoft.com/office/drawing/2014/main" id="{970AB072-4133-6544-AF20-25BB62987B6D}"/>
                </a:ext>
              </a:extLst>
            </p:cNvPr>
            <p:cNvSpPr/>
            <p:nvPr/>
          </p:nvSpPr>
          <p:spPr>
            <a:xfrm>
              <a:off x="731520" y="3076687"/>
              <a:ext cx="1376979" cy="247426"/>
            </a:xfrm>
            <a:prstGeom prst="roundRect">
              <a:avLst/>
            </a:prstGeom>
            <a:grpFill/>
            <a:ln w="25400" cap="flat">
              <a:solidFill>
                <a:srgbClr val="C0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61" name="Oval 160">
              <a:extLst>
                <a:ext uri="{FF2B5EF4-FFF2-40B4-BE49-F238E27FC236}">
                  <a16:creationId xmlns:a16="http://schemas.microsoft.com/office/drawing/2014/main" id="{1E969D3A-8E2E-4648-8869-7C0C72B924E8}"/>
                </a:ext>
              </a:extLst>
            </p:cNvPr>
            <p:cNvSpPr/>
            <p:nvPr/>
          </p:nvSpPr>
          <p:spPr>
            <a:xfrm>
              <a:off x="799814" y="3118582"/>
              <a:ext cx="142874" cy="163636"/>
            </a:xfrm>
            <a:prstGeom prst="ellipse">
              <a:avLst/>
            </a:prstGeom>
            <a:solidFill>
              <a:srgbClr val="C00000"/>
            </a:solidFill>
            <a:ln w="25400" cap="flat">
              <a:solidFill>
                <a:srgbClr val="C0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62" name="Oval 161">
              <a:extLst>
                <a:ext uri="{FF2B5EF4-FFF2-40B4-BE49-F238E27FC236}">
                  <a16:creationId xmlns:a16="http://schemas.microsoft.com/office/drawing/2014/main" id="{457D6964-EFED-CA4A-A3BA-0F01FAF5B2F1}"/>
                </a:ext>
              </a:extLst>
            </p:cNvPr>
            <p:cNvSpPr/>
            <p:nvPr/>
          </p:nvSpPr>
          <p:spPr>
            <a:xfrm>
              <a:off x="1010982" y="3118582"/>
              <a:ext cx="142874" cy="163636"/>
            </a:xfrm>
            <a:prstGeom prst="ellipse">
              <a:avLst/>
            </a:prstGeom>
            <a:solidFill>
              <a:srgbClr val="C00000"/>
            </a:solidFill>
            <a:ln w="25400" cap="flat">
              <a:solidFill>
                <a:srgbClr val="C0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63" name="Oval 162">
              <a:extLst>
                <a:ext uri="{FF2B5EF4-FFF2-40B4-BE49-F238E27FC236}">
                  <a16:creationId xmlns:a16="http://schemas.microsoft.com/office/drawing/2014/main" id="{D4684CB5-766B-9647-9B01-BA9B43604181}"/>
                </a:ext>
              </a:extLst>
            </p:cNvPr>
            <p:cNvSpPr/>
            <p:nvPr/>
          </p:nvSpPr>
          <p:spPr>
            <a:xfrm>
              <a:off x="1222150" y="3118582"/>
              <a:ext cx="142874" cy="163636"/>
            </a:xfrm>
            <a:prstGeom prst="ellipse">
              <a:avLst/>
            </a:prstGeom>
            <a:solidFill>
              <a:srgbClr val="C00000"/>
            </a:solidFill>
            <a:ln w="25400" cap="flat">
              <a:solidFill>
                <a:srgbClr val="C0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64" name="Oval 163">
              <a:extLst>
                <a:ext uri="{FF2B5EF4-FFF2-40B4-BE49-F238E27FC236}">
                  <a16:creationId xmlns:a16="http://schemas.microsoft.com/office/drawing/2014/main" id="{AFDBC67A-F4AE-B042-A541-46986EBCA6CB}"/>
                </a:ext>
              </a:extLst>
            </p:cNvPr>
            <p:cNvSpPr/>
            <p:nvPr/>
          </p:nvSpPr>
          <p:spPr>
            <a:xfrm>
              <a:off x="1420009" y="3118582"/>
              <a:ext cx="142874" cy="163636"/>
            </a:xfrm>
            <a:prstGeom prst="ellipse">
              <a:avLst/>
            </a:prstGeom>
            <a:solidFill>
              <a:srgbClr val="C00000"/>
            </a:solidFill>
            <a:ln w="25400" cap="flat">
              <a:solidFill>
                <a:srgbClr val="C0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65" name="Oval 164">
              <a:extLst>
                <a:ext uri="{FF2B5EF4-FFF2-40B4-BE49-F238E27FC236}">
                  <a16:creationId xmlns:a16="http://schemas.microsoft.com/office/drawing/2014/main" id="{D3616F43-1D87-CD48-986D-CB0944372FE3}"/>
                </a:ext>
              </a:extLst>
            </p:cNvPr>
            <p:cNvSpPr/>
            <p:nvPr/>
          </p:nvSpPr>
          <p:spPr>
            <a:xfrm>
              <a:off x="1621380" y="3118582"/>
              <a:ext cx="142874" cy="163636"/>
            </a:xfrm>
            <a:prstGeom prst="ellipse">
              <a:avLst/>
            </a:prstGeom>
            <a:solidFill>
              <a:srgbClr val="C00000"/>
            </a:solidFill>
            <a:ln w="25400" cap="flat">
              <a:solidFill>
                <a:srgbClr val="C0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66" name="Oval 165">
              <a:extLst>
                <a:ext uri="{FF2B5EF4-FFF2-40B4-BE49-F238E27FC236}">
                  <a16:creationId xmlns:a16="http://schemas.microsoft.com/office/drawing/2014/main" id="{BD76C0E2-D9F3-4041-A2ED-38919FE3A541}"/>
                </a:ext>
              </a:extLst>
            </p:cNvPr>
            <p:cNvSpPr/>
            <p:nvPr/>
          </p:nvSpPr>
          <p:spPr>
            <a:xfrm>
              <a:off x="1826617" y="3118582"/>
              <a:ext cx="142874" cy="163636"/>
            </a:xfrm>
            <a:prstGeom prst="ellipse">
              <a:avLst/>
            </a:prstGeom>
            <a:solidFill>
              <a:srgbClr val="C00000"/>
            </a:solidFill>
            <a:ln w="25400" cap="flat">
              <a:solidFill>
                <a:srgbClr val="C0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
        <p:nvSpPr>
          <p:cNvPr id="168" name="TextBox 167">
            <a:extLst>
              <a:ext uri="{FF2B5EF4-FFF2-40B4-BE49-F238E27FC236}">
                <a16:creationId xmlns:a16="http://schemas.microsoft.com/office/drawing/2014/main" id="{9CE4B93C-D58D-2146-AFEF-09820B2020DA}"/>
              </a:ext>
            </a:extLst>
          </p:cNvPr>
          <p:cNvSpPr txBox="1"/>
          <p:nvPr/>
        </p:nvSpPr>
        <p:spPr>
          <a:xfrm>
            <a:off x="7865012" y="4287552"/>
            <a:ext cx="297515"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200" dirty="0">
                <a:solidFill>
                  <a:srgbClr val="000000"/>
                </a:solidFill>
                <a:sym typeface="Calibri"/>
              </a:rPr>
              <a:t>=</a:t>
            </a:r>
            <a:endParaRPr kumimoji="0" lang="en-US" sz="3200" b="0" i="0" u="none" strike="noStrike" cap="none" spc="0" normalizeH="0" baseline="0" dirty="0">
              <a:ln>
                <a:noFill/>
              </a:ln>
              <a:solidFill>
                <a:srgbClr val="000000"/>
              </a:solidFill>
              <a:effectLst/>
              <a:uFillTx/>
              <a:latin typeface="+mn-lt"/>
              <a:ea typeface="+mn-ea"/>
              <a:cs typeface="+mn-cs"/>
              <a:sym typeface="Calibri"/>
            </a:endParaRPr>
          </a:p>
        </p:txBody>
      </p:sp>
      <p:sp>
        <p:nvSpPr>
          <p:cNvPr id="1039" name="Rounded Rectangle 1038">
            <a:extLst>
              <a:ext uri="{FF2B5EF4-FFF2-40B4-BE49-F238E27FC236}">
                <a16:creationId xmlns:a16="http://schemas.microsoft.com/office/drawing/2014/main" id="{920924E6-49B5-E148-A858-6DE1CF0DE530}"/>
              </a:ext>
            </a:extLst>
          </p:cNvPr>
          <p:cNvSpPr/>
          <p:nvPr/>
        </p:nvSpPr>
        <p:spPr>
          <a:xfrm>
            <a:off x="9854004" y="4594915"/>
            <a:ext cx="1108037" cy="71508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Matching</a:t>
            </a:r>
          </a:p>
          <a:p>
            <a:pPr marL="0" marR="0" indent="0" algn="ctr"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Classifier</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cxnSp>
        <p:nvCxnSpPr>
          <p:cNvPr id="1041" name="Straight Arrow Connector 1040">
            <a:extLst>
              <a:ext uri="{FF2B5EF4-FFF2-40B4-BE49-F238E27FC236}">
                <a16:creationId xmlns:a16="http://schemas.microsoft.com/office/drawing/2014/main" id="{910E0CF1-C08E-A344-80CD-94ECE438091B}"/>
              </a:ext>
            </a:extLst>
          </p:cNvPr>
          <p:cNvCxnSpPr>
            <a:cxnSpLocks/>
            <a:stCxn id="160" idx="0"/>
            <a:endCxn id="1039" idx="1"/>
          </p:cNvCxnSpPr>
          <p:nvPr/>
        </p:nvCxnSpPr>
        <p:spPr>
          <a:xfrm>
            <a:off x="8619258" y="4580841"/>
            <a:ext cx="1234746" cy="371618"/>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73" name="Rounded Rectangle 172">
            <a:extLst>
              <a:ext uri="{FF2B5EF4-FFF2-40B4-BE49-F238E27FC236}">
                <a16:creationId xmlns:a16="http://schemas.microsoft.com/office/drawing/2014/main" id="{1B66334F-6837-2D4E-9383-82DD5EEA737B}"/>
              </a:ext>
            </a:extLst>
          </p:cNvPr>
          <p:cNvSpPr/>
          <p:nvPr/>
        </p:nvSpPr>
        <p:spPr>
          <a:xfrm>
            <a:off x="9804738" y="3405007"/>
            <a:ext cx="1108037" cy="715087"/>
          </a:xfrm>
          <a:prstGeom prst="roundRect">
            <a:avLst/>
          </a:prstGeom>
          <a:solidFill>
            <a:srgbClr val="FFFFFF"/>
          </a:solidFill>
          <a:ln w="25400" cap="flat">
            <a:solidFill>
              <a:schemeClr val="accent6">
                <a:lumMod val="75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Dataset</a:t>
            </a:r>
          </a:p>
          <a:p>
            <a:pPr marL="0" marR="0" indent="0" algn="ctr"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Classifier</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cxnSp>
        <p:nvCxnSpPr>
          <p:cNvPr id="1044" name="Straight Arrow Connector 1043">
            <a:extLst>
              <a:ext uri="{FF2B5EF4-FFF2-40B4-BE49-F238E27FC236}">
                <a16:creationId xmlns:a16="http://schemas.microsoft.com/office/drawing/2014/main" id="{82109F8B-1AB1-C142-AD06-E07B9824B6D8}"/>
              </a:ext>
            </a:extLst>
          </p:cNvPr>
          <p:cNvCxnSpPr>
            <a:stCxn id="160" idx="0"/>
            <a:endCxn id="173" idx="1"/>
          </p:cNvCxnSpPr>
          <p:nvPr/>
        </p:nvCxnSpPr>
        <p:spPr>
          <a:xfrm flipV="1">
            <a:off x="8619258" y="3762551"/>
            <a:ext cx="1185480" cy="818290"/>
          </a:xfrm>
          <a:prstGeom prst="straightConnector1">
            <a:avLst/>
          </a:prstGeom>
          <a:noFill/>
          <a:ln w="25400" cap="flat">
            <a:solidFill>
              <a:schemeClr val="accent6">
                <a:lumMod val="75000"/>
              </a:schemeClr>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45" name="TextBox 1044">
            <a:extLst>
              <a:ext uri="{FF2B5EF4-FFF2-40B4-BE49-F238E27FC236}">
                <a16:creationId xmlns:a16="http://schemas.microsoft.com/office/drawing/2014/main" id="{FBCEB914-9BEE-2943-B96A-F6EB41FBD2CB}"/>
              </a:ext>
            </a:extLst>
          </p:cNvPr>
          <p:cNvSpPr txBox="1"/>
          <p:nvPr/>
        </p:nvSpPr>
        <p:spPr>
          <a:xfrm>
            <a:off x="8901733" y="3939898"/>
            <a:ext cx="650121" cy="461663"/>
          </a:xfrm>
          <a:prstGeom prst="rect">
            <a:avLst/>
          </a:prstGeom>
          <a:solidFill>
            <a:schemeClr val="bg1"/>
          </a:solidFill>
          <a:ln w="12700" cap="flat">
            <a:solidFill>
              <a:schemeClr val="accent6">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Gradient Reversal</a:t>
            </a:r>
          </a:p>
        </p:txBody>
      </p:sp>
      <p:sp>
        <p:nvSpPr>
          <p:cNvPr id="1046" name="TextBox 1045">
            <a:extLst>
              <a:ext uri="{FF2B5EF4-FFF2-40B4-BE49-F238E27FC236}">
                <a16:creationId xmlns:a16="http://schemas.microsoft.com/office/drawing/2014/main" id="{7F6C7A6B-4596-3348-8EC4-EA00B438F942}"/>
              </a:ext>
            </a:extLst>
          </p:cNvPr>
          <p:cNvSpPr txBox="1"/>
          <p:nvPr/>
        </p:nvSpPr>
        <p:spPr>
          <a:xfrm>
            <a:off x="9181197" y="3007592"/>
            <a:ext cx="226754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Dataset independent learning</a:t>
            </a:r>
          </a:p>
        </p:txBody>
      </p:sp>
      <p:sp>
        <p:nvSpPr>
          <p:cNvPr id="1047" name="TextBox 1046">
            <a:extLst>
              <a:ext uri="{FF2B5EF4-FFF2-40B4-BE49-F238E27FC236}">
                <a16:creationId xmlns:a16="http://schemas.microsoft.com/office/drawing/2014/main" id="{4807BB8D-A517-2348-B30D-5C9575FECB91}"/>
              </a:ext>
            </a:extLst>
          </p:cNvPr>
          <p:cNvSpPr txBox="1"/>
          <p:nvPr/>
        </p:nvSpPr>
        <p:spPr>
          <a:xfrm>
            <a:off x="2320969" y="984191"/>
            <a:ext cx="221816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High-resource dataset:</a:t>
            </a:r>
          </a:p>
        </p:txBody>
      </p:sp>
      <p:sp>
        <p:nvSpPr>
          <p:cNvPr id="1049" name="TextBox 1048">
            <a:extLst>
              <a:ext uri="{FF2B5EF4-FFF2-40B4-BE49-F238E27FC236}">
                <a16:creationId xmlns:a16="http://schemas.microsoft.com/office/drawing/2014/main" id="{C5C1ABC2-7D4E-0645-8FC3-7852C2C47643}"/>
              </a:ext>
            </a:extLst>
          </p:cNvPr>
          <p:cNvSpPr txBox="1"/>
          <p:nvPr/>
        </p:nvSpPr>
        <p:spPr>
          <a:xfrm>
            <a:off x="6188215" y="3105158"/>
            <a:ext cx="1669558"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Single GRU useful for</a:t>
            </a:r>
          </a:p>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schema agnostic learning</a:t>
            </a:r>
          </a:p>
        </p:txBody>
      </p:sp>
      <p:sp>
        <p:nvSpPr>
          <p:cNvPr id="1050" name="Rectangle 1049">
            <a:extLst>
              <a:ext uri="{FF2B5EF4-FFF2-40B4-BE49-F238E27FC236}">
                <a16:creationId xmlns:a16="http://schemas.microsoft.com/office/drawing/2014/main" id="{BD5921CD-1150-544F-8665-3069269ACCD4}"/>
              </a:ext>
            </a:extLst>
          </p:cNvPr>
          <p:cNvSpPr/>
          <p:nvPr/>
        </p:nvSpPr>
        <p:spPr>
          <a:xfrm>
            <a:off x="1032734" y="2687699"/>
            <a:ext cx="10548951" cy="3151773"/>
          </a:xfrm>
          <a:prstGeom prst="rect">
            <a:avLst/>
          </a:prstGeom>
          <a:noFill/>
          <a:ln w="25400" cap="flat">
            <a:solidFill>
              <a:srgbClr val="C00000"/>
            </a:solidFill>
            <a:prstDash val="dash"/>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51" name="TextBox 1050">
            <a:extLst>
              <a:ext uri="{FF2B5EF4-FFF2-40B4-BE49-F238E27FC236}">
                <a16:creationId xmlns:a16="http://schemas.microsoft.com/office/drawing/2014/main" id="{8E0A6756-CA7A-DD46-84C6-D0F38A2C7F48}"/>
              </a:ext>
            </a:extLst>
          </p:cNvPr>
          <p:cNvSpPr txBox="1"/>
          <p:nvPr/>
        </p:nvSpPr>
        <p:spPr>
          <a:xfrm>
            <a:off x="4742094" y="5915071"/>
            <a:ext cx="198425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Transferrable Model</a:t>
            </a:r>
          </a:p>
        </p:txBody>
      </p:sp>
      <p:graphicFrame>
        <p:nvGraphicFramePr>
          <p:cNvPr id="6" name="Table 5">
            <a:extLst>
              <a:ext uri="{FF2B5EF4-FFF2-40B4-BE49-F238E27FC236}">
                <a16:creationId xmlns:a16="http://schemas.microsoft.com/office/drawing/2014/main" id="{CE3B54E5-C5B9-6849-BBDE-0FA597B8D348}"/>
              </a:ext>
            </a:extLst>
          </p:cNvPr>
          <p:cNvGraphicFramePr>
            <a:graphicFrameLocks noGrp="1"/>
          </p:cNvGraphicFramePr>
          <p:nvPr/>
        </p:nvGraphicFramePr>
        <p:xfrm>
          <a:off x="11163767" y="1462497"/>
          <a:ext cx="723433" cy="947216"/>
        </p:xfrm>
        <a:graphic>
          <a:graphicData uri="http://schemas.openxmlformats.org/drawingml/2006/table">
            <a:tbl>
              <a:tblPr firstRow="1" bandRow="1">
                <a:tableStyleId>{073A0DAA-6AF3-43AB-8588-CEC1D06C72B9}</a:tableStyleId>
              </a:tblPr>
              <a:tblGrid>
                <a:gridCol w="723433">
                  <a:extLst>
                    <a:ext uri="{9D8B030D-6E8A-4147-A177-3AD203B41FA5}">
                      <a16:colId xmlns:a16="http://schemas.microsoft.com/office/drawing/2014/main" val="721669346"/>
                    </a:ext>
                  </a:extLst>
                </a:gridCol>
              </a:tblGrid>
              <a:tr h="473608">
                <a:tc>
                  <a:txBody>
                    <a:bodyPr/>
                    <a:lstStyle/>
                    <a:p>
                      <a:pPr algn="l"/>
                      <a:r>
                        <a:rPr lang="en-US" sz="1050" dirty="0"/>
                        <a:t>Label</a:t>
                      </a:r>
                      <a:endParaRPr lang="en-US" sz="1100" dirty="0"/>
                    </a:p>
                  </a:txBody>
                  <a:tcPr/>
                </a:tc>
                <a:extLst>
                  <a:ext uri="{0D108BD9-81ED-4DB2-BD59-A6C34878D82A}">
                    <a16:rowId xmlns:a16="http://schemas.microsoft.com/office/drawing/2014/main" val="1627272436"/>
                  </a:ext>
                </a:extLst>
              </a:tr>
              <a:tr h="473608">
                <a:tc>
                  <a:txBody>
                    <a:bodyPr/>
                    <a:lstStyle/>
                    <a:p>
                      <a:pPr algn="l"/>
                      <a:r>
                        <a:rPr lang="en-US" sz="1000" dirty="0"/>
                        <a:t>Match</a:t>
                      </a:r>
                    </a:p>
                  </a:txBody>
                  <a:tcPr/>
                </a:tc>
                <a:extLst>
                  <a:ext uri="{0D108BD9-81ED-4DB2-BD59-A6C34878D82A}">
                    <a16:rowId xmlns:a16="http://schemas.microsoft.com/office/drawing/2014/main" val="2031911976"/>
                  </a:ext>
                </a:extLst>
              </a:tr>
            </a:tbl>
          </a:graphicData>
        </a:graphic>
      </p:graphicFrame>
      <p:cxnSp>
        <p:nvCxnSpPr>
          <p:cNvPr id="10" name="Elbow Connector 9">
            <a:extLst>
              <a:ext uri="{FF2B5EF4-FFF2-40B4-BE49-F238E27FC236}">
                <a16:creationId xmlns:a16="http://schemas.microsoft.com/office/drawing/2014/main" id="{D53C2EE3-3FAC-3646-9D0C-1E099E0DED2A}"/>
              </a:ext>
            </a:extLst>
          </p:cNvPr>
          <p:cNvCxnSpPr>
            <a:cxnSpLocks/>
            <a:stCxn id="6" idx="2"/>
            <a:endCxn id="1039" idx="3"/>
          </p:cNvCxnSpPr>
          <p:nvPr/>
        </p:nvCxnSpPr>
        <p:spPr>
          <a:xfrm rot="5400000">
            <a:off x="9972389" y="3399365"/>
            <a:ext cx="2542746" cy="563442"/>
          </a:xfrm>
          <a:prstGeom prst="bentConnector2">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2" name="TextBox 131">
            <a:extLst>
              <a:ext uri="{FF2B5EF4-FFF2-40B4-BE49-F238E27FC236}">
                <a16:creationId xmlns:a16="http://schemas.microsoft.com/office/drawing/2014/main" id="{F7ED77AA-3763-0A47-AE42-37BCC3F1E806}"/>
              </a:ext>
            </a:extLst>
          </p:cNvPr>
          <p:cNvSpPr txBox="1"/>
          <p:nvPr/>
        </p:nvSpPr>
        <p:spPr>
          <a:xfrm>
            <a:off x="10069346" y="296111"/>
            <a:ext cx="181049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[Kasai et al., 2019]</a:t>
            </a:r>
          </a:p>
        </p:txBody>
      </p:sp>
    </p:spTree>
    <p:extLst>
      <p:ext uri="{BB962C8B-B14F-4D97-AF65-F5344CB8AC3E}">
        <p14:creationId xmlns:p14="http://schemas.microsoft.com/office/powerpoint/2010/main" val="371290900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50"/>
                                        </p:tgtEl>
                                        <p:attrNameLst>
                                          <p:attrName>style.visibility</p:attrName>
                                        </p:attrNameLst>
                                      </p:cBhvr>
                                      <p:to>
                                        <p:strVal val="visible"/>
                                      </p:to>
                                    </p:set>
                                    <p:animEffect transition="in" filter="fade">
                                      <p:cBhvr>
                                        <p:cTn id="7" dur="500"/>
                                        <p:tgtEl>
                                          <p:spTgt spid="1050"/>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51"/>
                                        </p:tgtEl>
                                        <p:attrNameLst>
                                          <p:attrName>style.visibility</p:attrName>
                                        </p:attrNameLst>
                                      </p:cBhvr>
                                      <p:to>
                                        <p:strVal val="visible"/>
                                      </p:to>
                                    </p:set>
                                    <p:animEffect transition="in" filter="fade">
                                      <p:cBhvr>
                                        <p:cTn id="13" dur="500"/>
                                        <p:tgtEl>
                                          <p:spTgt spid="105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49"/>
                                        </p:tgtEl>
                                        <p:attrNameLst>
                                          <p:attrName>style.visibility</p:attrName>
                                        </p:attrNameLst>
                                      </p:cBhvr>
                                      <p:to>
                                        <p:strVal val="visible"/>
                                      </p:to>
                                    </p:set>
                                    <p:animEffect transition="in" filter="fade">
                                      <p:cBhvr>
                                        <p:cTn id="19" dur="500"/>
                                        <p:tgtEl>
                                          <p:spTgt spid="104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44"/>
                                        </p:tgtEl>
                                        <p:attrNameLst>
                                          <p:attrName>style.visibility</p:attrName>
                                        </p:attrNameLst>
                                      </p:cBhvr>
                                      <p:to>
                                        <p:strVal val="visible"/>
                                      </p:to>
                                    </p:set>
                                    <p:animEffect transition="in" filter="fade">
                                      <p:cBhvr>
                                        <p:cTn id="24" dur="500"/>
                                        <p:tgtEl>
                                          <p:spTgt spid="144"/>
                                        </p:tgtEl>
                                      </p:cBhvr>
                                    </p:animEffect>
                                  </p:childTnLst>
                                </p:cTn>
                              </p:par>
                              <p:par>
                                <p:cTn id="25" presetID="10" presetClass="entr" presetSubtype="0" fill="hold" nodeType="withEffect">
                                  <p:stCondLst>
                                    <p:cond delay="0"/>
                                  </p:stCondLst>
                                  <p:childTnLst>
                                    <p:set>
                                      <p:cBhvr>
                                        <p:cTn id="26" dur="1" fill="hold">
                                          <p:stCondLst>
                                            <p:cond delay="0"/>
                                          </p:stCondLst>
                                        </p:cTn>
                                        <p:tgtEl>
                                          <p:spTgt spid="149"/>
                                        </p:tgtEl>
                                        <p:attrNameLst>
                                          <p:attrName>style.visibility</p:attrName>
                                        </p:attrNameLst>
                                      </p:cBhvr>
                                      <p:to>
                                        <p:strVal val="visible"/>
                                      </p:to>
                                    </p:set>
                                    <p:animEffect transition="in" filter="fade">
                                      <p:cBhvr>
                                        <p:cTn id="27" dur="500"/>
                                        <p:tgtEl>
                                          <p:spTgt spid="149"/>
                                        </p:tgtEl>
                                      </p:cBhvr>
                                    </p:animEffect>
                                  </p:childTnLst>
                                </p:cTn>
                              </p:par>
                              <p:par>
                                <p:cTn id="28" presetID="10" presetClass="entr" presetSubtype="0" fill="hold" nodeType="with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par>
                                <p:cTn id="31" presetID="10" presetClass="entr" presetSubtype="0" fill="hold" nodeType="withEffect">
                                  <p:stCondLst>
                                    <p:cond delay="0"/>
                                  </p:stCondLst>
                                  <p:childTnLst>
                                    <p:set>
                                      <p:cBhvr>
                                        <p:cTn id="32" dur="1" fill="hold">
                                          <p:stCondLst>
                                            <p:cond delay="0"/>
                                          </p:stCondLst>
                                        </p:cTn>
                                        <p:tgtEl>
                                          <p:spTgt spid="68"/>
                                        </p:tgtEl>
                                        <p:attrNameLst>
                                          <p:attrName>style.visibility</p:attrName>
                                        </p:attrNameLst>
                                      </p:cBhvr>
                                      <p:to>
                                        <p:strVal val="visible"/>
                                      </p:to>
                                    </p:set>
                                    <p:animEffect transition="in" filter="fade">
                                      <p:cBhvr>
                                        <p:cTn id="33" dur="500"/>
                                        <p:tgtEl>
                                          <p:spTgt spid="6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fade">
                                      <p:cBhvr>
                                        <p:cTn id="36" dur="500"/>
                                        <p:tgtEl>
                                          <p:spTgt spid="5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7"/>
                                        </p:tgtEl>
                                        <p:attrNameLst>
                                          <p:attrName>style.visibility</p:attrName>
                                        </p:attrNameLst>
                                      </p:cBhvr>
                                      <p:to>
                                        <p:strVal val="visible"/>
                                      </p:to>
                                    </p:set>
                                    <p:animEffect transition="in" filter="fade">
                                      <p:cBhvr>
                                        <p:cTn id="39" dur="500"/>
                                        <p:tgtEl>
                                          <p:spTgt spid="7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35"/>
                                        </p:tgtEl>
                                        <p:attrNameLst>
                                          <p:attrName>style.visibility</p:attrName>
                                        </p:attrNameLst>
                                      </p:cBhvr>
                                      <p:to>
                                        <p:strVal val="visible"/>
                                      </p:to>
                                    </p:set>
                                    <p:animEffect transition="in" filter="fade">
                                      <p:cBhvr>
                                        <p:cTn id="42" dur="500"/>
                                        <p:tgtEl>
                                          <p:spTgt spid="103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fade">
                                      <p:cBhvr>
                                        <p:cTn id="45" dur="500"/>
                                        <p:tgtEl>
                                          <p:spTgt spid="66"/>
                                        </p:tgtEl>
                                      </p:cBhvr>
                                    </p:animEffect>
                                  </p:childTnLst>
                                </p:cTn>
                              </p:par>
                              <p:par>
                                <p:cTn id="46" presetID="10" presetClass="entr" presetSubtype="0"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10" presetClass="entr" presetSubtype="0"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97"/>
                                        </p:tgtEl>
                                        <p:attrNameLst>
                                          <p:attrName>style.visibility</p:attrName>
                                        </p:attrNameLst>
                                      </p:cBhvr>
                                      <p:to>
                                        <p:strVal val="visible"/>
                                      </p:to>
                                    </p:set>
                                    <p:animEffect transition="in" filter="fade">
                                      <p:cBhvr>
                                        <p:cTn id="56" dur="500"/>
                                        <p:tgtEl>
                                          <p:spTgt spid="97"/>
                                        </p:tgtEl>
                                      </p:cBhvr>
                                    </p:animEffect>
                                  </p:childTnLst>
                                </p:cTn>
                              </p:par>
                              <p:par>
                                <p:cTn id="57" presetID="10" presetClass="entr" presetSubtype="0" fill="hold" nodeType="withEffect">
                                  <p:stCondLst>
                                    <p:cond delay="0"/>
                                  </p:stCondLst>
                                  <p:childTnLst>
                                    <p:set>
                                      <p:cBhvr>
                                        <p:cTn id="58" dur="1" fill="hold">
                                          <p:stCondLst>
                                            <p:cond delay="0"/>
                                          </p:stCondLst>
                                        </p:cTn>
                                        <p:tgtEl>
                                          <p:spTgt spid="80"/>
                                        </p:tgtEl>
                                        <p:attrNameLst>
                                          <p:attrName>style.visibility</p:attrName>
                                        </p:attrNameLst>
                                      </p:cBhvr>
                                      <p:to>
                                        <p:strVal val="visible"/>
                                      </p:to>
                                    </p:set>
                                    <p:animEffect transition="in" filter="fade">
                                      <p:cBhvr>
                                        <p:cTn id="59" dur="500"/>
                                        <p:tgtEl>
                                          <p:spTgt spid="80"/>
                                        </p:tgtEl>
                                      </p:cBhvr>
                                    </p:animEffect>
                                  </p:childTnLst>
                                </p:cTn>
                              </p:par>
                              <p:par>
                                <p:cTn id="60" presetID="10" presetClass="entr" presetSubtype="0" fill="hold" nodeType="withEffect">
                                  <p:stCondLst>
                                    <p:cond delay="0"/>
                                  </p:stCondLst>
                                  <p:childTnLst>
                                    <p:set>
                                      <p:cBhvr>
                                        <p:cTn id="61" dur="1" fill="hold">
                                          <p:stCondLst>
                                            <p:cond delay="0"/>
                                          </p:stCondLst>
                                        </p:cTn>
                                        <p:tgtEl>
                                          <p:spTgt spid="88"/>
                                        </p:tgtEl>
                                        <p:attrNameLst>
                                          <p:attrName>style.visibility</p:attrName>
                                        </p:attrNameLst>
                                      </p:cBhvr>
                                      <p:to>
                                        <p:strVal val="visible"/>
                                      </p:to>
                                    </p:set>
                                    <p:animEffect transition="in" filter="fade">
                                      <p:cBhvr>
                                        <p:cTn id="62" dur="500"/>
                                        <p:tgtEl>
                                          <p:spTgt spid="8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54"/>
                                        </p:tgtEl>
                                        <p:attrNameLst>
                                          <p:attrName>style.visibility</p:attrName>
                                        </p:attrNameLst>
                                      </p:cBhvr>
                                      <p:to>
                                        <p:strVal val="visible"/>
                                      </p:to>
                                    </p:set>
                                    <p:animEffect transition="in" filter="fade">
                                      <p:cBhvr>
                                        <p:cTn id="65" dur="500"/>
                                        <p:tgtEl>
                                          <p:spTgt spid="15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15"/>
                                        </p:tgtEl>
                                        <p:attrNameLst>
                                          <p:attrName>style.visibility</p:attrName>
                                        </p:attrNameLst>
                                      </p:cBhvr>
                                      <p:to>
                                        <p:strVal val="visible"/>
                                      </p:to>
                                    </p:set>
                                    <p:animEffect transition="in" filter="fade">
                                      <p:cBhvr>
                                        <p:cTn id="68" dur="500"/>
                                        <p:tgtEl>
                                          <p:spTgt spid="115"/>
                                        </p:tgtEl>
                                      </p:cBhvr>
                                    </p:animEffect>
                                  </p:childTnLst>
                                </p:cTn>
                              </p:par>
                              <p:par>
                                <p:cTn id="69" presetID="10" presetClass="entr" presetSubtype="0" fill="hold" nodeType="withEffect">
                                  <p:stCondLst>
                                    <p:cond delay="0"/>
                                  </p:stCondLst>
                                  <p:childTnLst>
                                    <p:set>
                                      <p:cBhvr>
                                        <p:cTn id="70" dur="1" fill="hold">
                                          <p:stCondLst>
                                            <p:cond delay="0"/>
                                          </p:stCondLst>
                                        </p:cTn>
                                        <p:tgtEl>
                                          <p:spTgt spid="98"/>
                                        </p:tgtEl>
                                        <p:attrNameLst>
                                          <p:attrName>style.visibility</p:attrName>
                                        </p:attrNameLst>
                                      </p:cBhvr>
                                      <p:to>
                                        <p:strVal val="visible"/>
                                      </p:to>
                                    </p:set>
                                    <p:animEffect transition="in" filter="fade">
                                      <p:cBhvr>
                                        <p:cTn id="71" dur="500"/>
                                        <p:tgtEl>
                                          <p:spTgt spid="98"/>
                                        </p:tgtEl>
                                      </p:cBhvr>
                                    </p:animEffect>
                                  </p:childTnLst>
                                </p:cTn>
                              </p:par>
                              <p:par>
                                <p:cTn id="72" presetID="10" presetClass="entr" presetSubtype="0" fill="hold" nodeType="withEffect">
                                  <p:stCondLst>
                                    <p:cond delay="0"/>
                                  </p:stCondLst>
                                  <p:childTnLst>
                                    <p:set>
                                      <p:cBhvr>
                                        <p:cTn id="73" dur="1" fill="hold">
                                          <p:stCondLst>
                                            <p:cond delay="0"/>
                                          </p:stCondLst>
                                        </p:cTn>
                                        <p:tgtEl>
                                          <p:spTgt spid="106"/>
                                        </p:tgtEl>
                                        <p:attrNameLst>
                                          <p:attrName>style.visibility</p:attrName>
                                        </p:attrNameLst>
                                      </p:cBhvr>
                                      <p:to>
                                        <p:strVal val="visible"/>
                                      </p:to>
                                    </p:set>
                                    <p:animEffect transition="in" filter="fade">
                                      <p:cBhvr>
                                        <p:cTn id="74" dur="500"/>
                                        <p:tgtEl>
                                          <p:spTgt spid="10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55"/>
                                        </p:tgtEl>
                                        <p:attrNameLst>
                                          <p:attrName>style.visibility</p:attrName>
                                        </p:attrNameLst>
                                      </p:cBhvr>
                                      <p:to>
                                        <p:strVal val="visible"/>
                                      </p:to>
                                    </p:set>
                                    <p:animEffect transition="in" filter="fade">
                                      <p:cBhvr>
                                        <p:cTn id="77" dur="500"/>
                                        <p:tgtEl>
                                          <p:spTgt spid="15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33"/>
                                        </p:tgtEl>
                                        <p:attrNameLst>
                                          <p:attrName>style.visibility</p:attrName>
                                        </p:attrNameLst>
                                      </p:cBhvr>
                                      <p:to>
                                        <p:strVal val="visible"/>
                                      </p:to>
                                    </p:set>
                                    <p:animEffect transition="in" filter="fade">
                                      <p:cBhvr>
                                        <p:cTn id="80" dur="500"/>
                                        <p:tgtEl>
                                          <p:spTgt spid="133"/>
                                        </p:tgtEl>
                                      </p:cBhvr>
                                    </p:animEffect>
                                  </p:childTnLst>
                                </p:cTn>
                              </p:par>
                              <p:par>
                                <p:cTn id="81" presetID="10" presetClass="entr" presetSubtype="0" fill="hold" nodeType="withEffect">
                                  <p:stCondLst>
                                    <p:cond delay="0"/>
                                  </p:stCondLst>
                                  <p:childTnLst>
                                    <p:set>
                                      <p:cBhvr>
                                        <p:cTn id="82" dur="1" fill="hold">
                                          <p:stCondLst>
                                            <p:cond delay="0"/>
                                          </p:stCondLst>
                                        </p:cTn>
                                        <p:tgtEl>
                                          <p:spTgt spid="116"/>
                                        </p:tgtEl>
                                        <p:attrNameLst>
                                          <p:attrName>style.visibility</p:attrName>
                                        </p:attrNameLst>
                                      </p:cBhvr>
                                      <p:to>
                                        <p:strVal val="visible"/>
                                      </p:to>
                                    </p:set>
                                    <p:animEffect transition="in" filter="fade">
                                      <p:cBhvr>
                                        <p:cTn id="83" dur="500"/>
                                        <p:tgtEl>
                                          <p:spTgt spid="116"/>
                                        </p:tgtEl>
                                      </p:cBhvr>
                                    </p:animEffect>
                                  </p:childTnLst>
                                </p:cTn>
                              </p:par>
                              <p:par>
                                <p:cTn id="84" presetID="10" presetClass="entr" presetSubtype="0" fill="hold" nodeType="withEffect">
                                  <p:stCondLst>
                                    <p:cond delay="0"/>
                                  </p:stCondLst>
                                  <p:childTnLst>
                                    <p:set>
                                      <p:cBhvr>
                                        <p:cTn id="85" dur="1" fill="hold">
                                          <p:stCondLst>
                                            <p:cond delay="0"/>
                                          </p:stCondLst>
                                        </p:cTn>
                                        <p:tgtEl>
                                          <p:spTgt spid="124"/>
                                        </p:tgtEl>
                                        <p:attrNameLst>
                                          <p:attrName>style.visibility</p:attrName>
                                        </p:attrNameLst>
                                      </p:cBhvr>
                                      <p:to>
                                        <p:strVal val="visible"/>
                                      </p:to>
                                    </p:set>
                                    <p:animEffect transition="in" filter="fade">
                                      <p:cBhvr>
                                        <p:cTn id="86" dur="500"/>
                                        <p:tgtEl>
                                          <p:spTgt spid="12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56"/>
                                        </p:tgtEl>
                                        <p:attrNameLst>
                                          <p:attrName>style.visibility</p:attrName>
                                        </p:attrNameLst>
                                      </p:cBhvr>
                                      <p:to>
                                        <p:strVal val="visible"/>
                                      </p:to>
                                    </p:set>
                                    <p:animEffect transition="in" filter="fade">
                                      <p:cBhvr>
                                        <p:cTn id="89" dur="500"/>
                                        <p:tgtEl>
                                          <p:spTgt spid="156"/>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1025"/>
                                        </p:tgtEl>
                                        <p:attrNameLst>
                                          <p:attrName>style.visibility</p:attrName>
                                        </p:attrNameLst>
                                      </p:cBhvr>
                                      <p:to>
                                        <p:strVal val="visible"/>
                                      </p:to>
                                    </p:set>
                                    <p:animEffect transition="in" filter="fade">
                                      <p:cBhvr>
                                        <p:cTn id="94" dur="500"/>
                                        <p:tgtEl>
                                          <p:spTgt spid="1025"/>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38"/>
                                        </p:tgtEl>
                                        <p:attrNameLst>
                                          <p:attrName>style.visibility</p:attrName>
                                        </p:attrNameLst>
                                      </p:cBhvr>
                                      <p:to>
                                        <p:strVal val="visible"/>
                                      </p:to>
                                    </p:set>
                                    <p:animEffect transition="in" filter="fade">
                                      <p:cBhvr>
                                        <p:cTn id="97" dur="500"/>
                                        <p:tgtEl>
                                          <p:spTgt spid="138"/>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39"/>
                                        </p:tgtEl>
                                        <p:attrNameLst>
                                          <p:attrName>style.visibility</p:attrName>
                                        </p:attrNameLst>
                                      </p:cBhvr>
                                      <p:to>
                                        <p:strVal val="visible"/>
                                      </p:to>
                                    </p:set>
                                    <p:animEffect transition="in" filter="fade">
                                      <p:cBhvr>
                                        <p:cTn id="100" dur="500"/>
                                        <p:tgtEl>
                                          <p:spTgt spid="139"/>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40"/>
                                        </p:tgtEl>
                                        <p:attrNameLst>
                                          <p:attrName>style.visibility</p:attrName>
                                        </p:attrNameLst>
                                      </p:cBhvr>
                                      <p:to>
                                        <p:strVal val="visible"/>
                                      </p:to>
                                    </p:set>
                                    <p:animEffect transition="in" filter="fade">
                                      <p:cBhvr>
                                        <p:cTn id="103" dur="500"/>
                                        <p:tgtEl>
                                          <p:spTgt spid="140"/>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41"/>
                                        </p:tgtEl>
                                        <p:attrNameLst>
                                          <p:attrName>style.visibility</p:attrName>
                                        </p:attrNameLst>
                                      </p:cBhvr>
                                      <p:to>
                                        <p:strVal val="visible"/>
                                      </p:to>
                                    </p:set>
                                    <p:animEffect transition="in" filter="fade">
                                      <p:cBhvr>
                                        <p:cTn id="106" dur="500"/>
                                        <p:tgtEl>
                                          <p:spTgt spid="141"/>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42"/>
                                        </p:tgtEl>
                                        <p:attrNameLst>
                                          <p:attrName>style.visibility</p:attrName>
                                        </p:attrNameLst>
                                      </p:cBhvr>
                                      <p:to>
                                        <p:strVal val="visible"/>
                                      </p:to>
                                    </p:set>
                                    <p:animEffect transition="in" filter="fade">
                                      <p:cBhvr>
                                        <p:cTn id="109" dur="500"/>
                                        <p:tgtEl>
                                          <p:spTgt spid="14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43"/>
                                        </p:tgtEl>
                                        <p:attrNameLst>
                                          <p:attrName>style.visibility</p:attrName>
                                        </p:attrNameLst>
                                      </p:cBhvr>
                                      <p:to>
                                        <p:strVal val="visible"/>
                                      </p:to>
                                    </p:set>
                                    <p:animEffect transition="in" filter="fade">
                                      <p:cBhvr>
                                        <p:cTn id="112" dur="500"/>
                                        <p:tgtEl>
                                          <p:spTgt spid="143"/>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68"/>
                                        </p:tgtEl>
                                        <p:attrNameLst>
                                          <p:attrName>style.visibility</p:attrName>
                                        </p:attrNameLst>
                                      </p:cBhvr>
                                      <p:to>
                                        <p:strVal val="visible"/>
                                      </p:to>
                                    </p:set>
                                    <p:animEffect transition="in" filter="fade">
                                      <p:cBhvr>
                                        <p:cTn id="115" dur="500"/>
                                        <p:tgtEl>
                                          <p:spTgt spid="168"/>
                                        </p:tgtEl>
                                      </p:cBhvr>
                                    </p:animEffect>
                                  </p:childTnLst>
                                </p:cTn>
                              </p:par>
                              <p:par>
                                <p:cTn id="116" presetID="10" presetClass="entr" presetSubtype="0" fill="hold" nodeType="withEffect">
                                  <p:stCondLst>
                                    <p:cond delay="0"/>
                                  </p:stCondLst>
                                  <p:childTnLst>
                                    <p:set>
                                      <p:cBhvr>
                                        <p:cTn id="117" dur="1" fill="hold">
                                          <p:stCondLst>
                                            <p:cond delay="0"/>
                                          </p:stCondLst>
                                        </p:cTn>
                                        <p:tgtEl>
                                          <p:spTgt spid="159"/>
                                        </p:tgtEl>
                                        <p:attrNameLst>
                                          <p:attrName>style.visibility</p:attrName>
                                        </p:attrNameLst>
                                      </p:cBhvr>
                                      <p:to>
                                        <p:strVal val="visible"/>
                                      </p:to>
                                    </p:set>
                                    <p:animEffect transition="in" filter="fade">
                                      <p:cBhvr>
                                        <p:cTn id="118" dur="500"/>
                                        <p:tgtEl>
                                          <p:spTgt spid="159"/>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nodeType="clickEffect">
                                  <p:stCondLst>
                                    <p:cond delay="0"/>
                                  </p:stCondLst>
                                  <p:childTnLst>
                                    <p:set>
                                      <p:cBhvr>
                                        <p:cTn id="122" dur="1" fill="hold">
                                          <p:stCondLst>
                                            <p:cond delay="0"/>
                                          </p:stCondLst>
                                        </p:cTn>
                                        <p:tgtEl>
                                          <p:spTgt spid="1041"/>
                                        </p:tgtEl>
                                        <p:attrNameLst>
                                          <p:attrName>style.visibility</p:attrName>
                                        </p:attrNameLst>
                                      </p:cBhvr>
                                      <p:to>
                                        <p:strVal val="visible"/>
                                      </p:to>
                                    </p:set>
                                    <p:animEffect transition="in" filter="fade">
                                      <p:cBhvr>
                                        <p:cTn id="123" dur="500"/>
                                        <p:tgtEl>
                                          <p:spTgt spid="1041"/>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1039"/>
                                        </p:tgtEl>
                                        <p:attrNameLst>
                                          <p:attrName>style.visibility</p:attrName>
                                        </p:attrNameLst>
                                      </p:cBhvr>
                                      <p:to>
                                        <p:strVal val="visible"/>
                                      </p:to>
                                    </p:set>
                                    <p:animEffect transition="in" filter="fade">
                                      <p:cBhvr>
                                        <p:cTn id="126" dur="500"/>
                                        <p:tgtEl>
                                          <p:spTgt spid="1039"/>
                                        </p:tgtEl>
                                      </p:cBhvr>
                                    </p:animEffect>
                                  </p:childTnLst>
                                </p:cTn>
                              </p:par>
                              <p:par>
                                <p:cTn id="127" presetID="10" presetClass="entr" presetSubtype="0" fill="hold" nodeType="withEffect">
                                  <p:stCondLst>
                                    <p:cond delay="0"/>
                                  </p:stCondLst>
                                  <p:childTnLst>
                                    <p:set>
                                      <p:cBhvr>
                                        <p:cTn id="128" dur="1" fill="hold">
                                          <p:stCondLst>
                                            <p:cond delay="0"/>
                                          </p:stCondLst>
                                        </p:cTn>
                                        <p:tgtEl>
                                          <p:spTgt spid="10"/>
                                        </p:tgtEl>
                                        <p:attrNameLst>
                                          <p:attrName>style.visibility</p:attrName>
                                        </p:attrNameLst>
                                      </p:cBhvr>
                                      <p:to>
                                        <p:strVal val="visible"/>
                                      </p:to>
                                    </p:set>
                                    <p:animEffect transition="in" filter="fade">
                                      <p:cBhvr>
                                        <p:cTn id="129" dur="500"/>
                                        <p:tgtEl>
                                          <p:spTgt spid="10"/>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grpId="0" nodeType="clickEffect">
                                  <p:stCondLst>
                                    <p:cond delay="0"/>
                                  </p:stCondLst>
                                  <p:childTnLst>
                                    <p:set>
                                      <p:cBhvr>
                                        <p:cTn id="133" dur="1" fill="hold">
                                          <p:stCondLst>
                                            <p:cond delay="0"/>
                                          </p:stCondLst>
                                        </p:cTn>
                                        <p:tgtEl>
                                          <p:spTgt spid="1045"/>
                                        </p:tgtEl>
                                        <p:attrNameLst>
                                          <p:attrName>style.visibility</p:attrName>
                                        </p:attrNameLst>
                                      </p:cBhvr>
                                      <p:to>
                                        <p:strVal val="visible"/>
                                      </p:to>
                                    </p:set>
                                    <p:animEffect transition="in" filter="fade">
                                      <p:cBhvr>
                                        <p:cTn id="134" dur="500"/>
                                        <p:tgtEl>
                                          <p:spTgt spid="1045"/>
                                        </p:tgtEl>
                                      </p:cBhvr>
                                    </p:animEffect>
                                  </p:childTnLst>
                                </p:cTn>
                              </p:par>
                              <p:par>
                                <p:cTn id="135" presetID="10" presetClass="entr" presetSubtype="0" fill="hold" nodeType="withEffect">
                                  <p:stCondLst>
                                    <p:cond delay="0"/>
                                  </p:stCondLst>
                                  <p:childTnLst>
                                    <p:set>
                                      <p:cBhvr>
                                        <p:cTn id="136" dur="1" fill="hold">
                                          <p:stCondLst>
                                            <p:cond delay="0"/>
                                          </p:stCondLst>
                                        </p:cTn>
                                        <p:tgtEl>
                                          <p:spTgt spid="1044"/>
                                        </p:tgtEl>
                                        <p:attrNameLst>
                                          <p:attrName>style.visibility</p:attrName>
                                        </p:attrNameLst>
                                      </p:cBhvr>
                                      <p:to>
                                        <p:strVal val="visible"/>
                                      </p:to>
                                    </p:set>
                                    <p:animEffect transition="in" filter="fade">
                                      <p:cBhvr>
                                        <p:cTn id="137" dur="500"/>
                                        <p:tgtEl>
                                          <p:spTgt spid="1044"/>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173"/>
                                        </p:tgtEl>
                                        <p:attrNameLst>
                                          <p:attrName>style.visibility</p:attrName>
                                        </p:attrNameLst>
                                      </p:cBhvr>
                                      <p:to>
                                        <p:strVal val="visible"/>
                                      </p:to>
                                    </p:set>
                                    <p:animEffect transition="in" filter="fade">
                                      <p:cBhvr>
                                        <p:cTn id="140" dur="500"/>
                                        <p:tgtEl>
                                          <p:spTgt spid="173"/>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1046"/>
                                        </p:tgtEl>
                                        <p:attrNameLst>
                                          <p:attrName>style.visibility</p:attrName>
                                        </p:attrNameLst>
                                      </p:cBhvr>
                                      <p:to>
                                        <p:strVal val="visible"/>
                                      </p:to>
                                    </p:set>
                                    <p:animEffect transition="in" filter="fade">
                                      <p:cBhvr>
                                        <p:cTn id="143" dur="500"/>
                                        <p:tgtEl>
                                          <p:spTgt spid="10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6" grpId="0" animBg="1"/>
      <p:bldP spid="66" grpId="0" animBg="1"/>
      <p:bldP spid="77" grpId="0" animBg="1"/>
      <p:bldP spid="97" grpId="0" animBg="1"/>
      <p:bldP spid="115" grpId="0" animBg="1"/>
      <p:bldP spid="133" grpId="0" animBg="1"/>
      <p:bldP spid="1025" grpId="0"/>
      <p:bldP spid="138" grpId="0"/>
      <p:bldP spid="139" grpId="0"/>
      <p:bldP spid="140" grpId="0"/>
      <p:bldP spid="141" grpId="0"/>
      <p:bldP spid="142" grpId="0"/>
      <p:bldP spid="143" grpId="0"/>
      <p:bldP spid="1035" grpId="0"/>
      <p:bldP spid="154" grpId="0"/>
      <p:bldP spid="155" grpId="0"/>
      <p:bldP spid="156" grpId="0"/>
      <p:bldP spid="168" grpId="0"/>
      <p:bldP spid="1039" grpId="0" animBg="1"/>
      <p:bldP spid="173" grpId="0" animBg="1"/>
      <p:bldP spid="1045" grpId="0" animBg="1"/>
      <p:bldP spid="1046" grpId="0"/>
      <p:bldP spid="1049" grpId="0"/>
      <p:bldP spid="1050" grpId="0" animBg="1"/>
      <p:bldP spid="1051" grpId="0"/>
    </p:bld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Shape 335"/>
        <p:cNvGrpSpPr/>
        <p:nvPr/>
      </p:nvGrpSpPr>
      <p:grpSpPr>
        <a:xfrm>
          <a:off x="0" y="0"/>
          <a:ext cx="0" cy="0"/>
          <a:chOff x="0" y="0"/>
          <a:chExt cx="0" cy="0"/>
        </a:xfrm>
      </p:grpSpPr>
      <p:sp>
        <p:nvSpPr>
          <p:cNvPr id="336" name="Google Shape;336;p36"/>
          <p:cNvSpPr/>
          <p:nvPr/>
        </p:nvSpPr>
        <p:spPr>
          <a:xfrm>
            <a:off x="8105800" y="5174367"/>
            <a:ext cx="4086400" cy="1088400"/>
          </a:xfrm>
          <a:prstGeom prst="rect">
            <a:avLst/>
          </a:prstGeom>
          <a:solidFill>
            <a:srgbClr val="FFFF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37" name="Google Shape;337;p36"/>
          <p:cNvSpPr txBox="1">
            <a:spLocks noGrp="1"/>
          </p:cNvSpPr>
          <p:nvPr>
            <p:ph type="title"/>
          </p:nvPr>
        </p:nvSpPr>
        <p:spPr>
          <a:xfrm>
            <a:off x="256574" y="190033"/>
            <a:ext cx="11360800" cy="810400"/>
          </a:xfrm>
          <a:prstGeom prst="rect">
            <a:avLst/>
          </a:prstGeom>
          <a:noFill/>
          <a:ln>
            <a:noFill/>
          </a:ln>
        </p:spPr>
        <p:txBody>
          <a:bodyPr spcFirstLastPara="1" wrap="square" lIns="121900" tIns="121900" rIns="121900" bIns="121900" anchor="t" anchorCtr="0">
            <a:noAutofit/>
          </a:bodyPr>
          <a:lstStyle/>
          <a:p>
            <a:pPr>
              <a:buClr>
                <a:schemeClr val="dk1"/>
              </a:buClr>
              <a:buSzPts val="3000"/>
            </a:pPr>
            <a:r>
              <a:rPr lang="en-US" dirty="0"/>
              <a:t>DTAL: Active Learning</a:t>
            </a:r>
            <a:endParaRPr sz="4000" b="0" dirty="0">
              <a:solidFill>
                <a:schemeClr val="dk1"/>
              </a:solidFill>
              <a:latin typeface="Roboto"/>
              <a:ea typeface="Roboto"/>
              <a:cs typeface="Roboto"/>
              <a:sym typeface="Roboto"/>
            </a:endParaRPr>
          </a:p>
        </p:txBody>
      </p:sp>
      <p:sp>
        <p:nvSpPr>
          <p:cNvPr id="338" name="Google Shape;338;p36"/>
          <p:cNvSpPr txBox="1">
            <a:spLocks noGrp="1"/>
          </p:cNvSpPr>
          <p:nvPr>
            <p:ph type="body" idx="1"/>
          </p:nvPr>
        </p:nvSpPr>
        <p:spPr>
          <a:xfrm>
            <a:off x="256574" y="1000433"/>
            <a:ext cx="11789652" cy="4362400"/>
          </a:xfrm>
          <a:prstGeom prst="rect">
            <a:avLst/>
          </a:prstGeom>
          <a:noFill/>
          <a:ln>
            <a:noFill/>
          </a:ln>
        </p:spPr>
        <p:txBody>
          <a:bodyPr spcFirstLastPara="1" wrap="square" lIns="121900" tIns="121900" rIns="121900" bIns="121900" anchor="t" anchorCtr="0">
            <a:noAutofit/>
          </a:bodyPr>
          <a:lstStyle/>
          <a:p>
            <a:pPr marL="609585" indent="-457189">
              <a:lnSpc>
                <a:spcPct val="130000"/>
              </a:lnSpc>
              <a:spcBef>
                <a:spcPts val="0"/>
              </a:spcBef>
              <a:buClr>
                <a:srgbClr val="434343"/>
              </a:buClr>
              <a:buSzPts val="1800"/>
              <a:buChar char="●"/>
            </a:pPr>
            <a:r>
              <a:rPr lang="en" dirty="0">
                <a:solidFill>
                  <a:schemeClr val="tx1"/>
                </a:solidFill>
              </a:rPr>
              <a:t>Kasai et al. proposed a deep learning based model for low-resource entity resolution.</a:t>
            </a:r>
          </a:p>
          <a:p>
            <a:pPr marL="1056815" lvl="1" indent="-457189">
              <a:lnSpc>
                <a:spcPct val="130000"/>
              </a:lnSpc>
              <a:spcBef>
                <a:spcPts val="0"/>
              </a:spcBef>
              <a:buClr>
                <a:srgbClr val="434343"/>
              </a:buClr>
              <a:buSzPts val="1800"/>
              <a:buChar char="●"/>
            </a:pPr>
            <a:r>
              <a:rPr lang="en" dirty="0">
                <a:solidFill>
                  <a:schemeClr val="tx1"/>
                </a:solidFill>
              </a:rPr>
              <a:t>low-resource: limited number of labeled examples</a:t>
            </a:r>
          </a:p>
          <a:p>
            <a:pPr marL="1056815" lvl="1" indent="-457189">
              <a:lnSpc>
                <a:spcPct val="130000"/>
              </a:lnSpc>
              <a:spcBef>
                <a:spcPts val="0"/>
              </a:spcBef>
              <a:buClr>
                <a:srgbClr val="434343"/>
              </a:buClr>
              <a:buSzPts val="1800"/>
              <a:buChar char="●"/>
            </a:pPr>
            <a:endParaRPr lang="en" dirty="0">
              <a:solidFill>
                <a:schemeClr val="tx1"/>
              </a:solidFill>
            </a:endParaRPr>
          </a:p>
          <a:p>
            <a:pPr marL="609585" indent="-457189">
              <a:lnSpc>
                <a:spcPct val="130000"/>
              </a:lnSpc>
              <a:spcBef>
                <a:spcPts val="0"/>
              </a:spcBef>
              <a:buClr>
                <a:srgbClr val="434343"/>
              </a:buClr>
              <a:buSzPts val="1800"/>
              <a:buChar char="●"/>
            </a:pPr>
            <a:r>
              <a:rPr lang="en" dirty="0">
                <a:solidFill>
                  <a:schemeClr val="tx1"/>
                </a:solidFill>
              </a:rPr>
              <a:t>Proposed a framework that combines both </a:t>
            </a:r>
            <a:r>
              <a:rPr lang="en" b="1" dirty="0">
                <a:solidFill>
                  <a:schemeClr val="tx1"/>
                </a:solidFill>
              </a:rPr>
              <a:t>transfer learning </a:t>
            </a:r>
            <a:r>
              <a:rPr lang="en" dirty="0">
                <a:solidFill>
                  <a:schemeClr val="tx1"/>
                </a:solidFill>
              </a:rPr>
              <a:t>and </a:t>
            </a:r>
            <a:r>
              <a:rPr lang="en" b="1" dirty="0">
                <a:solidFill>
                  <a:schemeClr val="tx1"/>
                </a:solidFill>
              </a:rPr>
              <a:t>active learning</a:t>
            </a:r>
          </a:p>
          <a:p>
            <a:pPr marL="1056815" lvl="1" indent="-457189">
              <a:lnSpc>
                <a:spcPct val="130000"/>
              </a:lnSpc>
              <a:spcBef>
                <a:spcPts val="0"/>
              </a:spcBef>
              <a:buClr>
                <a:srgbClr val="434343"/>
              </a:buClr>
              <a:buSzPts val="1800"/>
              <a:buChar char="●"/>
            </a:pPr>
            <a:r>
              <a:rPr lang="en" b="1" dirty="0">
                <a:solidFill>
                  <a:schemeClr val="tx1"/>
                </a:solidFill>
              </a:rPr>
              <a:t>Transfer learning</a:t>
            </a:r>
            <a:r>
              <a:rPr lang="en" dirty="0">
                <a:solidFill>
                  <a:schemeClr val="tx1"/>
                </a:solidFill>
              </a:rPr>
              <a:t>: learn a transferrable model from a similar high-resource scenario</a:t>
            </a:r>
          </a:p>
          <a:p>
            <a:pPr marL="1056815" lvl="1" indent="-457189">
              <a:lnSpc>
                <a:spcPct val="130000"/>
              </a:lnSpc>
              <a:spcBef>
                <a:spcPts val="0"/>
              </a:spcBef>
              <a:buClr>
                <a:srgbClr val="434343"/>
              </a:buClr>
              <a:buSzPts val="1800"/>
              <a:buChar char="●"/>
            </a:pPr>
            <a:r>
              <a:rPr lang="en-US" dirty="0">
                <a:solidFill>
                  <a:schemeClr val="tx1"/>
                </a:solidFill>
              </a:rPr>
              <a:t>To be discussed in next section</a:t>
            </a:r>
            <a:endParaRPr lang="en" dirty="0">
              <a:solidFill>
                <a:schemeClr val="tx1"/>
              </a:solidFill>
            </a:endParaRPr>
          </a:p>
          <a:p>
            <a:pPr marL="1056815" lvl="1" indent="-457189">
              <a:lnSpc>
                <a:spcPct val="130000"/>
              </a:lnSpc>
              <a:spcBef>
                <a:spcPts val="0"/>
              </a:spcBef>
              <a:buClr>
                <a:srgbClr val="434343"/>
              </a:buClr>
              <a:buSzPts val="1800"/>
              <a:buChar char="●"/>
            </a:pPr>
            <a:endParaRPr lang="en-US" dirty="0">
              <a:solidFill>
                <a:schemeClr val="tx1"/>
              </a:solidFill>
            </a:endParaRPr>
          </a:p>
          <a:p>
            <a:pPr marL="609585" indent="-457189">
              <a:lnSpc>
                <a:spcPct val="130000"/>
              </a:lnSpc>
              <a:spcBef>
                <a:spcPts val="0"/>
              </a:spcBef>
              <a:buClr>
                <a:srgbClr val="434343"/>
              </a:buClr>
              <a:buSzPts val="1800"/>
              <a:buChar char="●"/>
            </a:pPr>
            <a:r>
              <a:rPr lang="en-US" b="1" dirty="0">
                <a:solidFill>
                  <a:schemeClr val="tx1"/>
                </a:solidFill>
              </a:rPr>
              <a:t>A</a:t>
            </a:r>
            <a:r>
              <a:rPr lang="en" b="1" dirty="0" err="1">
                <a:solidFill>
                  <a:schemeClr val="tx1"/>
                </a:solidFill>
              </a:rPr>
              <a:t>ctive</a:t>
            </a:r>
            <a:r>
              <a:rPr lang="en" b="1" dirty="0">
                <a:solidFill>
                  <a:schemeClr val="tx1"/>
                </a:solidFill>
              </a:rPr>
              <a:t> learning</a:t>
            </a:r>
            <a:r>
              <a:rPr lang="en" dirty="0">
                <a:solidFill>
                  <a:schemeClr val="tx1"/>
                </a:solidFill>
              </a:rPr>
              <a:t>: to adapt the transferred model by iteratively labeling “informative” examples from the target.</a:t>
            </a:r>
            <a:endParaRPr dirty="0">
              <a:solidFill>
                <a:schemeClr val="tx1"/>
              </a:solidFill>
            </a:endParaRPr>
          </a:p>
          <a:p>
            <a:pPr marL="1219170" lvl="1" indent="-457189">
              <a:lnSpc>
                <a:spcPct val="130000"/>
              </a:lnSpc>
              <a:spcBef>
                <a:spcPts val="0"/>
              </a:spcBef>
              <a:buSzPts val="1800"/>
              <a:buChar char="○"/>
            </a:pPr>
            <a:r>
              <a:rPr lang="en" sz="2000" dirty="0">
                <a:solidFill>
                  <a:schemeClr val="tx1"/>
                </a:solidFill>
              </a:rPr>
              <a:t>Challenge 1: Need substantial positive/negative examples to tune the DL model. </a:t>
            </a:r>
            <a:endParaRPr sz="2000" dirty="0">
              <a:solidFill>
                <a:schemeClr val="tx1"/>
              </a:solidFill>
            </a:endParaRPr>
          </a:p>
          <a:p>
            <a:pPr marL="1219170" lvl="1" indent="-457189">
              <a:lnSpc>
                <a:spcPct val="130000"/>
              </a:lnSpc>
              <a:spcBef>
                <a:spcPts val="0"/>
              </a:spcBef>
              <a:buSzPts val="1800"/>
              <a:buChar char="○"/>
            </a:pPr>
            <a:r>
              <a:rPr lang="en" sz="2000" dirty="0">
                <a:solidFill>
                  <a:schemeClr val="tx1"/>
                </a:solidFill>
              </a:rPr>
              <a:t>Challenge 2: Hard to improve </a:t>
            </a:r>
            <a:r>
              <a:rPr lang="en" sz="2000" b="1" dirty="0">
                <a:solidFill>
                  <a:schemeClr val="tx1"/>
                </a:solidFill>
              </a:rPr>
              <a:t>recall </a:t>
            </a:r>
            <a:r>
              <a:rPr lang="en" sz="2000" dirty="0">
                <a:solidFill>
                  <a:schemeClr val="tx1"/>
                </a:solidFill>
              </a:rPr>
              <a:t>in ER (Qian et al. 2017). </a:t>
            </a:r>
            <a:endParaRPr sz="2400" dirty="0">
              <a:solidFill>
                <a:schemeClr val="tx1"/>
              </a:solidFill>
            </a:endParaRPr>
          </a:p>
        </p:txBody>
      </p:sp>
    </p:spTree>
    <p:extLst>
      <p:ext uri="{BB962C8B-B14F-4D97-AF65-F5344CB8AC3E}">
        <p14:creationId xmlns:p14="http://schemas.microsoft.com/office/powerpoint/2010/main" val="3092183182"/>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7" name="Google Shape;337;p36"/>
          <p:cNvSpPr txBox="1">
            <a:spLocks noGrp="1"/>
          </p:cNvSpPr>
          <p:nvPr>
            <p:ph type="title"/>
          </p:nvPr>
        </p:nvSpPr>
        <p:spPr>
          <a:xfrm>
            <a:off x="119037" y="45367"/>
            <a:ext cx="11360800" cy="810400"/>
          </a:xfrm>
          <a:prstGeom prst="rect">
            <a:avLst/>
          </a:prstGeom>
          <a:noFill/>
          <a:ln>
            <a:noFill/>
          </a:ln>
        </p:spPr>
        <p:txBody>
          <a:bodyPr spcFirstLastPara="1" wrap="square" lIns="121900" tIns="121900" rIns="121900" bIns="121900" anchor="t" anchorCtr="0">
            <a:noAutofit/>
          </a:bodyPr>
          <a:lstStyle/>
          <a:p>
            <a:pPr>
              <a:buClr>
                <a:schemeClr val="dk1"/>
              </a:buClr>
              <a:buSzPts val="3000"/>
            </a:pPr>
            <a:r>
              <a:rPr lang="en-US" dirty="0"/>
              <a:t>DTAL: Active Learning</a:t>
            </a:r>
            <a:endParaRPr sz="4000" b="0" dirty="0">
              <a:solidFill>
                <a:schemeClr val="dk1"/>
              </a:solidFill>
              <a:latin typeface="Roboto"/>
              <a:ea typeface="Roboto"/>
              <a:cs typeface="Roboto"/>
              <a:sym typeface="Roboto"/>
            </a:endParaRPr>
          </a:p>
        </p:txBody>
      </p:sp>
      <p:sp>
        <p:nvSpPr>
          <p:cNvPr id="338" name="Google Shape;338;p36"/>
          <p:cNvSpPr txBox="1">
            <a:spLocks noGrp="1"/>
          </p:cNvSpPr>
          <p:nvPr>
            <p:ph type="body" idx="1"/>
          </p:nvPr>
        </p:nvSpPr>
        <p:spPr>
          <a:xfrm>
            <a:off x="119037" y="855767"/>
            <a:ext cx="11360800" cy="4362400"/>
          </a:xfrm>
          <a:prstGeom prst="rect">
            <a:avLst/>
          </a:prstGeom>
          <a:noFill/>
          <a:ln>
            <a:noFill/>
          </a:ln>
        </p:spPr>
        <p:txBody>
          <a:bodyPr spcFirstLastPara="1" wrap="square" lIns="121900" tIns="121900" rIns="121900" bIns="121900" anchor="t" anchorCtr="0">
            <a:noAutofit/>
          </a:bodyPr>
          <a:lstStyle/>
          <a:p>
            <a:pPr marL="609585" indent="-457189">
              <a:lnSpc>
                <a:spcPct val="130000"/>
              </a:lnSpc>
              <a:spcBef>
                <a:spcPts val="0"/>
              </a:spcBef>
              <a:buClr>
                <a:srgbClr val="434343"/>
              </a:buClr>
              <a:buSzPts val="1800"/>
              <a:buChar char="●"/>
            </a:pPr>
            <a:r>
              <a:rPr lang="en-US" sz="2000" b="1" dirty="0">
                <a:solidFill>
                  <a:schemeClr val="tx1"/>
                </a:solidFill>
              </a:rPr>
              <a:t>High-confidence examples (without human verification)</a:t>
            </a:r>
          </a:p>
          <a:p>
            <a:pPr marL="1056815" lvl="1" indent="-457189">
              <a:lnSpc>
                <a:spcPct val="130000"/>
              </a:lnSpc>
              <a:spcBef>
                <a:spcPts val="0"/>
              </a:spcBef>
              <a:buClr>
                <a:srgbClr val="434343"/>
              </a:buClr>
              <a:buSzPts val="1800"/>
              <a:buChar char="●"/>
            </a:pPr>
            <a:r>
              <a:rPr lang="en-US" sz="1600" dirty="0">
                <a:solidFill>
                  <a:schemeClr val="tx1"/>
                </a:solidFill>
              </a:rPr>
              <a:t>Use as weak labels</a:t>
            </a:r>
          </a:p>
          <a:p>
            <a:pPr marL="1056815" lvl="1" indent="-457189">
              <a:lnSpc>
                <a:spcPct val="130000"/>
              </a:lnSpc>
              <a:spcBef>
                <a:spcPts val="0"/>
              </a:spcBef>
              <a:buClr>
                <a:srgbClr val="434343"/>
              </a:buClr>
              <a:buSzPts val="1800"/>
              <a:buChar char="●"/>
            </a:pPr>
            <a:r>
              <a:rPr lang="en-US" sz="1600" dirty="0">
                <a:solidFill>
                  <a:schemeClr val="tx1"/>
                </a:solidFill>
              </a:rPr>
              <a:t>To mitigate the data hungriness issue of DL model</a:t>
            </a:r>
          </a:p>
          <a:p>
            <a:pPr marL="609585" indent="-457189">
              <a:lnSpc>
                <a:spcPct val="130000"/>
              </a:lnSpc>
              <a:spcBef>
                <a:spcPts val="0"/>
              </a:spcBef>
              <a:buClr>
                <a:srgbClr val="434343"/>
              </a:buClr>
              <a:buSzPts val="1800"/>
              <a:buChar char="●"/>
            </a:pPr>
            <a:r>
              <a:rPr lang="en-US" sz="2000" b="1" dirty="0">
                <a:solidFill>
                  <a:schemeClr val="tx1"/>
                </a:solidFill>
              </a:rPr>
              <a:t>LFN/LFP examples (verified by human)</a:t>
            </a:r>
          </a:p>
          <a:p>
            <a:pPr marL="1056815" lvl="1" indent="-457189">
              <a:lnSpc>
                <a:spcPct val="130000"/>
              </a:lnSpc>
              <a:spcBef>
                <a:spcPts val="0"/>
              </a:spcBef>
              <a:buClr>
                <a:srgbClr val="434343"/>
              </a:buClr>
              <a:buSzPts val="1800"/>
              <a:buChar char="●"/>
            </a:pPr>
            <a:r>
              <a:rPr lang="en-US" sz="1600" dirty="0">
                <a:solidFill>
                  <a:schemeClr val="tx1"/>
                </a:solidFill>
              </a:rPr>
              <a:t>To lower the model uncertainty</a:t>
            </a:r>
          </a:p>
          <a:p>
            <a:pPr marL="1056815" lvl="1" indent="-457189">
              <a:lnSpc>
                <a:spcPct val="130000"/>
              </a:lnSpc>
              <a:spcBef>
                <a:spcPts val="0"/>
              </a:spcBef>
              <a:buClr>
                <a:srgbClr val="434343"/>
              </a:buClr>
              <a:buSzPts val="1800"/>
              <a:buChar char="●"/>
            </a:pPr>
            <a:endParaRPr lang="en-US" sz="1600" dirty="0">
              <a:solidFill>
                <a:schemeClr val="tx1"/>
              </a:solidFill>
            </a:endParaRPr>
          </a:p>
          <a:p>
            <a:pPr marL="609585" indent="-457189">
              <a:lnSpc>
                <a:spcPct val="130000"/>
              </a:lnSpc>
              <a:spcBef>
                <a:spcPts val="0"/>
              </a:spcBef>
              <a:buClr>
                <a:srgbClr val="434343"/>
              </a:buClr>
              <a:buSzPts val="1800"/>
              <a:buChar char="●"/>
            </a:pPr>
            <a:endParaRPr sz="1600" dirty="0">
              <a:solidFill>
                <a:schemeClr val="tx1"/>
              </a:solidFill>
            </a:endParaRPr>
          </a:p>
        </p:txBody>
      </p:sp>
      <p:pic>
        <p:nvPicPr>
          <p:cNvPr id="3" name="Graphic 2" descr="Single gear">
            <a:extLst>
              <a:ext uri="{FF2B5EF4-FFF2-40B4-BE49-F238E27FC236}">
                <a16:creationId xmlns:a16="http://schemas.microsoft.com/office/drawing/2014/main" id="{F66DB4CE-1FD8-3E4E-A1B2-979C1EE526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1456" y="3147525"/>
            <a:ext cx="1219200" cy="1219200"/>
          </a:xfrm>
          <a:prstGeom prst="rect">
            <a:avLst/>
          </a:prstGeom>
        </p:spPr>
      </p:pic>
      <p:sp>
        <p:nvSpPr>
          <p:cNvPr id="4" name="TextBox 3">
            <a:extLst>
              <a:ext uri="{FF2B5EF4-FFF2-40B4-BE49-F238E27FC236}">
                <a16:creationId xmlns:a16="http://schemas.microsoft.com/office/drawing/2014/main" id="{47F04A58-485C-D046-A8BD-F156C131C8D7}"/>
              </a:ext>
            </a:extLst>
          </p:cNvPr>
          <p:cNvSpPr txBox="1"/>
          <p:nvPr/>
        </p:nvSpPr>
        <p:spPr>
          <a:xfrm>
            <a:off x="457286" y="4187961"/>
            <a:ext cx="1896673" cy="502766"/>
          </a:xfrm>
          <a:prstGeom prst="rect">
            <a:avLst/>
          </a:prstGeom>
          <a:noFill/>
        </p:spPr>
        <p:txBody>
          <a:bodyPr wrap="none" rtlCol="0">
            <a:spAutoFit/>
          </a:bodyPr>
          <a:lstStyle/>
          <a:p>
            <a:r>
              <a:rPr lang="en-US" sz="2667" b="1" dirty="0">
                <a:latin typeface="CordiaUPC" panose="020B0304020202020204" pitchFamily="34" charset="-34"/>
                <a:cs typeface="CordiaUPC" panose="020B0304020202020204" pitchFamily="34" charset="-34"/>
              </a:rPr>
              <a:t>Candidate model</a:t>
            </a:r>
          </a:p>
        </p:txBody>
      </p:sp>
      <p:pic>
        <p:nvPicPr>
          <p:cNvPr id="6" name="Graphic 5" descr="Database">
            <a:extLst>
              <a:ext uri="{FF2B5EF4-FFF2-40B4-BE49-F238E27FC236}">
                <a16:creationId xmlns:a16="http://schemas.microsoft.com/office/drawing/2014/main" id="{2AF68C6A-D286-6447-84FC-1B931FA3B0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22320" y="3147525"/>
            <a:ext cx="1219200" cy="1219200"/>
          </a:xfrm>
          <a:prstGeom prst="rect">
            <a:avLst/>
          </a:prstGeom>
        </p:spPr>
      </p:pic>
      <p:sp>
        <p:nvSpPr>
          <p:cNvPr id="12" name="TextBox 11">
            <a:extLst>
              <a:ext uri="{FF2B5EF4-FFF2-40B4-BE49-F238E27FC236}">
                <a16:creationId xmlns:a16="http://schemas.microsoft.com/office/drawing/2014/main" id="{597C7153-1D25-1F4C-B7D8-446B978CDBC5}"/>
              </a:ext>
            </a:extLst>
          </p:cNvPr>
          <p:cNvSpPr txBox="1"/>
          <p:nvPr/>
        </p:nvSpPr>
        <p:spPr>
          <a:xfrm>
            <a:off x="3137865" y="4216128"/>
            <a:ext cx="2097049" cy="502766"/>
          </a:xfrm>
          <a:prstGeom prst="rect">
            <a:avLst/>
          </a:prstGeom>
          <a:noFill/>
        </p:spPr>
        <p:txBody>
          <a:bodyPr wrap="none" rtlCol="0">
            <a:spAutoFit/>
          </a:bodyPr>
          <a:lstStyle/>
          <a:p>
            <a:r>
              <a:rPr lang="en-US" sz="2667" b="1" dirty="0">
                <a:latin typeface="CordiaUPC" panose="020B0304020202020204" pitchFamily="34" charset="-34"/>
                <a:cs typeface="CordiaUPC" panose="020B0304020202020204" pitchFamily="34" charset="-34"/>
              </a:rPr>
              <a:t>Post-blocking pairs</a:t>
            </a:r>
          </a:p>
        </p:txBody>
      </p:sp>
      <p:cxnSp>
        <p:nvCxnSpPr>
          <p:cNvPr id="9" name="Straight Arrow Connector 8">
            <a:extLst>
              <a:ext uri="{FF2B5EF4-FFF2-40B4-BE49-F238E27FC236}">
                <a16:creationId xmlns:a16="http://schemas.microsoft.com/office/drawing/2014/main" id="{F2AD593B-883E-2249-BF4C-35602663C218}"/>
              </a:ext>
            </a:extLst>
          </p:cNvPr>
          <p:cNvCxnSpPr>
            <a:stCxn id="3" idx="3"/>
            <a:endCxn id="6" idx="1"/>
          </p:cNvCxnSpPr>
          <p:nvPr/>
        </p:nvCxnSpPr>
        <p:spPr>
          <a:xfrm>
            <a:off x="2040656" y="3757125"/>
            <a:ext cx="158166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728FB5E-3706-054E-9C55-1257E0DF4C1D}"/>
              </a:ext>
            </a:extLst>
          </p:cNvPr>
          <p:cNvSpPr txBox="1"/>
          <p:nvPr/>
        </p:nvSpPr>
        <p:spPr>
          <a:xfrm>
            <a:off x="2403121" y="3357684"/>
            <a:ext cx="865943" cy="461665"/>
          </a:xfrm>
          <a:prstGeom prst="rect">
            <a:avLst/>
          </a:prstGeom>
          <a:noFill/>
        </p:spPr>
        <p:txBody>
          <a:bodyPr wrap="none" rtlCol="0">
            <a:spAutoFit/>
          </a:bodyPr>
          <a:lstStyle/>
          <a:p>
            <a:r>
              <a:rPr lang="en-US" sz="2400" dirty="0"/>
              <a:t>apply</a:t>
            </a:r>
          </a:p>
        </p:txBody>
      </p:sp>
      <p:cxnSp>
        <p:nvCxnSpPr>
          <p:cNvPr id="16" name="Straight Arrow Connector 15">
            <a:extLst>
              <a:ext uri="{FF2B5EF4-FFF2-40B4-BE49-F238E27FC236}">
                <a16:creationId xmlns:a16="http://schemas.microsoft.com/office/drawing/2014/main" id="{41BD3E45-7770-6E4D-AD97-4995E0489E05}"/>
              </a:ext>
            </a:extLst>
          </p:cNvPr>
          <p:cNvCxnSpPr>
            <a:cxnSpLocks/>
          </p:cNvCxnSpPr>
          <p:nvPr/>
        </p:nvCxnSpPr>
        <p:spPr>
          <a:xfrm>
            <a:off x="4693240" y="3768052"/>
            <a:ext cx="232557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E688345-B68C-904E-9A3A-6EBC834695D7}"/>
              </a:ext>
            </a:extLst>
          </p:cNvPr>
          <p:cNvSpPr txBox="1"/>
          <p:nvPr/>
        </p:nvSpPr>
        <p:spPr>
          <a:xfrm>
            <a:off x="4707453" y="3141573"/>
            <a:ext cx="2160079" cy="584775"/>
          </a:xfrm>
          <a:prstGeom prst="rect">
            <a:avLst/>
          </a:prstGeom>
          <a:noFill/>
        </p:spPr>
        <p:txBody>
          <a:bodyPr wrap="none" rtlCol="0">
            <a:spAutoFit/>
          </a:bodyPr>
          <a:lstStyle/>
          <a:p>
            <a:pPr algn="ctr"/>
            <a:r>
              <a:rPr lang="en-US" sz="1600" dirty="0"/>
              <a:t>Rank  Predictions based</a:t>
            </a:r>
          </a:p>
          <a:p>
            <a:pPr algn="ctr"/>
            <a:r>
              <a:rPr lang="en-US" sz="1600" dirty="0"/>
              <a:t>on probability scores</a:t>
            </a:r>
          </a:p>
        </p:txBody>
      </p:sp>
      <p:sp>
        <p:nvSpPr>
          <p:cNvPr id="14" name="Rectangle 13">
            <a:extLst>
              <a:ext uri="{FF2B5EF4-FFF2-40B4-BE49-F238E27FC236}">
                <a16:creationId xmlns:a16="http://schemas.microsoft.com/office/drawing/2014/main" id="{04BAF8E5-0FAB-174D-A0D4-09516B70FEC7}"/>
              </a:ext>
            </a:extLst>
          </p:cNvPr>
          <p:cNvSpPr/>
          <p:nvPr/>
        </p:nvSpPr>
        <p:spPr>
          <a:xfrm>
            <a:off x="7251191" y="1791028"/>
            <a:ext cx="1219200" cy="3932195"/>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TextBox 14">
            <a:extLst>
              <a:ext uri="{FF2B5EF4-FFF2-40B4-BE49-F238E27FC236}">
                <a16:creationId xmlns:a16="http://schemas.microsoft.com/office/drawing/2014/main" id="{C0004251-8F93-4044-BED3-6152867C45BD}"/>
              </a:ext>
            </a:extLst>
          </p:cNvPr>
          <p:cNvSpPr txBox="1"/>
          <p:nvPr/>
        </p:nvSpPr>
        <p:spPr>
          <a:xfrm>
            <a:off x="8544101" y="3562868"/>
            <a:ext cx="572593" cy="461665"/>
          </a:xfrm>
          <a:prstGeom prst="rect">
            <a:avLst/>
          </a:prstGeom>
          <a:noFill/>
        </p:spPr>
        <p:txBody>
          <a:bodyPr wrap="none" rtlCol="0">
            <a:spAutoFit/>
          </a:bodyPr>
          <a:lstStyle/>
          <a:p>
            <a:r>
              <a:rPr lang="en-US" sz="2400" dirty="0"/>
              <a:t>0.5</a:t>
            </a:r>
          </a:p>
        </p:txBody>
      </p:sp>
      <p:sp>
        <p:nvSpPr>
          <p:cNvPr id="17" name="Rectangle 16">
            <a:extLst>
              <a:ext uri="{FF2B5EF4-FFF2-40B4-BE49-F238E27FC236}">
                <a16:creationId xmlns:a16="http://schemas.microsoft.com/office/drawing/2014/main" id="{6D3DE2D8-7D4A-0647-8F78-291D3202CD92}"/>
              </a:ext>
            </a:extLst>
          </p:cNvPr>
          <p:cNvSpPr/>
          <p:nvPr/>
        </p:nvSpPr>
        <p:spPr>
          <a:xfrm>
            <a:off x="7251191" y="3385845"/>
            <a:ext cx="1219200" cy="3712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Rectangle 21">
            <a:extLst>
              <a:ext uri="{FF2B5EF4-FFF2-40B4-BE49-F238E27FC236}">
                <a16:creationId xmlns:a16="http://schemas.microsoft.com/office/drawing/2014/main" id="{8313E121-8EC5-264F-8DA0-8D27AF8A5F63}"/>
              </a:ext>
            </a:extLst>
          </p:cNvPr>
          <p:cNvSpPr/>
          <p:nvPr/>
        </p:nvSpPr>
        <p:spPr>
          <a:xfrm>
            <a:off x="7251191" y="3755117"/>
            <a:ext cx="1219200" cy="3712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Rectangle 22">
            <a:extLst>
              <a:ext uri="{FF2B5EF4-FFF2-40B4-BE49-F238E27FC236}">
                <a16:creationId xmlns:a16="http://schemas.microsoft.com/office/drawing/2014/main" id="{165D8675-8349-3E4A-B41E-48A3DD37386F}"/>
              </a:ext>
            </a:extLst>
          </p:cNvPr>
          <p:cNvSpPr/>
          <p:nvPr/>
        </p:nvSpPr>
        <p:spPr>
          <a:xfrm>
            <a:off x="7251191" y="1791028"/>
            <a:ext cx="1219200" cy="3712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2"/>
              </a:solidFill>
            </a:endParaRPr>
          </a:p>
        </p:txBody>
      </p:sp>
      <p:sp>
        <p:nvSpPr>
          <p:cNvPr id="24" name="Rectangle 23">
            <a:extLst>
              <a:ext uri="{FF2B5EF4-FFF2-40B4-BE49-F238E27FC236}">
                <a16:creationId xmlns:a16="http://schemas.microsoft.com/office/drawing/2014/main" id="{591C5D8A-7F51-6C4F-A135-7F91CAEC874D}"/>
              </a:ext>
            </a:extLst>
          </p:cNvPr>
          <p:cNvSpPr/>
          <p:nvPr/>
        </p:nvSpPr>
        <p:spPr>
          <a:xfrm>
            <a:off x="7251191" y="5360473"/>
            <a:ext cx="1219200" cy="3712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TextBox 17">
            <a:extLst>
              <a:ext uri="{FF2B5EF4-FFF2-40B4-BE49-F238E27FC236}">
                <a16:creationId xmlns:a16="http://schemas.microsoft.com/office/drawing/2014/main" id="{69782AE4-3232-9A42-86CB-5E0CF52169EF}"/>
              </a:ext>
            </a:extLst>
          </p:cNvPr>
          <p:cNvSpPr txBox="1"/>
          <p:nvPr/>
        </p:nvSpPr>
        <p:spPr>
          <a:xfrm>
            <a:off x="8533006" y="1751940"/>
            <a:ext cx="572593" cy="461665"/>
          </a:xfrm>
          <a:prstGeom prst="rect">
            <a:avLst/>
          </a:prstGeom>
          <a:noFill/>
        </p:spPr>
        <p:txBody>
          <a:bodyPr wrap="none" rtlCol="0">
            <a:spAutoFit/>
          </a:bodyPr>
          <a:lstStyle/>
          <a:p>
            <a:r>
              <a:rPr lang="en-US" sz="2400" dirty="0"/>
              <a:t>1.0</a:t>
            </a:r>
          </a:p>
        </p:txBody>
      </p:sp>
      <p:sp>
        <p:nvSpPr>
          <p:cNvPr id="26" name="TextBox 25">
            <a:extLst>
              <a:ext uri="{FF2B5EF4-FFF2-40B4-BE49-F238E27FC236}">
                <a16:creationId xmlns:a16="http://schemas.microsoft.com/office/drawing/2014/main" id="{4A5908C8-A3FB-8545-A9EB-4D56F4FB9445}"/>
              </a:ext>
            </a:extLst>
          </p:cNvPr>
          <p:cNvSpPr txBox="1"/>
          <p:nvPr/>
        </p:nvSpPr>
        <p:spPr>
          <a:xfrm>
            <a:off x="8544101" y="5341577"/>
            <a:ext cx="572593" cy="461665"/>
          </a:xfrm>
          <a:prstGeom prst="rect">
            <a:avLst/>
          </a:prstGeom>
          <a:noFill/>
        </p:spPr>
        <p:txBody>
          <a:bodyPr wrap="none" rtlCol="0">
            <a:spAutoFit/>
          </a:bodyPr>
          <a:lstStyle/>
          <a:p>
            <a:r>
              <a:rPr lang="en-US" sz="2400" dirty="0"/>
              <a:t>0.0</a:t>
            </a:r>
          </a:p>
        </p:txBody>
      </p:sp>
      <p:sp>
        <p:nvSpPr>
          <p:cNvPr id="19" name="TextBox 18">
            <a:extLst>
              <a:ext uri="{FF2B5EF4-FFF2-40B4-BE49-F238E27FC236}">
                <a16:creationId xmlns:a16="http://schemas.microsoft.com/office/drawing/2014/main" id="{5D5FFE2F-2E22-B848-8A4E-F203842A65BA}"/>
              </a:ext>
            </a:extLst>
          </p:cNvPr>
          <p:cNvSpPr txBox="1"/>
          <p:nvPr/>
        </p:nvSpPr>
        <p:spPr>
          <a:xfrm>
            <a:off x="7703154" y="6187698"/>
            <a:ext cx="3294941" cy="461665"/>
          </a:xfrm>
          <a:prstGeom prst="rect">
            <a:avLst/>
          </a:prstGeom>
          <a:noFill/>
        </p:spPr>
        <p:txBody>
          <a:bodyPr wrap="none" rtlCol="0">
            <a:spAutoFit/>
          </a:bodyPr>
          <a:lstStyle/>
          <a:p>
            <a:r>
              <a:rPr lang="en-US" sz="2400" dirty="0"/>
              <a:t>High-conf. true negatives</a:t>
            </a:r>
          </a:p>
        </p:txBody>
      </p:sp>
      <p:sp>
        <p:nvSpPr>
          <p:cNvPr id="28" name="TextBox 27">
            <a:extLst>
              <a:ext uri="{FF2B5EF4-FFF2-40B4-BE49-F238E27FC236}">
                <a16:creationId xmlns:a16="http://schemas.microsoft.com/office/drawing/2014/main" id="{2DAD3321-7927-D342-9559-75E6C346BE80}"/>
              </a:ext>
            </a:extLst>
          </p:cNvPr>
          <p:cNvSpPr txBox="1"/>
          <p:nvPr/>
        </p:nvSpPr>
        <p:spPr>
          <a:xfrm>
            <a:off x="7661186" y="916185"/>
            <a:ext cx="3210559" cy="461665"/>
          </a:xfrm>
          <a:prstGeom prst="rect">
            <a:avLst/>
          </a:prstGeom>
          <a:noFill/>
        </p:spPr>
        <p:txBody>
          <a:bodyPr wrap="none" rtlCol="0">
            <a:spAutoFit/>
          </a:bodyPr>
          <a:lstStyle/>
          <a:p>
            <a:r>
              <a:rPr lang="en-US" sz="2400" dirty="0"/>
              <a:t>High-conf. true positives</a:t>
            </a:r>
          </a:p>
        </p:txBody>
      </p:sp>
      <p:cxnSp>
        <p:nvCxnSpPr>
          <p:cNvPr id="21" name="Curved Connector 20">
            <a:extLst>
              <a:ext uri="{FF2B5EF4-FFF2-40B4-BE49-F238E27FC236}">
                <a16:creationId xmlns:a16="http://schemas.microsoft.com/office/drawing/2014/main" id="{FBCA8E15-D566-C147-A411-CD37D3B3FF75}"/>
              </a:ext>
            </a:extLst>
          </p:cNvPr>
          <p:cNvCxnSpPr>
            <a:cxnSpLocks/>
            <a:stCxn id="23" idx="0"/>
            <a:endCxn id="28" idx="2"/>
          </p:cNvCxnSpPr>
          <p:nvPr/>
        </p:nvCxnSpPr>
        <p:spPr>
          <a:xfrm rot="5400000" flipH="1" flipV="1">
            <a:off x="8357039" y="881602"/>
            <a:ext cx="413178" cy="140567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urved Connector 31">
            <a:extLst>
              <a:ext uri="{FF2B5EF4-FFF2-40B4-BE49-F238E27FC236}">
                <a16:creationId xmlns:a16="http://schemas.microsoft.com/office/drawing/2014/main" id="{EA266912-51CA-4A47-B277-A8CFB4E0DE4A}"/>
              </a:ext>
            </a:extLst>
          </p:cNvPr>
          <p:cNvCxnSpPr>
            <a:cxnSpLocks/>
            <a:stCxn id="24" idx="2"/>
            <a:endCxn id="19" idx="0"/>
          </p:cNvCxnSpPr>
          <p:nvPr/>
        </p:nvCxnSpPr>
        <p:spPr>
          <a:xfrm rot="16200000" flipH="1">
            <a:off x="8377736" y="5214808"/>
            <a:ext cx="455945" cy="148983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EF3165A-0215-7740-A4B4-C236B3C1836E}"/>
              </a:ext>
            </a:extLst>
          </p:cNvPr>
          <p:cNvSpPr txBox="1"/>
          <p:nvPr/>
        </p:nvSpPr>
        <p:spPr>
          <a:xfrm>
            <a:off x="8934605" y="2986404"/>
            <a:ext cx="2695225" cy="461665"/>
          </a:xfrm>
          <a:prstGeom prst="rect">
            <a:avLst/>
          </a:prstGeom>
          <a:noFill/>
        </p:spPr>
        <p:txBody>
          <a:bodyPr wrap="none" rtlCol="0">
            <a:spAutoFit/>
          </a:bodyPr>
          <a:lstStyle/>
          <a:p>
            <a:r>
              <a:rPr lang="en-US" sz="2400" dirty="0">
                <a:solidFill>
                  <a:srgbClr val="00B050"/>
                </a:solidFill>
              </a:rPr>
              <a:t>Likely false positives</a:t>
            </a:r>
          </a:p>
        </p:txBody>
      </p:sp>
      <p:sp>
        <p:nvSpPr>
          <p:cNvPr id="37" name="TextBox 36">
            <a:extLst>
              <a:ext uri="{FF2B5EF4-FFF2-40B4-BE49-F238E27FC236}">
                <a16:creationId xmlns:a16="http://schemas.microsoft.com/office/drawing/2014/main" id="{795A179D-3DD9-6143-BACC-6362CB42794E}"/>
              </a:ext>
            </a:extLst>
          </p:cNvPr>
          <p:cNvSpPr txBox="1"/>
          <p:nvPr/>
        </p:nvSpPr>
        <p:spPr>
          <a:xfrm>
            <a:off x="8934605" y="4035856"/>
            <a:ext cx="2779607" cy="461665"/>
          </a:xfrm>
          <a:prstGeom prst="rect">
            <a:avLst/>
          </a:prstGeom>
          <a:noFill/>
        </p:spPr>
        <p:txBody>
          <a:bodyPr wrap="none" rtlCol="0">
            <a:spAutoFit/>
          </a:bodyPr>
          <a:lstStyle/>
          <a:p>
            <a:r>
              <a:rPr lang="en-US" sz="2400" dirty="0">
                <a:solidFill>
                  <a:srgbClr val="C00000"/>
                </a:solidFill>
              </a:rPr>
              <a:t>Likely false negatives</a:t>
            </a:r>
          </a:p>
        </p:txBody>
      </p:sp>
      <p:cxnSp>
        <p:nvCxnSpPr>
          <p:cNvPr id="34" name="Curved Connector 33">
            <a:extLst>
              <a:ext uri="{FF2B5EF4-FFF2-40B4-BE49-F238E27FC236}">
                <a16:creationId xmlns:a16="http://schemas.microsoft.com/office/drawing/2014/main" id="{4F886D56-0D40-E64E-ACA6-353ACAF8CF04}"/>
              </a:ext>
            </a:extLst>
          </p:cNvPr>
          <p:cNvCxnSpPr>
            <a:stCxn id="17" idx="3"/>
            <a:endCxn id="31" idx="1"/>
          </p:cNvCxnSpPr>
          <p:nvPr/>
        </p:nvCxnSpPr>
        <p:spPr>
          <a:xfrm flipV="1">
            <a:off x="8470391" y="3217237"/>
            <a:ext cx="464214" cy="354248"/>
          </a:xfrm>
          <a:prstGeom prst="curvedConnector3">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7874A59E-57D0-0749-8A3D-8048D7177C75}"/>
              </a:ext>
            </a:extLst>
          </p:cNvPr>
          <p:cNvCxnSpPr>
            <a:cxnSpLocks/>
            <a:endCxn id="37" idx="1"/>
          </p:cNvCxnSpPr>
          <p:nvPr/>
        </p:nvCxnSpPr>
        <p:spPr>
          <a:xfrm>
            <a:off x="8470391" y="3940757"/>
            <a:ext cx="464214" cy="325932"/>
          </a:xfrm>
          <a:prstGeom prst="curvedConnector3">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42" name="Graphic 41" descr="Professor">
            <a:extLst>
              <a:ext uri="{FF2B5EF4-FFF2-40B4-BE49-F238E27FC236}">
                <a16:creationId xmlns:a16="http://schemas.microsoft.com/office/drawing/2014/main" id="{197D45BA-8047-364D-841C-36E18771B2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53497" y="3127213"/>
            <a:ext cx="1008348" cy="1008348"/>
          </a:xfrm>
          <a:prstGeom prst="rect">
            <a:avLst/>
          </a:prstGeom>
        </p:spPr>
      </p:pic>
      <p:sp>
        <p:nvSpPr>
          <p:cNvPr id="2" name="TextBox 1">
            <a:extLst>
              <a:ext uri="{FF2B5EF4-FFF2-40B4-BE49-F238E27FC236}">
                <a16:creationId xmlns:a16="http://schemas.microsoft.com/office/drawing/2014/main" id="{812A7762-B4B9-1345-B2D5-7B6D5FE14F37}"/>
              </a:ext>
            </a:extLst>
          </p:cNvPr>
          <p:cNvSpPr txBox="1"/>
          <p:nvPr/>
        </p:nvSpPr>
        <p:spPr>
          <a:xfrm>
            <a:off x="10069346" y="296111"/>
            <a:ext cx="181049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[Kasai et al., 2019]</a:t>
            </a:r>
          </a:p>
        </p:txBody>
      </p:sp>
    </p:spTree>
    <p:extLst>
      <p:ext uri="{BB962C8B-B14F-4D97-AF65-F5344CB8AC3E}">
        <p14:creationId xmlns:p14="http://schemas.microsoft.com/office/powerpoint/2010/main" val="367647270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10" grpId="0"/>
      <p:bldP spid="11" grpId="0"/>
      <p:bldP spid="14" grpId="0" animBg="1"/>
      <p:bldP spid="15" grpId="0"/>
      <p:bldP spid="17" grpId="0" animBg="1"/>
      <p:bldP spid="22" grpId="0" animBg="1"/>
      <p:bldP spid="23" grpId="0" animBg="1"/>
      <p:bldP spid="24" grpId="0" animBg="1"/>
      <p:bldP spid="18" grpId="0"/>
      <p:bldP spid="26" grpId="0"/>
      <p:bldP spid="19" grpId="0"/>
      <p:bldP spid="28" grpId="0"/>
      <p:bldP spid="31" grpId="0"/>
      <p:bldP spid="37"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1434E1-D24F-F84B-9FE8-BBE0D1790D4F}"/>
              </a:ext>
            </a:extLst>
          </p:cNvPr>
          <p:cNvSpPr>
            <a:spLocks noGrp="1"/>
          </p:cNvSpPr>
          <p:nvPr>
            <p:ph type="sldNum" sz="quarter" idx="2"/>
          </p:nvPr>
        </p:nvSpPr>
        <p:spPr/>
        <p:txBody>
          <a:bodyPr/>
          <a:lstStyle/>
          <a:p>
            <a:fld id="{86CB4B4D-7CA3-9044-876B-883B54F8677D}" type="slidenum">
              <a:rPr lang="en-US" smtClean="0"/>
              <a:t>117</a:t>
            </a:fld>
            <a:endParaRPr lang="en-US"/>
          </a:p>
        </p:txBody>
      </p:sp>
      <p:sp>
        <p:nvSpPr>
          <p:cNvPr id="3" name="Title 2">
            <a:extLst>
              <a:ext uri="{FF2B5EF4-FFF2-40B4-BE49-F238E27FC236}">
                <a16:creationId xmlns:a16="http://schemas.microsoft.com/office/drawing/2014/main" id="{9B27D58F-AA5C-DE40-BA04-36890E13A445}"/>
              </a:ext>
            </a:extLst>
          </p:cNvPr>
          <p:cNvSpPr>
            <a:spLocks noGrp="1"/>
          </p:cNvSpPr>
          <p:nvPr>
            <p:ph type="title"/>
          </p:nvPr>
        </p:nvSpPr>
        <p:spPr/>
        <p:txBody>
          <a:bodyPr/>
          <a:lstStyle/>
          <a:p>
            <a:r>
              <a:rPr lang="en-US" dirty="0"/>
              <a:t>DTAL: Results</a:t>
            </a:r>
          </a:p>
        </p:txBody>
      </p:sp>
      <p:pic>
        <p:nvPicPr>
          <p:cNvPr id="5" name="Picture 4">
            <a:extLst>
              <a:ext uri="{FF2B5EF4-FFF2-40B4-BE49-F238E27FC236}">
                <a16:creationId xmlns:a16="http://schemas.microsoft.com/office/drawing/2014/main" id="{AF7CBAC4-DDEE-7D44-ADB3-77EC45837323}"/>
              </a:ext>
            </a:extLst>
          </p:cNvPr>
          <p:cNvPicPr>
            <a:picLocks noChangeAspect="1"/>
          </p:cNvPicPr>
          <p:nvPr/>
        </p:nvPicPr>
        <p:blipFill>
          <a:blip r:embed="rId2"/>
          <a:stretch>
            <a:fillRect/>
          </a:stretch>
        </p:blipFill>
        <p:spPr>
          <a:xfrm>
            <a:off x="1028700" y="1149350"/>
            <a:ext cx="10134600" cy="4559300"/>
          </a:xfrm>
          <a:prstGeom prst="rect">
            <a:avLst/>
          </a:prstGeom>
        </p:spPr>
      </p:pic>
    </p:spTree>
    <p:extLst>
      <p:ext uri="{BB962C8B-B14F-4D97-AF65-F5344CB8AC3E}">
        <p14:creationId xmlns:p14="http://schemas.microsoft.com/office/powerpoint/2010/main" val="3891602260"/>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A77AA9-CA17-894C-90EE-0F878793C991}"/>
              </a:ext>
            </a:extLst>
          </p:cNvPr>
          <p:cNvSpPr>
            <a:spLocks noGrp="1"/>
          </p:cNvSpPr>
          <p:nvPr>
            <p:ph type="sldNum" sz="quarter" idx="2"/>
          </p:nvPr>
        </p:nvSpPr>
        <p:spPr/>
        <p:txBody>
          <a:bodyPr/>
          <a:lstStyle/>
          <a:p>
            <a:fld id="{86CB4B4D-7CA3-9044-876B-883B54F8677D}" type="slidenum">
              <a:rPr lang="en-US" smtClean="0"/>
              <a:t>118</a:t>
            </a:fld>
            <a:endParaRPr lang="en-US"/>
          </a:p>
        </p:txBody>
      </p:sp>
      <p:sp>
        <p:nvSpPr>
          <p:cNvPr id="3" name="Title 2">
            <a:extLst>
              <a:ext uri="{FF2B5EF4-FFF2-40B4-BE49-F238E27FC236}">
                <a16:creationId xmlns:a16="http://schemas.microsoft.com/office/drawing/2014/main" id="{43475C46-AF6C-7B4E-8F95-D455CFF219CD}"/>
              </a:ext>
            </a:extLst>
          </p:cNvPr>
          <p:cNvSpPr>
            <a:spLocks noGrp="1"/>
          </p:cNvSpPr>
          <p:nvPr>
            <p:ph type="title"/>
          </p:nvPr>
        </p:nvSpPr>
        <p:spPr/>
        <p:txBody>
          <a:bodyPr/>
          <a:lstStyle/>
          <a:p>
            <a:r>
              <a:rPr lang="en-US" dirty="0"/>
              <a:t>Key Takeaways</a:t>
            </a:r>
          </a:p>
        </p:txBody>
      </p:sp>
      <p:sp>
        <p:nvSpPr>
          <p:cNvPr id="7" name="Content Placeholder 2">
            <a:extLst>
              <a:ext uri="{FF2B5EF4-FFF2-40B4-BE49-F238E27FC236}">
                <a16:creationId xmlns:a16="http://schemas.microsoft.com/office/drawing/2014/main" id="{BBD6F1FE-FB6F-584B-9E1D-D38B0B2721F9}"/>
              </a:ext>
            </a:extLst>
          </p:cNvPr>
          <p:cNvSpPr txBox="1">
            <a:spLocks/>
          </p:cNvSpPr>
          <p:nvPr/>
        </p:nvSpPr>
        <p:spPr>
          <a:xfrm>
            <a:off x="838200" y="1825625"/>
            <a:ext cx="10515600" cy="3734347"/>
          </a:xfrm>
          <a:prstGeom prst="rect">
            <a:avLst/>
          </a:prstGeom>
          <a:ln w="12700">
            <a:miter lim="400000"/>
          </a:ln>
          <a:extLst>
            <a:ext uri="{C572A759-6A51-4108-AA02-DFA0A04FC94B}">
              <ma14:wrappingTextBoxFlag xmlns:ma14="http://schemas.microsoft.com/office/mac/drawingml/2011/main" xmlns="" val="1"/>
            </a:ext>
          </a:extLst>
        </p:spPr>
        <p:txBody>
          <a:bodyPr lIns="45711" tIns="45711" rIns="45711" bIns="45711">
            <a:normAutofit/>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r>
              <a:rPr lang="en-US" kern="0" dirty="0"/>
              <a:t>Deep learning for ER is promising for various reasons that include</a:t>
            </a:r>
          </a:p>
          <a:p>
            <a:pPr lvl="1"/>
            <a:r>
              <a:rPr lang="en-US" kern="0" dirty="0"/>
              <a:t>Ability to work on raw tuples, requiring less or no feature engineering</a:t>
            </a:r>
          </a:p>
          <a:p>
            <a:pPr lvl="1"/>
            <a:r>
              <a:rPr lang="en-US" kern="0" dirty="0"/>
              <a:t>Ability to transfer trained models to new datasets that has few training examples</a:t>
            </a:r>
          </a:p>
          <a:p>
            <a:pPr lvl="1"/>
            <a:r>
              <a:rPr lang="en-US" kern="0" dirty="0"/>
              <a:t>State-of-the-art performance on complex ER tasks</a:t>
            </a:r>
          </a:p>
          <a:p>
            <a:pPr lvl="1"/>
            <a:endParaRPr lang="en-US" kern="0" dirty="0"/>
          </a:p>
          <a:p>
            <a:r>
              <a:rPr lang="en-US" kern="0" dirty="0"/>
              <a:t>But,</a:t>
            </a:r>
          </a:p>
          <a:p>
            <a:pPr lvl="1"/>
            <a:r>
              <a:rPr lang="en-US" kern="0" dirty="0"/>
              <a:t>Building DL models from scratch requires a lot of training data</a:t>
            </a:r>
          </a:p>
          <a:p>
            <a:pPr lvl="1"/>
            <a:r>
              <a:rPr lang="en-US" kern="0" dirty="0"/>
              <a:t>Interpretability for DL models (esp. for ER) is either non-existent or </a:t>
            </a:r>
            <a:br>
              <a:rPr lang="en-US" kern="0" dirty="0"/>
            </a:br>
            <a:r>
              <a:rPr lang="en-US" kern="0" dirty="0"/>
              <a:t>very ad-hoc [</a:t>
            </a:r>
            <a:r>
              <a:rPr lang="en-US" i="1" kern="0" dirty="0"/>
              <a:t>active research topic</a:t>
            </a:r>
            <a:r>
              <a:rPr lang="en-US" kern="0" dirty="0"/>
              <a:t>]</a:t>
            </a:r>
          </a:p>
          <a:p>
            <a:pPr lvl="1"/>
            <a:endParaRPr lang="en-US" kern="0" dirty="0"/>
          </a:p>
        </p:txBody>
      </p:sp>
    </p:spTree>
    <p:extLst>
      <p:ext uri="{BB962C8B-B14F-4D97-AF65-F5344CB8AC3E}">
        <p14:creationId xmlns:p14="http://schemas.microsoft.com/office/powerpoint/2010/main" val="1507212569"/>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B65258-DDEC-C841-B3F3-8F6C45F3745E}"/>
              </a:ext>
            </a:extLst>
          </p:cNvPr>
          <p:cNvSpPr>
            <a:spLocks noGrp="1"/>
          </p:cNvSpPr>
          <p:nvPr>
            <p:ph type="sldNum" sz="quarter" idx="2"/>
          </p:nvPr>
        </p:nvSpPr>
        <p:spPr/>
        <p:txBody>
          <a:bodyPr/>
          <a:lstStyle/>
          <a:p>
            <a:fld id="{86CB4B4D-7CA3-9044-876B-883B54F8677D}" type="slidenum">
              <a:rPr lang="en-US" smtClean="0"/>
              <a:t>119</a:t>
            </a:fld>
            <a:endParaRPr lang="en-US"/>
          </a:p>
        </p:txBody>
      </p:sp>
      <p:sp>
        <p:nvSpPr>
          <p:cNvPr id="3" name="Title 2">
            <a:extLst>
              <a:ext uri="{FF2B5EF4-FFF2-40B4-BE49-F238E27FC236}">
                <a16:creationId xmlns:a16="http://schemas.microsoft.com/office/drawing/2014/main" id="{FD274CCE-3AF7-6941-ABEF-5DD38F8B61D0}"/>
              </a:ext>
            </a:extLst>
          </p:cNvPr>
          <p:cNvSpPr>
            <a:spLocks noGrp="1"/>
          </p:cNvSpPr>
          <p:nvPr>
            <p:ph type="title"/>
          </p:nvPr>
        </p:nvSpPr>
        <p:spPr/>
        <p:txBody>
          <a:bodyPr>
            <a:normAutofit/>
          </a:bodyPr>
          <a:lstStyle/>
          <a:p>
            <a:r>
              <a:rPr lang="en-US" sz="2800" dirty="0"/>
              <a:t>Concluding Remarks</a:t>
            </a:r>
          </a:p>
        </p:txBody>
      </p:sp>
      <p:sp>
        <p:nvSpPr>
          <p:cNvPr id="4" name="Text Placeholder 3">
            <a:extLst>
              <a:ext uri="{FF2B5EF4-FFF2-40B4-BE49-F238E27FC236}">
                <a16:creationId xmlns:a16="http://schemas.microsoft.com/office/drawing/2014/main" id="{83AF5127-ECFA-0E4C-A9BD-983C3B960130}"/>
              </a:ext>
            </a:extLst>
          </p:cNvPr>
          <p:cNvSpPr>
            <a:spLocks noGrp="1"/>
          </p:cNvSpPr>
          <p:nvPr>
            <p:ph type="body" idx="1"/>
          </p:nvPr>
        </p:nvSpPr>
        <p:spPr>
          <a:xfrm>
            <a:off x="609519" y="1181100"/>
            <a:ext cx="11458433" cy="4921988"/>
          </a:xfrm>
        </p:spPr>
        <p:txBody>
          <a:bodyPr/>
          <a:lstStyle/>
          <a:p>
            <a:pPr>
              <a:lnSpc>
                <a:spcPts val="2360"/>
              </a:lnSpc>
            </a:pPr>
            <a:r>
              <a:rPr lang="en-US" sz="2000" dirty="0">
                <a:solidFill>
                  <a:schemeClr val="tx1"/>
                </a:solidFill>
              </a:rPr>
              <a:t>Entity Resolution can be complex at every one of its stages (</a:t>
            </a:r>
            <a:r>
              <a:rPr lang="en-US" sz="2000" i="1" dirty="0">
                <a:solidFill>
                  <a:schemeClr val="tx1"/>
                </a:solidFill>
              </a:rPr>
              <a:t>blocking</a:t>
            </a:r>
            <a:r>
              <a:rPr lang="en-US" sz="2000" dirty="0">
                <a:solidFill>
                  <a:schemeClr val="tx1"/>
                </a:solidFill>
              </a:rPr>
              <a:t>, </a:t>
            </a:r>
            <a:r>
              <a:rPr lang="en-US" sz="2000" i="1" dirty="0">
                <a:solidFill>
                  <a:schemeClr val="tx1"/>
                </a:solidFill>
              </a:rPr>
              <a:t>matching</a:t>
            </a:r>
            <a:r>
              <a:rPr lang="en-US" sz="2000" dirty="0">
                <a:solidFill>
                  <a:schemeClr val="tx1"/>
                </a:solidFill>
              </a:rPr>
              <a:t>, </a:t>
            </a:r>
            <a:r>
              <a:rPr lang="en-US" sz="2000" i="1" dirty="0">
                <a:solidFill>
                  <a:schemeClr val="tx1"/>
                </a:solidFill>
              </a:rPr>
              <a:t>clustering</a:t>
            </a:r>
            <a:r>
              <a:rPr lang="en-US" sz="2000" dirty="0">
                <a:solidFill>
                  <a:schemeClr val="tx1"/>
                </a:solidFill>
              </a:rPr>
              <a:t>).</a:t>
            </a:r>
          </a:p>
          <a:p>
            <a:pPr marL="453953" lvl="1" indent="0">
              <a:lnSpc>
                <a:spcPts val="2360"/>
              </a:lnSpc>
              <a:buNone/>
            </a:pPr>
            <a:r>
              <a:rPr lang="en-US" dirty="0">
                <a:solidFill>
                  <a:schemeClr val="tx1"/>
                </a:solidFill>
              </a:rPr>
              <a:t> </a:t>
            </a:r>
          </a:p>
          <a:p>
            <a:pPr>
              <a:lnSpc>
                <a:spcPts val="2360"/>
              </a:lnSpc>
            </a:pPr>
            <a:r>
              <a:rPr lang="en-US" sz="2000" dirty="0">
                <a:solidFill>
                  <a:schemeClr val="tx1"/>
                </a:solidFill>
              </a:rPr>
              <a:t>Often conflicting requirements: </a:t>
            </a:r>
          </a:p>
          <a:p>
            <a:pPr lvl="1">
              <a:lnSpc>
                <a:spcPts val="2360"/>
              </a:lnSpc>
            </a:pPr>
            <a:r>
              <a:rPr lang="en-US" i="1" dirty="0">
                <a:solidFill>
                  <a:schemeClr val="tx1"/>
                </a:solidFill>
              </a:rPr>
              <a:t>needs domain-specific human expertise and guidance, </a:t>
            </a:r>
          </a:p>
          <a:p>
            <a:pPr lvl="1">
              <a:lnSpc>
                <a:spcPts val="2360"/>
              </a:lnSpc>
            </a:pPr>
            <a:r>
              <a:rPr lang="en-US" i="1" dirty="0">
                <a:solidFill>
                  <a:schemeClr val="tx1"/>
                </a:solidFill>
              </a:rPr>
              <a:t>but small labeled data (small human effort in general), </a:t>
            </a:r>
          </a:p>
          <a:p>
            <a:pPr lvl="1">
              <a:lnSpc>
                <a:spcPts val="2360"/>
              </a:lnSpc>
            </a:pPr>
            <a:r>
              <a:rPr lang="en-US" i="1" dirty="0">
                <a:solidFill>
                  <a:schemeClr val="tx1"/>
                </a:solidFill>
              </a:rPr>
              <a:t>high accuracy</a:t>
            </a:r>
          </a:p>
          <a:p>
            <a:pPr lvl="1">
              <a:lnSpc>
                <a:spcPts val="2360"/>
              </a:lnSpc>
            </a:pPr>
            <a:r>
              <a:rPr lang="en-US" i="1" dirty="0">
                <a:solidFill>
                  <a:schemeClr val="tx1"/>
                </a:solidFill>
              </a:rPr>
              <a:t>explainability</a:t>
            </a:r>
          </a:p>
          <a:p>
            <a:pPr marL="0" indent="0">
              <a:lnSpc>
                <a:spcPts val="2360"/>
              </a:lnSpc>
              <a:buNone/>
            </a:pPr>
            <a:endParaRPr lang="en-US" dirty="0">
              <a:solidFill>
                <a:schemeClr val="tx1"/>
              </a:solidFill>
            </a:endParaRPr>
          </a:p>
          <a:p>
            <a:pPr>
              <a:lnSpc>
                <a:spcPts val="2560"/>
              </a:lnSpc>
            </a:pPr>
            <a:r>
              <a:rPr lang="en-US" sz="2000" dirty="0">
                <a:solidFill>
                  <a:schemeClr val="tx1"/>
                </a:solidFill>
              </a:rPr>
              <a:t>The challenge of human-in-the-loop systems is to reach the right mix of </a:t>
            </a:r>
          </a:p>
          <a:p>
            <a:pPr marL="863836" lvl="2" indent="0">
              <a:lnSpc>
                <a:spcPts val="2560"/>
              </a:lnSpc>
              <a:buNone/>
            </a:pPr>
            <a:r>
              <a:rPr lang="en-US" sz="1800" b="1" dirty="0">
                <a:solidFill>
                  <a:schemeClr val="bg2"/>
                </a:solidFill>
              </a:rPr>
              <a:t>	human guidance </a:t>
            </a:r>
            <a:r>
              <a:rPr lang="en-US" sz="1800" dirty="0">
                <a:solidFill>
                  <a:schemeClr val="tx1"/>
                </a:solidFill>
              </a:rPr>
              <a:t>vs.</a:t>
            </a:r>
            <a:r>
              <a:rPr lang="en-US" dirty="0">
                <a:solidFill>
                  <a:schemeClr val="tx1"/>
                </a:solidFill>
              </a:rPr>
              <a:t> </a:t>
            </a:r>
            <a:r>
              <a:rPr lang="en-US" sz="1800" b="1" dirty="0">
                <a:solidFill>
                  <a:schemeClr val="bg2"/>
                </a:solidFill>
              </a:rPr>
              <a:t>automation</a:t>
            </a:r>
            <a:endParaRPr lang="en-US" sz="1800" dirty="0">
              <a:solidFill>
                <a:schemeClr val="bg2"/>
              </a:solidFill>
            </a:endParaRPr>
          </a:p>
          <a:p>
            <a:pPr marL="0" indent="0">
              <a:buNone/>
            </a:pPr>
            <a:endParaRPr lang="en-US" dirty="0"/>
          </a:p>
          <a:p>
            <a:pPr marL="447230" lvl="1" indent="0">
              <a:buNone/>
            </a:pPr>
            <a:r>
              <a:rPr lang="en-US" sz="2000" i="1" dirty="0">
                <a:solidFill>
                  <a:schemeClr val="bg2"/>
                </a:solidFill>
              </a:rPr>
              <a:t>People are good at either labeling tasks or at giving domain-specific rules (if a domain expert), but the machine is best at tuning to the actual data.</a:t>
            </a:r>
          </a:p>
        </p:txBody>
      </p:sp>
    </p:spTree>
    <p:extLst>
      <p:ext uri="{BB962C8B-B14F-4D97-AF65-F5344CB8AC3E}">
        <p14:creationId xmlns:p14="http://schemas.microsoft.com/office/powerpoint/2010/main" val="138249990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C23388-1F56-824D-8A48-D36647F22B80}"/>
              </a:ext>
            </a:extLst>
          </p:cNvPr>
          <p:cNvSpPr>
            <a:spLocks noGrp="1"/>
          </p:cNvSpPr>
          <p:nvPr>
            <p:ph type="sldNum" sz="quarter" idx="2"/>
          </p:nvPr>
        </p:nvSpPr>
        <p:spPr/>
        <p:txBody>
          <a:bodyPr/>
          <a:lstStyle/>
          <a:p>
            <a:fld id="{86CB4B4D-7CA3-9044-876B-883B54F8677D}" type="slidenum">
              <a:rPr lang="en-US" smtClean="0"/>
              <a:t>12</a:t>
            </a:fld>
            <a:endParaRPr lang="en-US"/>
          </a:p>
        </p:txBody>
      </p:sp>
      <p:sp>
        <p:nvSpPr>
          <p:cNvPr id="3" name="Title 2">
            <a:extLst>
              <a:ext uri="{FF2B5EF4-FFF2-40B4-BE49-F238E27FC236}">
                <a16:creationId xmlns:a16="http://schemas.microsoft.com/office/drawing/2014/main" id="{8C10A791-FFAD-2E40-BDFC-E30A54C546EC}"/>
              </a:ext>
            </a:extLst>
          </p:cNvPr>
          <p:cNvSpPr>
            <a:spLocks noGrp="1"/>
          </p:cNvSpPr>
          <p:nvPr>
            <p:ph type="title"/>
          </p:nvPr>
        </p:nvSpPr>
        <p:spPr/>
        <p:txBody>
          <a:bodyPr>
            <a:normAutofit/>
          </a:bodyPr>
          <a:lstStyle/>
          <a:p>
            <a:r>
              <a:rPr lang="en-US" sz="2800" dirty="0"/>
              <a:t>Outline of the Rest of the Tutorial</a:t>
            </a:r>
          </a:p>
        </p:txBody>
      </p:sp>
      <p:sp>
        <p:nvSpPr>
          <p:cNvPr id="4" name="Text Placeholder 3">
            <a:extLst>
              <a:ext uri="{FF2B5EF4-FFF2-40B4-BE49-F238E27FC236}">
                <a16:creationId xmlns:a16="http://schemas.microsoft.com/office/drawing/2014/main" id="{33812713-AB09-9E44-A3DC-67C3C8141509}"/>
              </a:ext>
            </a:extLst>
          </p:cNvPr>
          <p:cNvSpPr>
            <a:spLocks noGrp="1"/>
          </p:cNvSpPr>
          <p:nvPr>
            <p:ph type="body" idx="1"/>
          </p:nvPr>
        </p:nvSpPr>
        <p:spPr>
          <a:xfrm>
            <a:off x="1467292" y="1827026"/>
            <a:ext cx="7230139" cy="2954965"/>
          </a:xfrm>
        </p:spPr>
        <p:txBody>
          <a:bodyPr/>
          <a:lstStyle/>
          <a:p>
            <a:r>
              <a:rPr lang="en-US" sz="2000" b="1" dirty="0">
                <a:solidFill>
                  <a:schemeClr val="tx1">
                    <a:lumMod val="50000"/>
                    <a:lumOff val="50000"/>
                  </a:schemeClr>
                </a:solidFill>
              </a:rPr>
              <a:t>Explainability</a:t>
            </a:r>
            <a:r>
              <a:rPr lang="en-US" sz="2400" b="1" dirty="0">
                <a:solidFill>
                  <a:schemeClr val="tx1">
                    <a:lumMod val="50000"/>
                    <a:lumOff val="50000"/>
                  </a:schemeClr>
                </a:solidFill>
              </a:rPr>
              <a:t> </a:t>
            </a:r>
          </a:p>
          <a:p>
            <a:endParaRPr lang="en-US" sz="2400" b="1" dirty="0">
              <a:solidFill>
                <a:schemeClr val="tx1">
                  <a:lumMod val="50000"/>
                  <a:lumOff val="50000"/>
                </a:schemeClr>
              </a:solidFill>
            </a:endParaRPr>
          </a:p>
          <a:p>
            <a:r>
              <a:rPr lang="en-US" sz="2000" b="1" dirty="0">
                <a:solidFill>
                  <a:schemeClr val="tx1">
                    <a:lumMod val="50000"/>
                    <a:lumOff val="50000"/>
                  </a:schemeClr>
                </a:solidFill>
              </a:rPr>
              <a:t>Crowd-sourcing</a:t>
            </a:r>
          </a:p>
          <a:p>
            <a:endParaRPr lang="en-US" sz="2400" b="1" dirty="0">
              <a:solidFill>
                <a:schemeClr val="tx1">
                  <a:lumMod val="50000"/>
                  <a:lumOff val="50000"/>
                </a:schemeClr>
              </a:solidFill>
            </a:endParaRPr>
          </a:p>
          <a:p>
            <a:r>
              <a:rPr lang="en-US" sz="2000" b="1" dirty="0">
                <a:solidFill>
                  <a:schemeClr val="tx1">
                    <a:lumMod val="50000"/>
                    <a:lumOff val="50000"/>
                  </a:schemeClr>
                </a:solidFill>
              </a:rPr>
              <a:t>Active Learning </a:t>
            </a:r>
          </a:p>
          <a:p>
            <a:endParaRPr lang="en-US" sz="2400" b="1" dirty="0">
              <a:solidFill>
                <a:schemeClr val="tx1">
                  <a:lumMod val="50000"/>
                  <a:lumOff val="50000"/>
                </a:schemeClr>
              </a:solidFill>
            </a:endParaRPr>
          </a:p>
          <a:p>
            <a:r>
              <a:rPr lang="en-US" sz="2000" b="1" dirty="0">
                <a:solidFill>
                  <a:schemeClr val="tx1">
                    <a:lumMod val="50000"/>
                    <a:lumOff val="50000"/>
                  </a:schemeClr>
                </a:solidFill>
              </a:rPr>
              <a:t>Deep Learning</a:t>
            </a:r>
          </a:p>
          <a:p>
            <a:endParaRPr lang="en-US" sz="2400" b="1" dirty="0">
              <a:solidFill>
                <a:schemeClr val="tx1"/>
              </a:solidFill>
            </a:endParaRPr>
          </a:p>
        </p:txBody>
      </p:sp>
      <p:sp>
        <p:nvSpPr>
          <p:cNvPr id="5" name="Right Arrow 4">
            <a:extLst>
              <a:ext uri="{FF2B5EF4-FFF2-40B4-BE49-F238E27FC236}">
                <a16:creationId xmlns:a16="http://schemas.microsoft.com/office/drawing/2014/main" id="{708AD7D1-13E8-0547-9D2B-E58442CD8FAD}"/>
              </a:ext>
            </a:extLst>
          </p:cNvPr>
          <p:cNvSpPr/>
          <p:nvPr/>
        </p:nvSpPr>
        <p:spPr>
          <a:xfrm>
            <a:off x="779640" y="1967023"/>
            <a:ext cx="379309" cy="212651"/>
          </a:xfrm>
          <a:prstGeom prst="rightArrow">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83314405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D7C0E5-4AED-D74C-BEF6-95C6BDEFC8DC}"/>
              </a:ext>
            </a:extLst>
          </p:cNvPr>
          <p:cNvSpPr>
            <a:spLocks noGrp="1"/>
          </p:cNvSpPr>
          <p:nvPr>
            <p:ph type="sldNum" sz="quarter" idx="2"/>
          </p:nvPr>
        </p:nvSpPr>
        <p:spPr/>
        <p:txBody>
          <a:bodyPr/>
          <a:lstStyle/>
          <a:p>
            <a:fld id="{86CB4B4D-7CA3-9044-876B-883B54F8677D}" type="slidenum">
              <a:rPr lang="en-US" smtClean="0"/>
              <a:t>120</a:t>
            </a:fld>
            <a:endParaRPr lang="en-US"/>
          </a:p>
        </p:txBody>
      </p:sp>
      <p:sp>
        <p:nvSpPr>
          <p:cNvPr id="5" name="TextBox 4">
            <a:extLst>
              <a:ext uri="{FF2B5EF4-FFF2-40B4-BE49-F238E27FC236}">
                <a16:creationId xmlns:a16="http://schemas.microsoft.com/office/drawing/2014/main" id="{BA8F3837-B00E-A14A-A3D6-B1383E0AD382}"/>
              </a:ext>
            </a:extLst>
          </p:cNvPr>
          <p:cNvSpPr txBox="1"/>
          <p:nvPr/>
        </p:nvSpPr>
        <p:spPr>
          <a:xfrm>
            <a:off x="0" y="2859948"/>
            <a:ext cx="12192000"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IBM Plex Sans" panose="020B0503050203000203" pitchFamily="34" charset="77"/>
                <a:sym typeface="Calibri"/>
              </a:rPr>
              <a:t>References</a:t>
            </a:r>
            <a:endParaRPr kumimoji="0" lang="en-US" sz="2400" b="1" i="0" u="none" strike="noStrike" cap="none" spc="0" normalizeH="0" baseline="0" dirty="0">
              <a:ln>
                <a:noFill/>
              </a:ln>
              <a:solidFill>
                <a:srgbClr val="000000"/>
              </a:solidFill>
              <a:effectLst/>
              <a:uFillTx/>
              <a:latin typeface="IBM Plex Sans" panose="020B0503050203000203" pitchFamily="34" charset="77"/>
              <a:sym typeface="Calibri"/>
            </a:endParaRPr>
          </a:p>
        </p:txBody>
      </p:sp>
    </p:spTree>
    <p:extLst>
      <p:ext uri="{BB962C8B-B14F-4D97-AF65-F5344CB8AC3E}">
        <p14:creationId xmlns:p14="http://schemas.microsoft.com/office/powerpoint/2010/main" val="2910512194"/>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64D942C-E71F-8C45-A3E2-212A8C75CAA9}"/>
              </a:ext>
            </a:extLst>
          </p:cNvPr>
          <p:cNvSpPr>
            <a:spLocks noGrp="1"/>
          </p:cNvSpPr>
          <p:nvPr>
            <p:ph type="sldNum" sz="quarter" idx="2"/>
          </p:nvPr>
        </p:nvSpPr>
        <p:spPr/>
        <p:txBody>
          <a:bodyPr/>
          <a:lstStyle/>
          <a:p>
            <a:fld id="{86CB4B4D-7CA3-9044-876B-883B54F8677D}" type="slidenum">
              <a:rPr lang="en-US" smtClean="0"/>
              <a:t>121</a:t>
            </a:fld>
            <a:endParaRPr lang="en-US"/>
          </a:p>
        </p:txBody>
      </p:sp>
      <p:sp>
        <p:nvSpPr>
          <p:cNvPr id="3" name="Title 2">
            <a:extLst>
              <a:ext uri="{FF2B5EF4-FFF2-40B4-BE49-F238E27FC236}">
                <a16:creationId xmlns:a16="http://schemas.microsoft.com/office/drawing/2014/main" id="{D2229601-D338-3D47-931F-259A594E9BF7}"/>
              </a:ext>
            </a:extLst>
          </p:cNvPr>
          <p:cNvSpPr>
            <a:spLocks noGrp="1"/>
          </p:cNvSpPr>
          <p:nvPr>
            <p:ph type="title"/>
          </p:nvPr>
        </p:nvSpPr>
        <p:spPr/>
        <p:txBody>
          <a:bodyPr/>
          <a:lstStyle/>
          <a:p>
            <a:r>
              <a:rPr lang="en-US" dirty="0"/>
              <a:t>References</a:t>
            </a:r>
          </a:p>
        </p:txBody>
      </p:sp>
      <p:sp>
        <p:nvSpPr>
          <p:cNvPr id="4" name="Text Placeholder 3">
            <a:extLst>
              <a:ext uri="{FF2B5EF4-FFF2-40B4-BE49-F238E27FC236}">
                <a16:creationId xmlns:a16="http://schemas.microsoft.com/office/drawing/2014/main" id="{5A23B12A-0FFA-F247-A200-4E2131463CAD}"/>
              </a:ext>
            </a:extLst>
          </p:cNvPr>
          <p:cNvSpPr>
            <a:spLocks noGrp="1"/>
          </p:cNvSpPr>
          <p:nvPr>
            <p:ph type="body" idx="1"/>
          </p:nvPr>
        </p:nvSpPr>
        <p:spPr>
          <a:xfrm>
            <a:off x="609520" y="838200"/>
            <a:ext cx="10972166" cy="5410200"/>
          </a:xfrm>
        </p:spPr>
        <p:txBody>
          <a:bodyPr>
            <a:normAutofit/>
          </a:bodyPr>
          <a:lstStyle/>
          <a:p>
            <a:r>
              <a:rPr lang="en-US" sz="1400" dirty="0"/>
              <a:t>[Tejada, et al., Information Systems 2001]. Learning Object Identification Rules for Information Integration.</a:t>
            </a:r>
          </a:p>
          <a:p>
            <a:r>
              <a:rPr lang="en-US" sz="1400" dirty="0"/>
              <a:t>[</a:t>
            </a:r>
            <a:r>
              <a:rPr lang="en-US" sz="1400" dirty="0" err="1"/>
              <a:t>Sarawagi</a:t>
            </a:r>
            <a:r>
              <a:rPr lang="en-US" sz="1400" dirty="0"/>
              <a:t> and </a:t>
            </a:r>
            <a:r>
              <a:rPr lang="en-US" sz="1400" dirty="0" err="1"/>
              <a:t>Bhamidipaty</a:t>
            </a:r>
            <a:r>
              <a:rPr lang="en-US" sz="1400" dirty="0"/>
              <a:t>, KDD 2002]. Interactive Deduplication using Active Learning. SIGKDD 2002.</a:t>
            </a:r>
          </a:p>
          <a:p>
            <a:r>
              <a:rPr lang="en-US" sz="1400" dirty="0"/>
              <a:t>[</a:t>
            </a:r>
            <a:r>
              <a:rPr lang="en-US" sz="1400" dirty="0" err="1"/>
              <a:t>Isele</a:t>
            </a:r>
            <a:r>
              <a:rPr lang="en-US" sz="1400" dirty="0"/>
              <a:t> and </a:t>
            </a:r>
            <a:r>
              <a:rPr lang="en-US" sz="1400" dirty="0" err="1"/>
              <a:t>Bizer</a:t>
            </a:r>
            <a:r>
              <a:rPr lang="en-US" sz="1400" dirty="0"/>
              <a:t>. 2013].  Active Learning of Expressive Linkage Rules using Genetic Programming. Web Semantics: Science, Services and Agents on the World Wide Web (2013), 2–15.</a:t>
            </a:r>
          </a:p>
          <a:p>
            <a:r>
              <a:rPr lang="en-US" sz="1400" dirty="0"/>
              <a:t>[</a:t>
            </a:r>
            <a:r>
              <a:rPr lang="en-US" sz="1400" dirty="0" err="1"/>
              <a:t>Arasu</a:t>
            </a:r>
            <a:r>
              <a:rPr lang="en-US" sz="1400" dirty="0"/>
              <a:t> et al., SIGMOD 2010]. On Active Learning of Record Matching Packages. SIGMOD 2010.</a:t>
            </a:r>
          </a:p>
          <a:p>
            <a:r>
              <a:rPr lang="en-US" sz="1400" dirty="0"/>
              <a:t>[Fisher et al., PAKDD 2016]. Active Learning Based Entity Resolution Using Markov Logic. PAKDD 2016.</a:t>
            </a:r>
          </a:p>
          <a:p>
            <a:r>
              <a:rPr lang="en-US" sz="1400" dirty="0"/>
              <a:t>[Qian et al., CIKM 2017]. Active Learning for Large-Scale Entity Resolution. CIKM 2017</a:t>
            </a:r>
          </a:p>
          <a:p>
            <a:r>
              <a:rPr lang="en-US" sz="1400" dirty="0"/>
              <a:t>[Qian et al., VLDB 2019]. </a:t>
            </a:r>
            <a:r>
              <a:rPr lang="en-US" sz="1400" dirty="0" err="1"/>
              <a:t>SystemER</a:t>
            </a:r>
            <a:r>
              <a:rPr lang="en-US" sz="1400" dirty="0"/>
              <a:t>: A Human-in-the-loop System for Explainable Entity Resolution. VLDB 2019</a:t>
            </a:r>
          </a:p>
          <a:p>
            <a:r>
              <a:rPr lang="en-US" sz="1400" dirty="0"/>
              <a:t>[Kasai et al., ACL 2019]. Low-resource Deep Entity Resolution with Transfer and Active Learning. ACL 2019</a:t>
            </a:r>
          </a:p>
          <a:p>
            <a:r>
              <a:rPr lang="en-US" sz="1400" dirty="0"/>
              <a:t>[Buch and </a:t>
            </a:r>
            <a:r>
              <a:rPr lang="en-US" sz="1400" dirty="0" err="1"/>
              <a:t>Andrzejak</a:t>
            </a:r>
            <a:r>
              <a:rPr lang="en-US" sz="1400" dirty="0"/>
              <a:t>, CIKM 2015]. Approximate String Matching by End-Users using Active Learning. CIKM 2015</a:t>
            </a:r>
          </a:p>
          <a:p>
            <a:endParaRPr lang="en-US" sz="1400" dirty="0"/>
          </a:p>
          <a:p>
            <a:endParaRPr lang="en-US" sz="1400" dirty="0"/>
          </a:p>
        </p:txBody>
      </p:sp>
    </p:spTree>
    <p:extLst>
      <p:ext uri="{BB962C8B-B14F-4D97-AF65-F5344CB8AC3E}">
        <p14:creationId xmlns:p14="http://schemas.microsoft.com/office/powerpoint/2010/main" val="427493818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E5335-DEBB-EC46-84B3-B0049A0B7AE8}"/>
              </a:ext>
            </a:extLst>
          </p:cNvPr>
          <p:cNvSpPr>
            <a:spLocks noGrp="1"/>
          </p:cNvSpPr>
          <p:nvPr>
            <p:ph type="title"/>
          </p:nvPr>
        </p:nvSpPr>
        <p:spPr>
          <a:xfrm>
            <a:off x="609519" y="266702"/>
            <a:ext cx="10972166" cy="571498"/>
          </a:xfrm>
        </p:spPr>
        <p:txBody>
          <a:bodyPr>
            <a:normAutofit/>
          </a:bodyPr>
          <a:lstStyle/>
          <a:p>
            <a:r>
              <a:rPr lang="en-US" sz="2800" dirty="0"/>
              <a:t>Explainable Representation vs. Learning</a:t>
            </a:r>
          </a:p>
        </p:txBody>
      </p:sp>
      <p:sp>
        <p:nvSpPr>
          <p:cNvPr id="4" name="Rounded Rectangle 3">
            <a:extLst>
              <a:ext uri="{FF2B5EF4-FFF2-40B4-BE49-F238E27FC236}">
                <a16:creationId xmlns:a16="http://schemas.microsoft.com/office/drawing/2014/main" id="{53E9B17A-70CC-664A-B2DF-7D76EAB56EA4}"/>
              </a:ext>
            </a:extLst>
          </p:cNvPr>
          <p:cNvSpPr/>
          <p:nvPr/>
        </p:nvSpPr>
        <p:spPr>
          <a:xfrm>
            <a:off x="3412414" y="3410862"/>
            <a:ext cx="1228725" cy="614362"/>
          </a:xfrm>
          <a:prstGeom prst="round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4921413-677B-564B-8756-171C0B3D12A0}"/>
              </a:ext>
            </a:extLst>
          </p:cNvPr>
          <p:cNvSpPr txBox="1"/>
          <p:nvPr/>
        </p:nvSpPr>
        <p:spPr>
          <a:xfrm>
            <a:off x="3541707" y="3533377"/>
            <a:ext cx="970137" cy="369332"/>
          </a:xfrm>
          <a:prstGeom prst="rect">
            <a:avLst/>
          </a:prstGeom>
          <a:noFill/>
        </p:spPr>
        <p:txBody>
          <a:bodyPr wrap="none" rtlCol="0">
            <a:spAutoFit/>
          </a:bodyPr>
          <a:lstStyle/>
          <a:p>
            <a:r>
              <a:rPr lang="en-US" dirty="0"/>
              <a:t>Blocking</a:t>
            </a:r>
          </a:p>
        </p:txBody>
      </p:sp>
      <p:sp>
        <p:nvSpPr>
          <p:cNvPr id="6" name="Rounded Rectangle 5">
            <a:extLst>
              <a:ext uri="{FF2B5EF4-FFF2-40B4-BE49-F238E27FC236}">
                <a16:creationId xmlns:a16="http://schemas.microsoft.com/office/drawing/2014/main" id="{348A6390-54A6-7641-BA62-EEE18F668766}"/>
              </a:ext>
            </a:extLst>
          </p:cNvPr>
          <p:cNvSpPr/>
          <p:nvPr/>
        </p:nvSpPr>
        <p:spPr>
          <a:xfrm>
            <a:off x="5225449" y="3410862"/>
            <a:ext cx="1228725" cy="614362"/>
          </a:xfrm>
          <a:prstGeom prst="round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ECB67CA-B4CA-B64D-84DD-445C5576E4D2}"/>
              </a:ext>
            </a:extLst>
          </p:cNvPr>
          <p:cNvSpPr txBox="1"/>
          <p:nvPr/>
        </p:nvSpPr>
        <p:spPr>
          <a:xfrm>
            <a:off x="5305914" y="3533377"/>
            <a:ext cx="1067793" cy="369332"/>
          </a:xfrm>
          <a:prstGeom prst="rect">
            <a:avLst/>
          </a:prstGeom>
          <a:noFill/>
        </p:spPr>
        <p:txBody>
          <a:bodyPr wrap="none" rtlCol="0">
            <a:spAutoFit/>
          </a:bodyPr>
          <a:lstStyle/>
          <a:p>
            <a:r>
              <a:rPr lang="en-US" dirty="0"/>
              <a:t>Matching</a:t>
            </a:r>
          </a:p>
        </p:txBody>
      </p:sp>
      <p:sp>
        <p:nvSpPr>
          <p:cNvPr id="8" name="Rounded Rectangle 7">
            <a:extLst>
              <a:ext uri="{FF2B5EF4-FFF2-40B4-BE49-F238E27FC236}">
                <a16:creationId xmlns:a16="http://schemas.microsoft.com/office/drawing/2014/main" id="{3354AC98-4390-2442-9A9E-403CFEEC0FDA}"/>
              </a:ext>
            </a:extLst>
          </p:cNvPr>
          <p:cNvSpPr/>
          <p:nvPr/>
        </p:nvSpPr>
        <p:spPr>
          <a:xfrm>
            <a:off x="7038484" y="3410862"/>
            <a:ext cx="1228725" cy="614362"/>
          </a:xfrm>
          <a:prstGeom prst="round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9EBBA57-DD97-9D40-950D-1AEC1DB9889C}"/>
              </a:ext>
            </a:extLst>
          </p:cNvPr>
          <p:cNvSpPr txBox="1"/>
          <p:nvPr/>
        </p:nvSpPr>
        <p:spPr>
          <a:xfrm>
            <a:off x="7118949" y="3533377"/>
            <a:ext cx="1123769" cy="369332"/>
          </a:xfrm>
          <a:prstGeom prst="rect">
            <a:avLst/>
          </a:prstGeom>
          <a:noFill/>
        </p:spPr>
        <p:txBody>
          <a:bodyPr wrap="none" rtlCol="0">
            <a:spAutoFit/>
          </a:bodyPr>
          <a:lstStyle/>
          <a:p>
            <a:r>
              <a:rPr lang="en-US" dirty="0"/>
              <a:t>Clustering</a:t>
            </a:r>
          </a:p>
        </p:txBody>
      </p:sp>
      <p:sp>
        <p:nvSpPr>
          <p:cNvPr id="11" name="TextBox 10">
            <a:extLst>
              <a:ext uri="{FF2B5EF4-FFF2-40B4-BE49-F238E27FC236}">
                <a16:creationId xmlns:a16="http://schemas.microsoft.com/office/drawing/2014/main" id="{40BBDE0D-99AC-8344-AECB-16C66638F9C8}"/>
              </a:ext>
            </a:extLst>
          </p:cNvPr>
          <p:cNvSpPr txBox="1"/>
          <p:nvPr/>
        </p:nvSpPr>
        <p:spPr>
          <a:xfrm>
            <a:off x="1673625" y="3533377"/>
            <a:ext cx="1080232" cy="369332"/>
          </a:xfrm>
          <a:prstGeom prst="rect">
            <a:avLst/>
          </a:prstGeom>
          <a:noFill/>
        </p:spPr>
        <p:txBody>
          <a:bodyPr wrap="none" rtlCol="0">
            <a:spAutoFit/>
          </a:bodyPr>
          <a:lstStyle/>
          <a:p>
            <a:r>
              <a:rPr lang="en-US" dirty="0"/>
              <a:t>Mentions</a:t>
            </a:r>
          </a:p>
        </p:txBody>
      </p:sp>
      <p:sp>
        <p:nvSpPr>
          <p:cNvPr id="13" name="TextBox 12">
            <a:extLst>
              <a:ext uri="{FF2B5EF4-FFF2-40B4-BE49-F238E27FC236}">
                <a16:creationId xmlns:a16="http://schemas.microsoft.com/office/drawing/2014/main" id="{F91F86CE-05B5-D849-8EC2-1931AE9701D3}"/>
              </a:ext>
            </a:extLst>
          </p:cNvPr>
          <p:cNvSpPr txBox="1"/>
          <p:nvPr/>
        </p:nvSpPr>
        <p:spPr>
          <a:xfrm>
            <a:off x="8936349" y="3456433"/>
            <a:ext cx="1059063" cy="584775"/>
          </a:xfrm>
          <a:prstGeom prst="rect">
            <a:avLst/>
          </a:prstGeom>
          <a:noFill/>
        </p:spPr>
        <p:txBody>
          <a:bodyPr wrap="square" rtlCol="0">
            <a:spAutoFit/>
          </a:bodyPr>
          <a:lstStyle/>
          <a:p>
            <a:pPr algn="ctr"/>
            <a:r>
              <a:rPr lang="en-US" sz="1600" dirty="0">
                <a:latin typeface="IBM Plex Sans" panose="020B0503050203000203" pitchFamily="34" charset="0"/>
              </a:rPr>
              <a:t>Resolved Entities</a:t>
            </a:r>
          </a:p>
        </p:txBody>
      </p:sp>
      <p:cxnSp>
        <p:nvCxnSpPr>
          <p:cNvPr id="52" name="Straight Arrow Connector 51">
            <a:extLst>
              <a:ext uri="{FF2B5EF4-FFF2-40B4-BE49-F238E27FC236}">
                <a16:creationId xmlns:a16="http://schemas.microsoft.com/office/drawing/2014/main" id="{302A0036-BED5-B74B-866E-B19BE1E41DB1}"/>
              </a:ext>
            </a:extLst>
          </p:cNvPr>
          <p:cNvCxnSpPr>
            <a:cxnSpLocks/>
            <a:endCxn id="4" idx="1"/>
          </p:cNvCxnSpPr>
          <p:nvPr/>
        </p:nvCxnSpPr>
        <p:spPr>
          <a:xfrm>
            <a:off x="2828104" y="3718043"/>
            <a:ext cx="5843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24BD75A-AF4F-304D-B713-A2C8686822D4}"/>
              </a:ext>
            </a:extLst>
          </p:cNvPr>
          <p:cNvCxnSpPr>
            <a:cxnSpLocks/>
            <a:stCxn id="4" idx="3"/>
            <a:endCxn id="6" idx="1"/>
          </p:cNvCxnSpPr>
          <p:nvPr/>
        </p:nvCxnSpPr>
        <p:spPr>
          <a:xfrm>
            <a:off x="4641139" y="3718043"/>
            <a:ext cx="5843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8939F9D7-CA75-AF40-9FD2-37C54338233E}"/>
              </a:ext>
            </a:extLst>
          </p:cNvPr>
          <p:cNvCxnSpPr>
            <a:cxnSpLocks/>
            <a:stCxn id="6" idx="3"/>
            <a:endCxn id="8" idx="1"/>
          </p:cNvCxnSpPr>
          <p:nvPr/>
        </p:nvCxnSpPr>
        <p:spPr>
          <a:xfrm>
            <a:off x="6454174" y="3718043"/>
            <a:ext cx="5843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277893D-1983-7F47-8B83-1DA7F4E1069D}"/>
              </a:ext>
            </a:extLst>
          </p:cNvPr>
          <p:cNvCxnSpPr>
            <a:cxnSpLocks/>
            <a:stCxn id="8" idx="3"/>
          </p:cNvCxnSpPr>
          <p:nvPr/>
        </p:nvCxnSpPr>
        <p:spPr>
          <a:xfrm>
            <a:off x="8267209" y="3718043"/>
            <a:ext cx="5843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6" name="Graphic 35" descr="Users">
            <a:extLst>
              <a:ext uri="{FF2B5EF4-FFF2-40B4-BE49-F238E27FC236}">
                <a16:creationId xmlns:a16="http://schemas.microsoft.com/office/drawing/2014/main" id="{5F9AF9C5-8B35-C544-BB13-9ACF971FE76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57428" y="1434856"/>
            <a:ext cx="914400" cy="914400"/>
          </a:xfrm>
          <a:prstGeom prst="rect">
            <a:avLst/>
          </a:prstGeom>
        </p:spPr>
      </p:pic>
      <p:sp>
        <p:nvSpPr>
          <p:cNvPr id="3" name="Rectangle 2">
            <a:extLst>
              <a:ext uri="{FF2B5EF4-FFF2-40B4-BE49-F238E27FC236}">
                <a16:creationId xmlns:a16="http://schemas.microsoft.com/office/drawing/2014/main" id="{7EF0573D-8DB6-FD4C-B8D2-0D7094001333}"/>
              </a:ext>
            </a:extLst>
          </p:cNvPr>
          <p:cNvSpPr/>
          <p:nvPr/>
        </p:nvSpPr>
        <p:spPr>
          <a:xfrm>
            <a:off x="4852611" y="2548310"/>
            <a:ext cx="2150637" cy="528350"/>
          </a:xfrm>
          <a:prstGeom prst="rect">
            <a:avLst/>
          </a:prstGeom>
        </p:spPr>
        <p:txBody>
          <a:bodyPr wrap="square">
            <a:spAutoFit/>
          </a:bodyPr>
          <a:lstStyle/>
          <a:p>
            <a:pPr>
              <a:lnSpc>
                <a:spcPts val="1720"/>
              </a:lnSpc>
            </a:pPr>
            <a:r>
              <a:rPr lang="en-US" sz="1500" dirty="0">
                <a:latin typeface="IBM Plex Sans" panose="020B0503050203000203" pitchFamily="34" charset="0"/>
              </a:rPr>
              <a:t>Learn algorithms that are explainable</a:t>
            </a:r>
          </a:p>
        </p:txBody>
      </p:sp>
      <p:sp>
        <p:nvSpPr>
          <p:cNvPr id="48" name="Rectangle 47">
            <a:extLst>
              <a:ext uri="{FF2B5EF4-FFF2-40B4-BE49-F238E27FC236}">
                <a16:creationId xmlns:a16="http://schemas.microsoft.com/office/drawing/2014/main" id="{22EF2320-586C-A548-B902-251F09C1151D}"/>
              </a:ext>
            </a:extLst>
          </p:cNvPr>
          <p:cNvSpPr/>
          <p:nvPr/>
        </p:nvSpPr>
        <p:spPr>
          <a:xfrm>
            <a:off x="6369901" y="1252769"/>
            <a:ext cx="1975518" cy="1015663"/>
          </a:xfrm>
          <a:prstGeom prst="rect">
            <a:avLst/>
          </a:prstGeom>
        </p:spPr>
        <p:txBody>
          <a:bodyPr wrap="square">
            <a:spAutoFit/>
          </a:bodyPr>
          <a:lstStyle/>
          <a:p>
            <a:r>
              <a:rPr lang="en-US" sz="1500" dirty="0">
                <a:latin typeface="IBM Plex Sans" panose="020B0503050203000203" pitchFamily="34" charset="0"/>
              </a:rPr>
              <a:t>Crowdsourcing</a:t>
            </a:r>
          </a:p>
          <a:p>
            <a:r>
              <a:rPr lang="en-US" sz="1500" dirty="0">
                <a:latin typeface="IBM Plex Sans" panose="020B0503050203000203" pitchFamily="34" charset="0"/>
              </a:rPr>
              <a:t>Probabilistic</a:t>
            </a:r>
          </a:p>
          <a:p>
            <a:r>
              <a:rPr lang="en-US" sz="1500" dirty="0">
                <a:latin typeface="IBM Plex Sans" panose="020B0503050203000203" pitchFamily="34" charset="0"/>
              </a:rPr>
              <a:t>Active Learning</a:t>
            </a:r>
          </a:p>
          <a:p>
            <a:r>
              <a:rPr lang="en-US" sz="1500" dirty="0">
                <a:latin typeface="IBM Plex Sans" panose="020B0503050203000203" pitchFamily="34" charset="0"/>
              </a:rPr>
              <a:t>Deep Learning</a:t>
            </a:r>
          </a:p>
        </p:txBody>
      </p:sp>
      <p:sp>
        <p:nvSpPr>
          <p:cNvPr id="23" name="Rectangle 22">
            <a:extLst>
              <a:ext uri="{FF2B5EF4-FFF2-40B4-BE49-F238E27FC236}">
                <a16:creationId xmlns:a16="http://schemas.microsoft.com/office/drawing/2014/main" id="{E1C2141F-DA4E-AB41-875F-8846A1F50599}"/>
              </a:ext>
            </a:extLst>
          </p:cNvPr>
          <p:cNvSpPr/>
          <p:nvPr/>
        </p:nvSpPr>
        <p:spPr>
          <a:xfrm>
            <a:off x="451692" y="1961581"/>
            <a:ext cx="1828702" cy="579646"/>
          </a:xfrm>
          <a:prstGeom prst="rect">
            <a:avLst/>
          </a:prstGeom>
          <a:solidFill>
            <a:schemeClr val="bg1">
              <a:lumMod val="85000"/>
            </a:schemeClr>
          </a:solidFill>
          <a:ln>
            <a:solidFill>
              <a:schemeClr val="bg2"/>
            </a:solidFill>
          </a:ln>
        </p:spPr>
        <p:txBody>
          <a:bodyPr wrap="square">
            <a:spAutoFit/>
          </a:bodyPr>
          <a:lstStyle/>
          <a:p>
            <a:pPr>
              <a:lnSpc>
                <a:spcPts val="1920"/>
              </a:lnSpc>
            </a:pPr>
            <a:r>
              <a:rPr lang="en-US" sz="1600" dirty="0">
                <a:solidFill>
                  <a:srgbClr val="0070C0"/>
                </a:solidFill>
                <a:latin typeface="IBM Plex Sans" panose="020B0503050203000203" pitchFamily="34" charset="77"/>
              </a:rPr>
              <a:t>Learning-based methods</a:t>
            </a:r>
          </a:p>
        </p:txBody>
      </p:sp>
      <p:sp>
        <p:nvSpPr>
          <p:cNvPr id="54" name="Rectangle 53">
            <a:extLst>
              <a:ext uri="{FF2B5EF4-FFF2-40B4-BE49-F238E27FC236}">
                <a16:creationId xmlns:a16="http://schemas.microsoft.com/office/drawing/2014/main" id="{E03F4F15-D9E1-6445-BF9B-4C310A5164A7}"/>
              </a:ext>
            </a:extLst>
          </p:cNvPr>
          <p:cNvSpPr/>
          <p:nvPr/>
        </p:nvSpPr>
        <p:spPr>
          <a:xfrm>
            <a:off x="451691" y="4845198"/>
            <a:ext cx="1738616" cy="823302"/>
          </a:xfrm>
          <a:prstGeom prst="rect">
            <a:avLst/>
          </a:prstGeom>
          <a:solidFill>
            <a:schemeClr val="bg1">
              <a:lumMod val="85000"/>
            </a:schemeClr>
          </a:solidFill>
          <a:ln>
            <a:solidFill>
              <a:schemeClr val="bg2"/>
            </a:solidFill>
          </a:ln>
        </p:spPr>
        <p:txBody>
          <a:bodyPr wrap="square">
            <a:spAutoFit/>
          </a:bodyPr>
          <a:lstStyle/>
          <a:p>
            <a:pPr>
              <a:lnSpc>
                <a:spcPts val="1920"/>
              </a:lnSpc>
            </a:pPr>
            <a:r>
              <a:rPr lang="en-US" sz="1600" dirty="0">
                <a:solidFill>
                  <a:srgbClr val="0070C0"/>
                </a:solidFill>
                <a:latin typeface="IBM Plex Sans" panose="020B0503050203000203" pitchFamily="34" charset="77"/>
              </a:rPr>
              <a:t>Explainable representation</a:t>
            </a:r>
          </a:p>
          <a:p>
            <a:pPr>
              <a:lnSpc>
                <a:spcPts val="1920"/>
              </a:lnSpc>
            </a:pPr>
            <a:r>
              <a:rPr lang="en-US" sz="1600" dirty="0">
                <a:solidFill>
                  <a:srgbClr val="0070C0"/>
                </a:solidFill>
                <a:latin typeface="IBM Plex Sans" panose="020B0503050203000203" pitchFamily="34" charset="77"/>
              </a:rPr>
              <a:t>languages</a:t>
            </a:r>
          </a:p>
        </p:txBody>
      </p:sp>
      <p:sp>
        <p:nvSpPr>
          <p:cNvPr id="55" name="Rectangle 54">
            <a:extLst>
              <a:ext uri="{FF2B5EF4-FFF2-40B4-BE49-F238E27FC236}">
                <a16:creationId xmlns:a16="http://schemas.microsoft.com/office/drawing/2014/main" id="{724091BC-9539-1740-9E2A-DC9B94846B15}"/>
              </a:ext>
            </a:extLst>
          </p:cNvPr>
          <p:cNvSpPr/>
          <p:nvPr/>
        </p:nvSpPr>
        <p:spPr>
          <a:xfrm>
            <a:off x="4048041" y="4334734"/>
            <a:ext cx="1930621" cy="528350"/>
          </a:xfrm>
          <a:prstGeom prst="rect">
            <a:avLst/>
          </a:prstGeom>
        </p:spPr>
        <p:txBody>
          <a:bodyPr wrap="square">
            <a:spAutoFit/>
          </a:bodyPr>
          <a:lstStyle/>
          <a:p>
            <a:pPr>
              <a:lnSpc>
                <a:spcPts val="1720"/>
              </a:lnSpc>
            </a:pPr>
            <a:r>
              <a:rPr lang="en-US" sz="1500" dirty="0">
                <a:latin typeface="IBM Plex Sans" panose="020B0503050203000203" pitchFamily="34" charset="77"/>
              </a:rPr>
              <a:t>Rules, Constraints, High-level PL</a:t>
            </a:r>
          </a:p>
        </p:txBody>
      </p:sp>
      <p:sp>
        <p:nvSpPr>
          <p:cNvPr id="57" name="Rectangle 56">
            <a:extLst>
              <a:ext uri="{FF2B5EF4-FFF2-40B4-BE49-F238E27FC236}">
                <a16:creationId xmlns:a16="http://schemas.microsoft.com/office/drawing/2014/main" id="{35A888DF-3BD9-744B-ADB7-2FE3F94CA976}"/>
              </a:ext>
            </a:extLst>
          </p:cNvPr>
          <p:cNvSpPr/>
          <p:nvPr/>
        </p:nvSpPr>
        <p:spPr>
          <a:xfrm>
            <a:off x="6327369" y="4326856"/>
            <a:ext cx="2795364" cy="528350"/>
          </a:xfrm>
          <a:prstGeom prst="rect">
            <a:avLst/>
          </a:prstGeom>
        </p:spPr>
        <p:txBody>
          <a:bodyPr wrap="square">
            <a:spAutoFit/>
          </a:bodyPr>
          <a:lstStyle/>
          <a:p>
            <a:pPr>
              <a:lnSpc>
                <a:spcPts val="1720"/>
              </a:lnSpc>
            </a:pPr>
            <a:r>
              <a:rPr lang="en-US" sz="1500" dirty="0">
                <a:latin typeface="IBM Plex Sans" panose="020B0503050203000203" pitchFamily="34" charset="77"/>
              </a:rPr>
              <a:t>Recursive rules for clustering and collective ER</a:t>
            </a:r>
          </a:p>
        </p:txBody>
      </p:sp>
      <p:sp>
        <p:nvSpPr>
          <p:cNvPr id="62" name="TextBox 61">
            <a:extLst>
              <a:ext uri="{FF2B5EF4-FFF2-40B4-BE49-F238E27FC236}">
                <a16:creationId xmlns:a16="http://schemas.microsoft.com/office/drawing/2014/main" id="{E362E620-E28E-6640-B333-99B000EE0C04}"/>
              </a:ext>
            </a:extLst>
          </p:cNvPr>
          <p:cNvSpPr txBox="1"/>
          <p:nvPr/>
        </p:nvSpPr>
        <p:spPr>
          <a:xfrm>
            <a:off x="3927374" y="4985599"/>
            <a:ext cx="5598591" cy="1692771"/>
          </a:xfrm>
          <a:prstGeom prst="rect">
            <a:avLst/>
          </a:prstGeom>
          <a:noFill/>
        </p:spPr>
        <p:txBody>
          <a:bodyPr wrap="square" rtlCol="0">
            <a:spAutoFit/>
          </a:bodyPr>
          <a:lstStyle/>
          <a:p>
            <a:pPr marL="285750" indent="-285750">
              <a:buFont typeface="Arial" panose="020B0604020202020204" pitchFamily="34" charset="0"/>
              <a:buChar char="•"/>
            </a:pPr>
            <a:r>
              <a:rPr lang="en-US" sz="1500" b="1" dirty="0">
                <a:solidFill>
                  <a:srgbClr val="0070C0"/>
                </a:solidFill>
                <a:latin typeface="IBM Plex Sans" panose="020B0503050203000203" pitchFamily="34" charset="0"/>
              </a:rPr>
              <a:t>Rules &amp; Decision Trees </a:t>
            </a:r>
          </a:p>
          <a:p>
            <a:pPr marL="285750" indent="-285750">
              <a:buFont typeface="Arial" panose="020B0604020202020204" pitchFamily="34" charset="0"/>
              <a:buChar char="•"/>
            </a:pPr>
            <a:r>
              <a:rPr lang="en-US" sz="1500" b="1" dirty="0">
                <a:solidFill>
                  <a:srgbClr val="0070C0"/>
                </a:solidFill>
                <a:latin typeface="IBM Plex Sans" panose="020B0503050203000203" pitchFamily="34" charset="0"/>
              </a:rPr>
              <a:t>[Dedupalog]  </a:t>
            </a:r>
            <a:r>
              <a:rPr lang="en-US" sz="1500" dirty="0">
                <a:latin typeface="IBM Plex Sans" panose="020B0503050203000203" pitchFamily="34" charset="0"/>
              </a:rPr>
              <a:t>Arasu et al,  ICDE’09</a:t>
            </a:r>
          </a:p>
          <a:p>
            <a:pPr marL="285750" indent="-285750">
              <a:buFont typeface="Arial" panose="020B0604020202020204" pitchFamily="34" charset="0"/>
              <a:buChar char="•"/>
            </a:pPr>
            <a:r>
              <a:rPr lang="en-US" sz="1500" b="1" dirty="0">
                <a:solidFill>
                  <a:srgbClr val="0070C0"/>
                </a:solidFill>
                <a:latin typeface="IBM Plex Sans" panose="020B0503050203000203" pitchFamily="34" charset="0"/>
              </a:rPr>
              <a:t>[Markov Logic Networks] </a:t>
            </a:r>
            <a:r>
              <a:rPr lang="en-US" sz="1500" dirty="0">
                <a:latin typeface="IBM Plex Sans" panose="020B0503050203000203" pitchFamily="34" charset="0"/>
              </a:rPr>
              <a:t>Singla and Domingos, ICDM’06</a:t>
            </a:r>
          </a:p>
          <a:p>
            <a:pPr marL="285750" indent="-285750">
              <a:buFont typeface="Arial" panose="020B0604020202020204" pitchFamily="34" charset="0"/>
              <a:buChar char="•"/>
            </a:pPr>
            <a:r>
              <a:rPr lang="en-US" sz="1500" b="1" dirty="0">
                <a:solidFill>
                  <a:srgbClr val="0070C0"/>
                </a:solidFill>
                <a:latin typeface="IBM Plex Sans" panose="020B0503050203000203" pitchFamily="34" charset="0"/>
              </a:rPr>
              <a:t>[PSL] </a:t>
            </a:r>
            <a:r>
              <a:rPr lang="en-US" sz="1500" dirty="0">
                <a:latin typeface="IBM Plex Sans" panose="020B0503050203000203" pitchFamily="34" charset="0"/>
              </a:rPr>
              <a:t>Bach et al, JMLR’17</a:t>
            </a:r>
            <a:r>
              <a:rPr lang="en-US" sz="1500" b="1" dirty="0">
                <a:solidFill>
                  <a:srgbClr val="C00000"/>
                </a:solidFill>
                <a:latin typeface="IBM Plex Sans" panose="020B0503050203000203" pitchFamily="34" charset="0"/>
              </a:rPr>
              <a:t>  </a:t>
            </a:r>
            <a:endParaRPr lang="en-US" sz="1500" dirty="0">
              <a:latin typeface="IBM Plex Sans" panose="020B0503050203000203" pitchFamily="34" charset="0"/>
            </a:endParaRPr>
          </a:p>
          <a:p>
            <a:pPr marL="285750" indent="-285750">
              <a:buFont typeface="Arial" panose="020B0604020202020204" pitchFamily="34" charset="0"/>
              <a:buChar char="•"/>
            </a:pPr>
            <a:r>
              <a:rPr lang="en-US" sz="1500" b="1" dirty="0">
                <a:solidFill>
                  <a:srgbClr val="0070C0"/>
                </a:solidFill>
                <a:latin typeface="IBM Plex Sans" panose="020B0503050203000203" pitchFamily="34" charset="0"/>
              </a:rPr>
              <a:t>[Declarative Entity Linking]</a:t>
            </a:r>
            <a:r>
              <a:rPr lang="en-US" sz="1500" b="1" dirty="0">
                <a:solidFill>
                  <a:srgbClr val="C00000"/>
                </a:solidFill>
                <a:latin typeface="IBM Plex Sans" panose="020B0503050203000203" pitchFamily="34" charset="0"/>
              </a:rPr>
              <a:t>   </a:t>
            </a:r>
            <a:r>
              <a:rPr lang="en-US" sz="1500" dirty="0">
                <a:latin typeface="IBM Plex Sans" panose="020B0503050203000203" pitchFamily="34" charset="0"/>
              </a:rPr>
              <a:t>Burdick et al,  ICDT’15/17</a:t>
            </a:r>
          </a:p>
          <a:p>
            <a:pPr marL="285750" indent="-285750">
              <a:buFont typeface="Arial" panose="020B0604020202020204" pitchFamily="34" charset="0"/>
              <a:buChar char="•"/>
            </a:pPr>
            <a:endParaRPr lang="en-US" sz="1400" b="1" dirty="0">
              <a:solidFill>
                <a:srgbClr val="C00000"/>
              </a:solidFill>
              <a:latin typeface="IBM Plex Sans" panose="020B0503050203000203" pitchFamily="34" charset="0"/>
            </a:endParaRPr>
          </a:p>
          <a:p>
            <a:pPr marL="285750" indent="-285750">
              <a:buFont typeface="Arial" panose="020B0604020202020204" pitchFamily="34" charset="0"/>
              <a:buChar char="•"/>
            </a:pPr>
            <a:r>
              <a:rPr lang="en-US" sz="1500" b="1" dirty="0">
                <a:solidFill>
                  <a:srgbClr val="0070C0"/>
                </a:solidFill>
                <a:latin typeface="IBM Plex Sans" panose="020B0503050203000203" pitchFamily="34" charset="0"/>
              </a:rPr>
              <a:t>[HIL] </a:t>
            </a:r>
            <a:r>
              <a:rPr lang="en-US" sz="1500" dirty="0">
                <a:solidFill>
                  <a:srgbClr val="0070C0"/>
                </a:solidFill>
                <a:latin typeface="IBM Plex Sans" panose="020B0503050203000203" pitchFamily="34" charset="0"/>
              </a:rPr>
              <a:t> </a:t>
            </a:r>
            <a:r>
              <a:rPr lang="en-US" sz="1500" dirty="0">
                <a:latin typeface="IBM Plex Sans" panose="020B0503050203000203" pitchFamily="34" charset="0"/>
              </a:rPr>
              <a:t>Hernandez et al,  EDBT’13</a:t>
            </a:r>
          </a:p>
        </p:txBody>
      </p:sp>
      <p:cxnSp>
        <p:nvCxnSpPr>
          <p:cNvPr id="42" name="Straight Arrow Connector 41">
            <a:extLst>
              <a:ext uri="{FF2B5EF4-FFF2-40B4-BE49-F238E27FC236}">
                <a16:creationId xmlns:a16="http://schemas.microsoft.com/office/drawing/2014/main" id="{4D745569-7F5F-7040-8A1F-9A0E74BCAE8D}"/>
              </a:ext>
            </a:extLst>
          </p:cNvPr>
          <p:cNvCxnSpPr>
            <a:cxnSpLocks/>
          </p:cNvCxnSpPr>
          <p:nvPr/>
        </p:nvCxnSpPr>
        <p:spPr>
          <a:xfrm flipV="1">
            <a:off x="7794353" y="872879"/>
            <a:ext cx="1012866" cy="469970"/>
          </a:xfrm>
          <a:prstGeom prst="straightConnector1">
            <a:avLst/>
          </a:prstGeom>
          <a:noFill/>
          <a:ln w="12700"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0" name="Straight Arrow Connector 79">
            <a:extLst>
              <a:ext uri="{FF2B5EF4-FFF2-40B4-BE49-F238E27FC236}">
                <a16:creationId xmlns:a16="http://schemas.microsoft.com/office/drawing/2014/main" id="{DE48056B-6B53-634D-975A-16A3D27CD5BE}"/>
              </a:ext>
            </a:extLst>
          </p:cNvPr>
          <p:cNvCxnSpPr>
            <a:cxnSpLocks/>
          </p:cNvCxnSpPr>
          <p:nvPr/>
        </p:nvCxnSpPr>
        <p:spPr>
          <a:xfrm>
            <a:off x="8086961" y="1931157"/>
            <a:ext cx="775636" cy="54518"/>
          </a:xfrm>
          <a:prstGeom prst="straightConnector1">
            <a:avLst/>
          </a:prstGeom>
          <a:noFill/>
          <a:ln w="12700"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2175E49A-B972-5B42-AEBC-2876139E147B}"/>
              </a:ext>
            </a:extLst>
          </p:cNvPr>
          <p:cNvSpPr txBox="1"/>
          <p:nvPr/>
        </p:nvSpPr>
        <p:spPr>
          <a:xfrm>
            <a:off x="8918694" y="1814337"/>
            <a:ext cx="3250155" cy="553998"/>
          </a:xfrm>
          <a:prstGeom prst="rect">
            <a:avLst/>
          </a:prstGeom>
          <a:noFill/>
        </p:spPr>
        <p:txBody>
          <a:bodyPr wrap="square" rtlCol="0">
            <a:spAutoFit/>
          </a:bodyPr>
          <a:lstStyle/>
          <a:p>
            <a:pPr marL="285750" indent="-285750">
              <a:buFont typeface="Arial" panose="020B0604020202020204" pitchFamily="34" charset="0"/>
              <a:buChar char="•"/>
            </a:pPr>
            <a:r>
              <a:rPr lang="en-US" sz="1500" dirty="0">
                <a:latin typeface="IBM Plex Sans" panose="020B0503050203000203" pitchFamily="34" charset="0"/>
              </a:rPr>
              <a:t>Arasu et al, SIGMOD’10</a:t>
            </a:r>
          </a:p>
          <a:p>
            <a:pPr marL="285750" indent="-285750">
              <a:buFont typeface="Arial" panose="020B0604020202020204" pitchFamily="34" charset="0"/>
              <a:buChar char="•"/>
            </a:pPr>
            <a:r>
              <a:rPr lang="en-US" sz="1500" b="1" dirty="0">
                <a:solidFill>
                  <a:srgbClr val="0070C0"/>
                </a:solidFill>
                <a:latin typeface="IBM Plex Sans" panose="020B0503050203000203" pitchFamily="34" charset="0"/>
              </a:rPr>
              <a:t>[SystemER]</a:t>
            </a:r>
            <a:r>
              <a:rPr lang="en-US" sz="1500" b="1" dirty="0">
                <a:solidFill>
                  <a:srgbClr val="C00000"/>
                </a:solidFill>
                <a:latin typeface="IBM Plex Sans" panose="020B0503050203000203" pitchFamily="34" charset="0"/>
              </a:rPr>
              <a:t> </a:t>
            </a:r>
            <a:r>
              <a:rPr lang="en-US" sz="1500" dirty="0">
                <a:latin typeface="IBM Plex Sans" panose="020B0503050203000203" pitchFamily="34" charset="0"/>
              </a:rPr>
              <a:t>Qian et al, CIKM’17</a:t>
            </a:r>
          </a:p>
        </p:txBody>
      </p:sp>
      <p:sp>
        <p:nvSpPr>
          <p:cNvPr id="86" name="TextBox 85">
            <a:extLst>
              <a:ext uri="{FF2B5EF4-FFF2-40B4-BE49-F238E27FC236}">
                <a16:creationId xmlns:a16="http://schemas.microsoft.com/office/drawing/2014/main" id="{735B4C1F-8296-E74E-ABBA-6D3C4A0BE2B0}"/>
              </a:ext>
            </a:extLst>
          </p:cNvPr>
          <p:cNvSpPr txBox="1"/>
          <p:nvPr/>
        </p:nvSpPr>
        <p:spPr>
          <a:xfrm>
            <a:off x="8907120" y="596027"/>
            <a:ext cx="1956909" cy="323165"/>
          </a:xfrm>
          <a:prstGeom prst="rect">
            <a:avLst/>
          </a:prstGeom>
          <a:noFill/>
        </p:spPr>
        <p:txBody>
          <a:bodyPr wrap="square" rtlCol="0">
            <a:spAutoFit/>
          </a:bodyPr>
          <a:lstStyle/>
          <a:p>
            <a:pPr marL="285750" indent="-285750">
              <a:buFont typeface="Arial" panose="020B0604020202020204" pitchFamily="34" charset="0"/>
              <a:buChar char="•"/>
            </a:pPr>
            <a:r>
              <a:rPr lang="en-US" sz="1500" b="1" dirty="0">
                <a:solidFill>
                  <a:srgbClr val="0070C0"/>
                </a:solidFill>
                <a:latin typeface="IBM Plex Sans" panose="020B0503050203000203" pitchFamily="34" charset="0"/>
              </a:rPr>
              <a:t>Corleone/Falcon</a:t>
            </a:r>
          </a:p>
        </p:txBody>
      </p:sp>
      <p:sp>
        <p:nvSpPr>
          <p:cNvPr id="87" name="Rectangle 86">
            <a:extLst>
              <a:ext uri="{FF2B5EF4-FFF2-40B4-BE49-F238E27FC236}">
                <a16:creationId xmlns:a16="http://schemas.microsoft.com/office/drawing/2014/main" id="{086A92DA-CE4E-6446-AB79-87492B96B018}"/>
              </a:ext>
            </a:extLst>
          </p:cNvPr>
          <p:cNvSpPr/>
          <p:nvPr/>
        </p:nvSpPr>
        <p:spPr>
          <a:xfrm>
            <a:off x="8907120" y="2622689"/>
            <a:ext cx="3250155" cy="553998"/>
          </a:xfrm>
          <a:prstGeom prst="rect">
            <a:avLst/>
          </a:prstGeom>
        </p:spPr>
        <p:txBody>
          <a:bodyPr wrap="square">
            <a:spAutoFit/>
          </a:bodyPr>
          <a:lstStyle/>
          <a:p>
            <a:pPr marL="285750" indent="-285750">
              <a:buFont typeface="Arial" panose="020B0604020202020204" pitchFamily="34" charset="0"/>
              <a:buChar char="•"/>
            </a:pPr>
            <a:r>
              <a:rPr lang="en-US" sz="1500" b="1" dirty="0">
                <a:solidFill>
                  <a:srgbClr val="0070C0"/>
                </a:solidFill>
                <a:latin typeface="IBM Plex Sans" panose="020B0503050203000203" pitchFamily="34" charset="0"/>
              </a:rPr>
              <a:t>[ExplainER] </a:t>
            </a:r>
            <a:r>
              <a:rPr lang="en-US" sz="1500" dirty="0">
                <a:latin typeface="IBM Plex Sans" panose="020B0503050203000203" pitchFamily="34" charset="0"/>
              </a:rPr>
              <a:t>Ebaid et al, ICDE’19</a:t>
            </a:r>
            <a:endParaRPr lang="en-US" sz="1500" b="1" dirty="0">
              <a:solidFill>
                <a:srgbClr val="C00000"/>
              </a:solidFill>
              <a:latin typeface="IBM Plex Sans" panose="020B0503050203000203" pitchFamily="34" charset="0"/>
            </a:endParaRPr>
          </a:p>
        </p:txBody>
      </p:sp>
      <p:cxnSp>
        <p:nvCxnSpPr>
          <p:cNvPr id="88" name="Straight Arrow Connector 87">
            <a:extLst>
              <a:ext uri="{FF2B5EF4-FFF2-40B4-BE49-F238E27FC236}">
                <a16:creationId xmlns:a16="http://schemas.microsoft.com/office/drawing/2014/main" id="{87408AE2-3823-5440-998C-3F91DB97B14A}"/>
              </a:ext>
            </a:extLst>
          </p:cNvPr>
          <p:cNvCxnSpPr>
            <a:cxnSpLocks/>
          </p:cNvCxnSpPr>
          <p:nvPr/>
        </p:nvCxnSpPr>
        <p:spPr>
          <a:xfrm>
            <a:off x="7834668" y="2328005"/>
            <a:ext cx="1027929" cy="404539"/>
          </a:xfrm>
          <a:prstGeom prst="straightConnector1">
            <a:avLst/>
          </a:prstGeom>
          <a:noFill/>
          <a:ln w="12700"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0" name="Straight Arrow Connector 89">
            <a:extLst>
              <a:ext uri="{FF2B5EF4-FFF2-40B4-BE49-F238E27FC236}">
                <a16:creationId xmlns:a16="http://schemas.microsoft.com/office/drawing/2014/main" id="{F53BE137-F889-DC47-8B29-5DD3F95C696C}"/>
              </a:ext>
            </a:extLst>
          </p:cNvPr>
          <p:cNvCxnSpPr>
            <a:cxnSpLocks/>
          </p:cNvCxnSpPr>
          <p:nvPr/>
        </p:nvCxnSpPr>
        <p:spPr>
          <a:xfrm flipV="1">
            <a:off x="7737646" y="1342849"/>
            <a:ext cx="1069573" cy="272102"/>
          </a:xfrm>
          <a:prstGeom prst="straightConnector1">
            <a:avLst/>
          </a:prstGeom>
          <a:noFill/>
          <a:ln w="12700"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93" name="TextBox 92">
            <a:extLst>
              <a:ext uri="{FF2B5EF4-FFF2-40B4-BE49-F238E27FC236}">
                <a16:creationId xmlns:a16="http://schemas.microsoft.com/office/drawing/2014/main" id="{0B18F943-0BE1-D44E-B2AE-5678A9098B80}"/>
              </a:ext>
            </a:extLst>
          </p:cNvPr>
          <p:cNvSpPr txBox="1"/>
          <p:nvPr/>
        </p:nvSpPr>
        <p:spPr>
          <a:xfrm>
            <a:off x="8907120" y="925723"/>
            <a:ext cx="3121024" cy="784830"/>
          </a:xfrm>
          <a:prstGeom prst="rect">
            <a:avLst/>
          </a:prstGeom>
          <a:noFill/>
        </p:spPr>
        <p:txBody>
          <a:bodyPr wrap="square" rtlCol="0">
            <a:spAutoFit/>
          </a:bodyPr>
          <a:lstStyle/>
          <a:p>
            <a:pPr marL="285750" indent="-285750">
              <a:buFont typeface="Arial" panose="020B0604020202020204" pitchFamily="34" charset="0"/>
              <a:buChar char="•"/>
            </a:pPr>
            <a:r>
              <a:rPr lang="en-US" sz="1500" b="1" dirty="0">
                <a:solidFill>
                  <a:srgbClr val="0070C0"/>
                </a:solidFill>
                <a:latin typeface="IBM Plex Sans" panose="020B0503050203000203" pitchFamily="34" charset="0"/>
              </a:rPr>
              <a:t>[MLN Learning]</a:t>
            </a:r>
            <a:r>
              <a:rPr lang="en-US" sz="1500" dirty="0">
                <a:solidFill>
                  <a:srgbClr val="0070C0"/>
                </a:solidFill>
                <a:latin typeface="IBM Plex Sans" panose="020B0503050203000203" pitchFamily="34" charset="0"/>
              </a:rPr>
              <a:t> </a:t>
            </a:r>
          </a:p>
          <a:p>
            <a:r>
              <a:rPr lang="en-US" sz="1500" dirty="0">
                <a:latin typeface="IBM Plex Sans" panose="020B0503050203000203" pitchFamily="34" charset="0"/>
              </a:rPr>
              <a:t>       Kok and Domingos, ICML’10</a:t>
            </a:r>
          </a:p>
          <a:p>
            <a:pPr marL="285750" indent="-285750">
              <a:buFont typeface="Arial" panose="020B0604020202020204" pitchFamily="34" charset="0"/>
              <a:buChar char="•"/>
            </a:pPr>
            <a:r>
              <a:rPr lang="en-US" sz="1500" b="1" dirty="0">
                <a:solidFill>
                  <a:srgbClr val="0070C0"/>
                </a:solidFill>
                <a:latin typeface="IBM Plex Sans" panose="020B0503050203000203" pitchFamily="34" charset="0"/>
              </a:rPr>
              <a:t>[PSL] </a:t>
            </a:r>
            <a:r>
              <a:rPr lang="en-US" sz="1500" dirty="0">
                <a:latin typeface="IBM Plex Sans" panose="020B0503050203000203" pitchFamily="34" charset="0"/>
              </a:rPr>
              <a:t>Bach et al, JMLR’17 </a:t>
            </a:r>
          </a:p>
        </p:txBody>
      </p:sp>
      <p:sp>
        <p:nvSpPr>
          <p:cNvPr id="10" name="Slide Number Placeholder 9">
            <a:extLst>
              <a:ext uri="{FF2B5EF4-FFF2-40B4-BE49-F238E27FC236}">
                <a16:creationId xmlns:a16="http://schemas.microsoft.com/office/drawing/2014/main" id="{18A3C988-9CD9-2F41-A69E-E673D69D1311}"/>
              </a:ext>
            </a:extLst>
          </p:cNvPr>
          <p:cNvSpPr>
            <a:spLocks noGrp="1"/>
          </p:cNvSpPr>
          <p:nvPr>
            <p:ph type="sldNum" sz="quarter" idx="2"/>
          </p:nvPr>
        </p:nvSpPr>
        <p:spPr/>
        <p:txBody>
          <a:bodyPr/>
          <a:lstStyle/>
          <a:p>
            <a:fld id="{86CB4B4D-7CA3-9044-876B-883B54F8677D}" type="slidenum">
              <a:rPr lang="en-US" smtClean="0"/>
              <a:t>13</a:t>
            </a:fld>
            <a:endParaRPr lang="en-US"/>
          </a:p>
        </p:txBody>
      </p:sp>
    </p:spTree>
    <p:extLst>
      <p:ext uri="{BB962C8B-B14F-4D97-AF65-F5344CB8AC3E}">
        <p14:creationId xmlns:p14="http://schemas.microsoft.com/office/powerpoint/2010/main" val="38275618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dissolve">
                                      <p:cBhvr>
                                        <p:cTn id="7" dur="500"/>
                                        <p:tgtEl>
                                          <p:spTgt spid="5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dissolve">
                                      <p:cBhvr>
                                        <p:cTn id="10" dur="500"/>
                                        <p:tgtEl>
                                          <p:spTgt spid="5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dissolve">
                                      <p:cBhvr>
                                        <p:cTn id="13" dur="500"/>
                                        <p:tgtEl>
                                          <p:spTgt spid="6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dissolve">
                                      <p:cBhvr>
                                        <p:cTn id="18" dur="500"/>
                                        <p:tgtEl>
                                          <p:spTgt spid="36"/>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dissolve">
                                      <p:cBhvr>
                                        <p:cTn id="21" dur="500"/>
                                        <p:tgtEl>
                                          <p:spTgt spid="3"/>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dissolve">
                                      <p:cBhvr>
                                        <p:cTn id="24" dur="500"/>
                                        <p:tgtEl>
                                          <p:spTgt spid="48"/>
                                        </p:tgtEl>
                                      </p:cBhvr>
                                    </p:animEffect>
                                  </p:childTnLst>
                                </p:cTn>
                              </p:par>
                              <p:par>
                                <p:cTn id="25" presetID="9"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dissolve">
                                      <p:cBhvr>
                                        <p:cTn id="27" dur="500"/>
                                        <p:tgtEl>
                                          <p:spTgt spid="42"/>
                                        </p:tgtEl>
                                      </p:cBhvr>
                                    </p:animEffect>
                                  </p:childTnLst>
                                </p:cTn>
                              </p:par>
                              <p:par>
                                <p:cTn id="28" presetID="9" presetClass="entr" presetSubtype="0" fill="hold" nodeType="withEffect">
                                  <p:stCondLst>
                                    <p:cond delay="0"/>
                                  </p:stCondLst>
                                  <p:childTnLst>
                                    <p:set>
                                      <p:cBhvr>
                                        <p:cTn id="29" dur="1" fill="hold">
                                          <p:stCondLst>
                                            <p:cond delay="0"/>
                                          </p:stCondLst>
                                        </p:cTn>
                                        <p:tgtEl>
                                          <p:spTgt spid="80"/>
                                        </p:tgtEl>
                                        <p:attrNameLst>
                                          <p:attrName>style.visibility</p:attrName>
                                        </p:attrNameLst>
                                      </p:cBhvr>
                                      <p:to>
                                        <p:strVal val="visible"/>
                                      </p:to>
                                    </p:set>
                                    <p:animEffect transition="in" filter="dissolve">
                                      <p:cBhvr>
                                        <p:cTn id="30" dur="500"/>
                                        <p:tgtEl>
                                          <p:spTgt spid="80"/>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84"/>
                                        </p:tgtEl>
                                        <p:attrNameLst>
                                          <p:attrName>style.visibility</p:attrName>
                                        </p:attrNameLst>
                                      </p:cBhvr>
                                      <p:to>
                                        <p:strVal val="visible"/>
                                      </p:to>
                                    </p:set>
                                    <p:animEffect transition="in" filter="dissolve">
                                      <p:cBhvr>
                                        <p:cTn id="33" dur="500"/>
                                        <p:tgtEl>
                                          <p:spTgt spid="84"/>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86"/>
                                        </p:tgtEl>
                                        <p:attrNameLst>
                                          <p:attrName>style.visibility</p:attrName>
                                        </p:attrNameLst>
                                      </p:cBhvr>
                                      <p:to>
                                        <p:strVal val="visible"/>
                                      </p:to>
                                    </p:set>
                                    <p:animEffect transition="in" filter="dissolve">
                                      <p:cBhvr>
                                        <p:cTn id="36" dur="500"/>
                                        <p:tgtEl>
                                          <p:spTgt spid="86"/>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87"/>
                                        </p:tgtEl>
                                        <p:attrNameLst>
                                          <p:attrName>style.visibility</p:attrName>
                                        </p:attrNameLst>
                                      </p:cBhvr>
                                      <p:to>
                                        <p:strVal val="visible"/>
                                      </p:to>
                                    </p:set>
                                    <p:animEffect transition="in" filter="dissolve">
                                      <p:cBhvr>
                                        <p:cTn id="39" dur="500"/>
                                        <p:tgtEl>
                                          <p:spTgt spid="87"/>
                                        </p:tgtEl>
                                      </p:cBhvr>
                                    </p:animEffect>
                                  </p:childTnLst>
                                </p:cTn>
                              </p:par>
                              <p:par>
                                <p:cTn id="40" presetID="9" presetClass="entr" presetSubtype="0" fill="hold" nodeType="withEffect">
                                  <p:stCondLst>
                                    <p:cond delay="0"/>
                                  </p:stCondLst>
                                  <p:childTnLst>
                                    <p:set>
                                      <p:cBhvr>
                                        <p:cTn id="41" dur="1" fill="hold">
                                          <p:stCondLst>
                                            <p:cond delay="0"/>
                                          </p:stCondLst>
                                        </p:cTn>
                                        <p:tgtEl>
                                          <p:spTgt spid="88"/>
                                        </p:tgtEl>
                                        <p:attrNameLst>
                                          <p:attrName>style.visibility</p:attrName>
                                        </p:attrNameLst>
                                      </p:cBhvr>
                                      <p:to>
                                        <p:strVal val="visible"/>
                                      </p:to>
                                    </p:set>
                                    <p:animEffect transition="in" filter="dissolve">
                                      <p:cBhvr>
                                        <p:cTn id="42" dur="500"/>
                                        <p:tgtEl>
                                          <p:spTgt spid="88"/>
                                        </p:tgtEl>
                                      </p:cBhvr>
                                    </p:animEffect>
                                  </p:childTnLst>
                                </p:cTn>
                              </p:par>
                              <p:par>
                                <p:cTn id="43" presetID="9" presetClass="entr" presetSubtype="0" fill="hold" nodeType="withEffect">
                                  <p:stCondLst>
                                    <p:cond delay="0"/>
                                  </p:stCondLst>
                                  <p:childTnLst>
                                    <p:set>
                                      <p:cBhvr>
                                        <p:cTn id="44" dur="1" fill="hold">
                                          <p:stCondLst>
                                            <p:cond delay="0"/>
                                          </p:stCondLst>
                                        </p:cTn>
                                        <p:tgtEl>
                                          <p:spTgt spid="90"/>
                                        </p:tgtEl>
                                        <p:attrNameLst>
                                          <p:attrName>style.visibility</p:attrName>
                                        </p:attrNameLst>
                                      </p:cBhvr>
                                      <p:to>
                                        <p:strVal val="visible"/>
                                      </p:to>
                                    </p:set>
                                    <p:animEffect transition="in" filter="dissolve">
                                      <p:cBhvr>
                                        <p:cTn id="45" dur="500"/>
                                        <p:tgtEl>
                                          <p:spTgt spid="90"/>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93"/>
                                        </p:tgtEl>
                                        <p:attrNameLst>
                                          <p:attrName>style.visibility</p:attrName>
                                        </p:attrNameLst>
                                      </p:cBhvr>
                                      <p:to>
                                        <p:strVal val="visible"/>
                                      </p:to>
                                    </p:set>
                                    <p:animEffect transition="in" filter="dissolve">
                                      <p:cBhvr>
                                        <p:cTn id="48"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8" grpId="0"/>
      <p:bldP spid="55" grpId="0"/>
      <p:bldP spid="57" grpId="0"/>
      <p:bldP spid="62" grpId="0"/>
      <p:bldP spid="84" grpId="0"/>
      <p:bldP spid="86" grpId="0"/>
      <p:bldP spid="87" grpId="0"/>
      <p:bldP spid="9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D3B0C5-FD6A-324A-9E63-FAB83B8504DF}"/>
              </a:ext>
            </a:extLst>
          </p:cNvPr>
          <p:cNvSpPr>
            <a:spLocks noGrp="1"/>
          </p:cNvSpPr>
          <p:nvPr>
            <p:ph type="sldNum" sz="quarter" idx="2"/>
          </p:nvPr>
        </p:nvSpPr>
        <p:spPr/>
        <p:txBody>
          <a:bodyPr/>
          <a:lstStyle/>
          <a:p>
            <a:fld id="{86CB4B4D-7CA3-9044-876B-883B54F8677D}" type="slidenum">
              <a:rPr lang="en-US" smtClean="0"/>
              <a:t>14</a:t>
            </a:fld>
            <a:endParaRPr lang="en-US"/>
          </a:p>
        </p:txBody>
      </p:sp>
      <p:sp>
        <p:nvSpPr>
          <p:cNvPr id="3" name="Title 2">
            <a:extLst>
              <a:ext uri="{FF2B5EF4-FFF2-40B4-BE49-F238E27FC236}">
                <a16:creationId xmlns:a16="http://schemas.microsoft.com/office/drawing/2014/main" id="{9AE5FC0F-2D45-E04C-B5F8-B79991C4430B}"/>
              </a:ext>
            </a:extLst>
          </p:cNvPr>
          <p:cNvSpPr>
            <a:spLocks noGrp="1"/>
          </p:cNvSpPr>
          <p:nvPr>
            <p:ph type="title"/>
          </p:nvPr>
        </p:nvSpPr>
        <p:spPr/>
        <p:txBody>
          <a:bodyPr>
            <a:normAutofit/>
          </a:bodyPr>
          <a:lstStyle/>
          <a:p>
            <a:r>
              <a:rPr lang="en-US" sz="2800" dirty="0"/>
              <a:t>Basic Models: Rules, Decision Trees</a:t>
            </a:r>
          </a:p>
        </p:txBody>
      </p:sp>
      <p:sp>
        <p:nvSpPr>
          <p:cNvPr id="4" name="Text Placeholder 3">
            <a:extLst>
              <a:ext uri="{FF2B5EF4-FFF2-40B4-BE49-F238E27FC236}">
                <a16:creationId xmlns:a16="http://schemas.microsoft.com/office/drawing/2014/main" id="{09DE6578-3ACF-CA46-8622-828C91928980}"/>
              </a:ext>
            </a:extLst>
          </p:cNvPr>
          <p:cNvSpPr>
            <a:spLocks noGrp="1"/>
          </p:cNvSpPr>
          <p:nvPr>
            <p:ph type="body" idx="1"/>
          </p:nvPr>
        </p:nvSpPr>
        <p:spPr>
          <a:xfrm>
            <a:off x="609519" y="906824"/>
            <a:ext cx="8332749" cy="5044352"/>
          </a:xfrm>
        </p:spPr>
        <p:txBody>
          <a:bodyPr>
            <a:normAutofit/>
          </a:bodyPr>
          <a:lstStyle/>
          <a:p>
            <a:r>
              <a:rPr lang="en-US" sz="1800" dirty="0">
                <a:solidFill>
                  <a:schemeClr val="tx1"/>
                </a:solidFill>
              </a:rPr>
              <a:t>Rules have been used in many ER solutions and papers.</a:t>
            </a:r>
          </a:p>
          <a:p>
            <a:pPr marL="857113" lvl="2" indent="0">
              <a:buNone/>
            </a:pPr>
            <a:r>
              <a:rPr lang="en-US" b="1" dirty="0">
                <a:solidFill>
                  <a:srgbClr val="00B0F0"/>
                </a:solidFill>
              </a:rPr>
              <a:t>[Chaudhuri et al, VLDB’07],  [Arasu et al, SIGMOD’10], [Wang et al, VLDB’11]</a:t>
            </a:r>
          </a:p>
          <a:p>
            <a:pPr marL="342900" indent="-342900"/>
            <a:endParaRPr lang="en-US" sz="1800" dirty="0">
              <a:solidFill>
                <a:srgbClr val="000000"/>
              </a:solidFill>
            </a:endParaRPr>
          </a:p>
          <a:p>
            <a:pPr marL="342900" indent="-342900"/>
            <a:r>
              <a:rPr lang="en-US" sz="1800" dirty="0">
                <a:solidFill>
                  <a:srgbClr val="000000"/>
                </a:solidFill>
              </a:rPr>
              <a:t>Typically, they appear as DNF boolean formulae (or in restricted forms)</a:t>
            </a:r>
          </a:p>
          <a:p>
            <a:pPr marL="790130" lvl="1" indent="-342900"/>
            <a:r>
              <a:rPr lang="en-US" sz="1600" dirty="0">
                <a:solidFill>
                  <a:srgbClr val="000000"/>
                </a:solidFill>
              </a:rPr>
              <a:t>used to produce pairwise matches (when evaluated to true): </a:t>
            </a:r>
          </a:p>
          <a:p>
            <a:pPr marL="342900" indent="-342900">
              <a:lnSpc>
                <a:spcPts val="1400"/>
              </a:lnSpc>
            </a:pPr>
            <a:endParaRPr lang="en-US" sz="1800" dirty="0">
              <a:solidFill>
                <a:srgbClr val="000000"/>
              </a:solidFill>
            </a:endParaRPr>
          </a:p>
          <a:p>
            <a:pPr marL="447230" lvl="1" indent="0">
              <a:lnSpc>
                <a:spcPts val="1400"/>
              </a:lnSpc>
              <a:buNone/>
            </a:pPr>
            <a:r>
              <a:rPr lang="en-US" sz="2000" dirty="0">
                <a:solidFill>
                  <a:srgbClr val="0070C0"/>
                </a:solidFill>
              </a:rPr>
              <a:t>		</a:t>
            </a:r>
            <a:r>
              <a:rPr lang="en-US" sz="1400" dirty="0">
                <a:solidFill>
                  <a:srgbClr val="0070C0"/>
                </a:solidFill>
              </a:rPr>
              <a:t>f</a:t>
            </a:r>
            <a:r>
              <a:rPr lang="en-US" sz="1400" baseline="-25000" dirty="0">
                <a:solidFill>
                  <a:srgbClr val="0070C0"/>
                </a:solidFill>
              </a:rPr>
              <a:t>1</a:t>
            </a:r>
            <a:r>
              <a:rPr lang="en-US" sz="1400" dirty="0">
                <a:solidFill>
                  <a:srgbClr val="0070C0"/>
                </a:solidFill>
              </a:rPr>
              <a:t>(attr</a:t>
            </a:r>
            <a:r>
              <a:rPr lang="en-US" sz="1400" baseline="-25000" dirty="0">
                <a:solidFill>
                  <a:srgbClr val="0070C0"/>
                </a:solidFill>
              </a:rPr>
              <a:t>1</a:t>
            </a:r>
            <a:r>
              <a:rPr lang="en-US" sz="1400" dirty="0">
                <a:solidFill>
                  <a:srgbClr val="0070C0"/>
                </a:solidFill>
              </a:rPr>
              <a:t>, attr</a:t>
            </a:r>
            <a:r>
              <a:rPr lang="en-US" sz="1400" baseline="-25000" dirty="0">
                <a:solidFill>
                  <a:srgbClr val="0070C0"/>
                </a:solidFill>
              </a:rPr>
              <a:t>1</a:t>
            </a:r>
            <a:r>
              <a:rPr lang="en-US" sz="1400" dirty="0">
                <a:solidFill>
                  <a:srgbClr val="0070C0"/>
                </a:solidFill>
              </a:rPr>
              <a:t>’, 𝛳</a:t>
            </a:r>
            <a:r>
              <a:rPr lang="en-US" sz="1400" baseline="-25000" dirty="0">
                <a:solidFill>
                  <a:srgbClr val="0070C0"/>
                </a:solidFill>
              </a:rPr>
              <a:t>1</a:t>
            </a:r>
            <a:r>
              <a:rPr lang="en-US" sz="1400" dirty="0">
                <a:solidFill>
                  <a:srgbClr val="0070C0"/>
                </a:solidFill>
              </a:rPr>
              <a:t>) ∧ f</a:t>
            </a:r>
            <a:r>
              <a:rPr lang="en-US" sz="1400" baseline="-25000" dirty="0">
                <a:solidFill>
                  <a:srgbClr val="0070C0"/>
                </a:solidFill>
              </a:rPr>
              <a:t>2</a:t>
            </a:r>
            <a:r>
              <a:rPr lang="en-US" sz="1400" dirty="0">
                <a:solidFill>
                  <a:srgbClr val="0070C0"/>
                </a:solidFill>
              </a:rPr>
              <a:t>(attr</a:t>
            </a:r>
            <a:r>
              <a:rPr lang="en-US" sz="1400" baseline="-25000" dirty="0">
                <a:solidFill>
                  <a:srgbClr val="0070C0"/>
                </a:solidFill>
              </a:rPr>
              <a:t>2</a:t>
            </a:r>
            <a:r>
              <a:rPr lang="en-US" sz="1400" dirty="0">
                <a:solidFill>
                  <a:srgbClr val="0070C0"/>
                </a:solidFill>
              </a:rPr>
              <a:t>, attr</a:t>
            </a:r>
            <a:r>
              <a:rPr lang="en-US" sz="1400" baseline="-25000" dirty="0">
                <a:solidFill>
                  <a:srgbClr val="0070C0"/>
                </a:solidFill>
              </a:rPr>
              <a:t>2</a:t>
            </a:r>
            <a:r>
              <a:rPr lang="en-US" sz="1400" dirty="0">
                <a:solidFill>
                  <a:srgbClr val="0070C0"/>
                </a:solidFill>
              </a:rPr>
              <a:t>’, 𝛳</a:t>
            </a:r>
            <a:r>
              <a:rPr lang="en-US" sz="1400" baseline="-25000" dirty="0">
                <a:solidFill>
                  <a:srgbClr val="0070C0"/>
                </a:solidFill>
              </a:rPr>
              <a:t>2</a:t>
            </a:r>
            <a:r>
              <a:rPr lang="en-US" sz="1400" dirty="0">
                <a:solidFill>
                  <a:srgbClr val="0070C0"/>
                </a:solidFill>
              </a:rPr>
              <a:t>) ∧  … ∧  </a:t>
            </a:r>
            <a:r>
              <a:rPr lang="en-US" sz="1400" dirty="0" err="1">
                <a:solidFill>
                  <a:srgbClr val="0070C0"/>
                </a:solidFill>
              </a:rPr>
              <a:t>f</a:t>
            </a:r>
            <a:r>
              <a:rPr lang="en-US" sz="1400" baseline="-25000" dirty="0" err="1">
                <a:solidFill>
                  <a:srgbClr val="0070C0"/>
                </a:solidFill>
              </a:rPr>
              <a:t>k</a:t>
            </a:r>
            <a:r>
              <a:rPr lang="en-US" sz="1400" dirty="0">
                <a:solidFill>
                  <a:srgbClr val="0070C0"/>
                </a:solidFill>
              </a:rPr>
              <a:t>(</a:t>
            </a:r>
            <a:r>
              <a:rPr lang="en-US" sz="1400" dirty="0" err="1">
                <a:solidFill>
                  <a:srgbClr val="0070C0"/>
                </a:solidFill>
              </a:rPr>
              <a:t>attr</a:t>
            </a:r>
            <a:r>
              <a:rPr lang="en-US" sz="1400" baseline="-25000" dirty="0" err="1">
                <a:solidFill>
                  <a:srgbClr val="0070C0"/>
                </a:solidFill>
              </a:rPr>
              <a:t>k</a:t>
            </a:r>
            <a:r>
              <a:rPr lang="en-US" sz="1400" dirty="0">
                <a:solidFill>
                  <a:srgbClr val="0070C0"/>
                </a:solidFill>
              </a:rPr>
              <a:t>, </a:t>
            </a:r>
            <a:r>
              <a:rPr lang="en-US" sz="1400" dirty="0" err="1">
                <a:solidFill>
                  <a:srgbClr val="0070C0"/>
                </a:solidFill>
              </a:rPr>
              <a:t>attr</a:t>
            </a:r>
            <a:r>
              <a:rPr lang="en-US" sz="1400" baseline="-25000" dirty="0" err="1">
                <a:solidFill>
                  <a:srgbClr val="0070C0"/>
                </a:solidFill>
              </a:rPr>
              <a:t>k</a:t>
            </a:r>
            <a:r>
              <a:rPr lang="en-US" sz="1400" dirty="0">
                <a:solidFill>
                  <a:srgbClr val="0070C0"/>
                </a:solidFill>
              </a:rPr>
              <a:t>’, 𝛳</a:t>
            </a:r>
            <a:r>
              <a:rPr lang="en-US" sz="1400" baseline="-25000" dirty="0">
                <a:solidFill>
                  <a:srgbClr val="0070C0"/>
                </a:solidFill>
              </a:rPr>
              <a:t>k</a:t>
            </a:r>
            <a:r>
              <a:rPr lang="en-US" sz="1400" dirty="0">
                <a:solidFill>
                  <a:srgbClr val="0070C0"/>
                </a:solidFill>
              </a:rPr>
              <a:t>)</a:t>
            </a:r>
          </a:p>
          <a:p>
            <a:pPr marL="447230" lvl="1" indent="0">
              <a:lnSpc>
                <a:spcPts val="1400"/>
              </a:lnSpc>
              <a:buNone/>
            </a:pPr>
            <a:r>
              <a:rPr lang="en-US" sz="1200" dirty="0">
                <a:solidFill>
                  <a:srgbClr val="0070C0"/>
                </a:solidFill>
              </a:rPr>
              <a:t>    ⋁</a:t>
            </a:r>
          </a:p>
          <a:p>
            <a:pPr marL="447230" lvl="1" indent="0">
              <a:lnSpc>
                <a:spcPts val="1400"/>
              </a:lnSpc>
              <a:buNone/>
            </a:pPr>
            <a:r>
              <a:rPr lang="en-US" sz="1400" dirty="0">
                <a:solidFill>
                  <a:srgbClr val="0070C0"/>
                </a:solidFill>
              </a:rPr>
              <a:t>         … </a:t>
            </a:r>
          </a:p>
          <a:p>
            <a:pPr marL="447230" lvl="1" indent="0">
              <a:lnSpc>
                <a:spcPts val="1400"/>
              </a:lnSpc>
              <a:buNone/>
            </a:pPr>
            <a:r>
              <a:rPr lang="en-US" sz="1400" dirty="0">
                <a:solidFill>
                  <a:srgbClr val="0070C0"/>
                </a:solidFill>
              </a:rPr>
              <a:t>    </a:t>
            </a:r>
            <a:r>
              <a:rPr lang="en-US" sz="1200" dirty="0">
                <a:solidFill>
                  <a:srgbClr val="0070C0"/>
                </a:solidFill>
              </a:rPr>
              <a:t>⋁</a:t>
            </a:r>
            <a:endParaRPr lang="en-US" sz="1400" dirty="0">
              <a:solidFill>
                <a:srgbClr val="0070C0"/>
              </a:solidFill>
            </a:endParaRPr>
          </a:p>
          <a:p>
            <a:pPr marL="447230" lvl="1" indent="0">
              <a:lnSpc>
                <a:spcPts val="1400"/>
              </a:lnSpc>
              <a:buNone/>
            </a:pPr>
            <a:r>
              <a:rPr lang="en-US" sz="1400" dirty="0">
                <a:solidFill>
                  <a:srgbClr val="0070C0"/>
                </a:solidFill>
              </a:rPr>
              <a:t>	    	g</a:t>
            </a:r>
            <a:r>
              <a:rPr lang="en-US" sz="1400" baseline="-25000" dirty="0">
                <a:solidFill>
                  <a:srgbClr val="0070C0"/>
                </a:solidFill>
              </a:rPr>
              <a:t>1</a:t>
            </a:r>
            <a:r>
              <a:rPr lang="en-US" sz="1400" dirty="0">
                <a:solidFill>
                  <a:srgbClr val="0070C0"/>
                </a:solidFill>
              </a:rPr>
              <a:t>(attr</a:t>
            </a:r>
            <a:r>
              <a:rPr lang="en-US" sz="1400" baseline="-25000" dirty="0">
                <a:solidFill>
                  <a:srgbClr val="0070C0"/>
                </a:solidFill>
              </a:rPr>
              <a:t>1</a:t>
            </a:r>
            <a:r>
              <a:rPr lang="en-US" sz="1400" dirty="0">
                <a:solidFill>
                  <a:srgbClr val="0070C0"/>
                </a:solidFill>
              </a:rPr>
              <a:t>, attr</a:t>
            </a:r>
            <a:r>
              <a:rPr lang="en-US" sz="1400" baseline="-25000" dirty="0">
                <a:solidFill>
                  <a:srgbClr val="0070C0"/>
                </a:solidFill>
              </a:rPr>
              <a:t>1</a:t>
            </a:r>
            <a:r>
              <a:rPr lang="en-US" sz="1400" dirty="0">
                <a:solidFill>
                  <a:srgbClr val="0070C0"/>
                </a:solidFill>
              </a:rPr>
              <a:t>’, 𝛳</a:t>
            </a:r>
            <a:r>
              <a:rPr lang="en-US" sz="1400" baseline="-25000" dirty="0">
                <a:solidFill>
                  <a:srgbClr val="0070C0"/>
                </a:solidFill>
              </a:rPr>
              <a:t>1</a:t>
            </a:r>
            <a:r>
              <a:rPr lang="en-US" sz="1400" dirty="0">
                <a:solidFill>
                  <a:srgbClr val="0070C0"/>
                </a:solidFill>
              </a:rPr>
              <a:t>) ∧ g</a:t>
            </a:r>
            <a:r>
              <a:rPr lang="en-US" sz="1400" baseline="-25000" dirty="0">
                <a:solidFill>
                  <a:srgbClr val="0070C0"/>
                </a:solidFill>
              </a:rPr>
              <a:t>2</a:t>
            </a:r>
            <a:r>
              <a:rPr lang="en-US" sz="1400" dirty="0">
                <a:solidFill>
                  <a:srgbClr val="0070C0"/>
                </a:solidFill>
              </a:rPr>
              <a:t>(attr</a:t>
            </a:r>
            <a:r>
              <a:rPr lang="en-US" sz="1400" baseline="-25000" dirty="0">
                <a:solidFill>
                  <a:srgbClr val="0070C0"/>
                </a:solidFill>
              </a:rPr>
              <a:t>2</a:t>
            </a:r>
            <a:r>
              <a:rPr lang="en-US" sz="1400" dirty="0">
                <a:solidFill>
                  <a:srgbClr val="0070C0"/>
                </a:solidFill>
              </a:rPr>
              <a:t>, attr</a:t>
            </a:r>
            <a:r>
              <a:rPr lang="en-US" sz="1400" baseline="-25000" dirty="0">
                <a:solidFill>
                  <a:srgbClr val="0070C0"/>
                </a:solidFill>
              </a:rPr>
              <a:t>2</a:t>
            </a:r>
            <a:r>
              <a:rPr lang="en-US" sz="1400" dirty="0">
                <a:solidFill>
                  <a:srgbClr val="0070C0"/>
                </a:solidFill>
              </a:rPr>
              <a:t>’, 𝛳</a:t>
            </a:r>
            <a:r>
              <a:rPr lang="en-US" sz="1400" baseline="-25000" dirty="0">
                <a:solidFill>
                  <a:srgbClr val="0070C0"/>
                </a:solidFill>
              </a:rPr>
              <a:t>2</a:t>
            </a:r>
            <a:r>
              <a:rPr lang="en-US" sz="1400" dirty="0">
                <a:solidFill>
                  <a:srgbClr val="0070C0"/>
                </a:solidFill>
              </a:rPr>
              <a:t>) ∧  … ∧  </a:t>
            </a:r>
            <a:r>
              <a:rPr lang="en-US" sz="1400" dirty="0" err="1">
                <a:solidFill>
                  <a:srgbClr val="0070C0"/>
                </a:solidFill>
              </a:rPr>
              <a:t>g</a:t>
            </a:r>
            <a:r>
              <a:rPr lang="en-US" sz="1400" baseline="-25000" dirty="0" err="1">
                <a:solidFill>
                  <a:srgbClr val="0070C0"/>
                </a:solidFill>
              </a:rPr>
              <a:t>l</a:t>
            </a:r>
            <a:r>
              <a:rPr lang="en-US" sz="1400" dirty="0">
                <a:solidFill>
                  <a:srgbClr val="0070C0"/>
                </a:solidFill>
              </a:rPr>
              <a:t>(</a:t>
            </a:r>
            <a:r>
              <a:rPr lang="en-US" sz="1400" dirty="0" err="1">
                <a:solidFill>
                  <a:srgbClr val="0070C0"/>
                </a:solidFill>
              </a:rPr>
              <a:t>attr</a:t>
            </a:r>
            <a:r>
              <a:rPr lang="en-US" sz="1400" baseline="-25000" dirty="0" err="1">
                <a:solidFill>
                  <a:srgbClr val="0070C0"/>
                </a:solidFill>
              </a:rPr>
              <a:t>l</a:t>
            </a:r>
            <a:r>
              <a:rPr lang="en-US" sz="1400" dirty="0">
                <a:solidFill>
                  <a:srgbClr val="0070C0"/>
                </a:solidFill>
              </a:rPr>
              <a:t>, </a:t>
            </a:r>
            <a:r>
              <a:rPr lang="en-US" sz="1400" dirty="0" err="1">
                <a:solidFill>
                  <a:srgbClr val="0070C0"/>
                </a:solidFill>
              </a:rPr>
              <a:t>attr</a:t>
            </a:r>
            <a:r>
              <a:rPr lang="en-US" sz="1400" baseline="-25000" dirty="0" err="1">
                <a:solidFill>
                  <a:srgbClr val="0070C0"/>
                </a:solidFill>
              </a:rPr>
              <a:t>l</a:t>
            </a:r>
            <a:r>
              <a:rPr lang="en-US" sz="1400" dirty="0">
                <a:solidFill>
                  <a:srgbClr val="0070C0"/>
                </a:solidFill>
              </a:rPr>
              <a:t>’, 𝛳</a:t>
            </a:r>
            <a:r>
              <a:rPr lang="en-US" sz="1400" baseline="-25000" dirty="0">
                <a:solidFill>
                  <a:srgbClr val="0070C0"/>
                </a:solidFill>
              </a:rPr>
              <a:t>l</a:t>
            </a:r>
            <a:r>
              <a:rPr lang="en-US" sz="1400" dirty="0">
                <a:solidFill>
                  <a:srgbClr val="0070C0"/>
                </a:solidFill>
              </a:rPr>
              <a:t>)</a:t>
            </a:r>
          </a:p>
          <a:p>
            <a:pPr marL="0" indent="0">
              <a:buNone/>
            </a:pPr>
            <a:endParaRPr lang="en-US" sz="2000" dirty="0">
              <a:solidFill>
                <a:srgbClr val="000000"/>
              </a:solidFill>
            </a:endParaRPr>
          </a:p>
          <a:p>
            <a:pPr marL="0" indent="0">
              <a:buNone/>
            </a:pPr>
            <a:endParaRPr lang="en-US" sz="2000" dirty="0">
              <a:solidFill>
                <a:srgbClr val="000000"/>
              </a:solidFill>
            </a:endParaRPr>
          </a:p>
          <a:p>
            <a:pPr marL="0" indent="0">
              <a:buNone/>
            </a:pPr>
            <a:endParaRPr lang="en-US" sz="2000" dirty="0">
              <a:solidFill>
                <a:srgbClr val="000000"/>
              </a:solidFill>
            </a:endParaRPr>
          </a:p>
          <a:p>
            <a:pPr marL="342900" indent="-342900"/>
            <a:r>
              <a:rPr lang="en-US" sz="1800" dirty="0">
                <a:solidFill>
                  <a:srgbClr val="000000"/>
                </a:solidFill>
              </a:rPr>
              <a:t>Decision trees:</a:t>
            </a:r>
          </a:p>
          <a:p>
            <a:pPr marL="790130" lvl="1" indent="-342900"/>
            <a:r>
              <a:rPr lang="en-US" sz="1600" dirty="0">
                <a:solidFill>
                  <a:srgbClr val="000000"/>
                </a:solidFill>
              </a:rPr>
              <a:t>Popular tree-representation of a DNF formula, used especially in learning</a:t>
            </a:r>
          </a:p>
          <a:p>
            <a:pPr marL="790130" lvl="1" indent="-342900"/>
            <a:endParaRPr lang="en-US" sz="1600" dirty="0">
              <a:solidFill>
                <a:srgbClr val="000000"/>
              </a:solidFill>
            </a:endParaRPr>
          </a:p>
          <a:p>
            <a:pPr marL="342900" indent="-342900"/>
            <a:r>
              <a:rPr lang="en-US" sz="1800" dirty="0">
                <a:solidFill>
                  <a:srgbClr val="000000"/>
                </a:solidFill>
              </a:rPr>
              <a:t>Often replaced with random forests (ensembles of decision trees)</a:t>
            </a:r>
          </a:p>
          <a:p>
            <a:pPr marL="790130" lvl="1" indent="-342900"/>
            <a:r>
              <a:rPr lang="en-US" sz="1600" dirty="0">
                <a:solidFill>
                  <a:srgbClr val="000000"/>
                </a:solidFill>
              </a:rPr>
              <a:t>More robust (leads to less over-fitting), but also less interpretable </a:t>
            </a:r>
          </a:p>
        </p:txBody>
      </p:sp>
      <p:sp>
        <p:nvSpPr>
          <p:cNvPr id="5" name="Alternate Process 4">
            <a:extLst>
              <a:ext uri="{FF2B5EF4-FFF2-40B4-BE49-F238E27FC236}">
                <a16:creationId xmlns:a16="http://schemas.microsoft.com/office/drawing/2014/main" id="{3C67CC8B-52B6-BE41-AA36-19F669EDA594}"/>
              </a:ext>
            </a:extLst>
          </p:cNvPr>
          <p:cNvSpPr/>
          <p:nvPr/>
        </p:nvSpPr>
        <p:spPr>
          <a:xfrm>
            <a:off x="6904246" y="2767458"/>
            <a:ext cx="3821363" cy="578880"/>
          </a:xfrm>
          <a:prstGeom prst="flowChartAlternateProcess">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kumimoji="0" lang="en-US" sz="1400" b="0" i="0" u="none" strike="noStrike" cap="none" spc="0" normalizeH="0" baseline="0" dirty="0">
                <a:ln>
                  <a:noFill/>
                </a:ln>
                <a:solidFill>
                  <a:srgbClr val="000000"/>
                </a:solidFill>
                <a:effectLst/>
                <a:uFillTx/>
                <a:latin typeface="IBM Plex Sans" panose="020B0503050203000203" pitchFamily="34" charset="0"/>
                <a:sym typeface="Calibri"/>
              </a:rPr>
              <a:t>Each f</a:t>
            </a:r>
            <a:r>
              <a:rPr kumimoji="0" lang="en-US" sz="1400" b="0" i="0" u="none" strike="noStrike" cap="none" spc="0" normalizeH="0" baseline="-25000" dirty="0">
                <a:ln>
                  <a:noFill/>
                </a:ln>
                <a:solidFill>
                  <a:srgbClr val="000000"/>
                </a:solidFill>
                <a:effectLst/>
                <a:uFillTx/>
                <a:latin typeface="IBM Plex Sans" panose="020B0503050203000203" pitchFamily="34" charset="0"/>
                <a:sym typeface="Calibri"/>
              </a:rPr>
              <a:t>i</a:t>
            </a:r>
            <a:r>
              <a:rPr kumimoji="0" lang="en-US" sz="1400" b="0" i="0" u="none" strike="noStrike" cap="none" spc="0" normalizeH="0" baseline="0" dirty="0">
                <a:ln>
                  <a:noFill/>
                </a:ln>
                <a:solidFill>
                  <a:srgbClr val="000000"/>
                </a:solidFill>
                <a:effectLst/>
                <a:uFillTx/>
                <a:latin typeface="IBM Plex Sans" panose="020B0503050203000203" pitchFamily="34" charset="0"/>
                <a:sym typeface="Calibri"/>
              </a:rPr>
              <a:t> is some similarity function, applied on a pair of attributes, with some threshold </a:t>
            </a:r>
            <a:r>
              <a:rPr lang="en-US" sz="1400" dirty="0">
                <a:solidFill>
                  <a:srgbClr val="0070C0"/>
                </a:solidFill>
                <a:latin typeface="IBM Plex Sans" panose="020B0503050203000203" pitchFamily="34" charset="0"/>
              </a:rPr>
              <a:t>𝛳</a:t>
            </a:r>
            <a:r>
              <a:rPr kumimoji="0" lang="en-US" sz="1400" b="0" i="0" u="none" strike="noStrike" cap="none" spc="0" normalizeH="0" baseline="0" dirty="0">
                <a:ln>
                  <a:noFill/>
                </a:ln>
                <a:solidFill>
                  <a:srgbClr val="000000"/>
                </a:solidFill>
                <a:effectLst/>
                <a:uFillTx/>
                <a:latin typeface="IBM Plex Sans" panose="020B0503050203000203" pitchFamily="34" charset="0"/>
                <a:sym typeface="Calibri"/>
              </a:rPr>
              <a:t>   </a:t>
            </a:r>
          </a:p>
        </p:txBody>
      </p:sp>
      <p:sp>
        <p:nvSpPr>
          <p:cNvPr id="6" name="Alternate Process 5">
            <a:extLst>
              <a:ext uri="{FF2B5EF4-FFF2-40B4-BE49-F238E27FC236}">
                <a16:creationId xmlns:a16="http://schemas.microsoft.com/office/drawing/2014/main" id="{87BFD332-D852-4B4F-8768-5DE5F83DEE5F}"/>
              </a:ext>
            </a:extLst>
          </p:cNvPr>
          <p:cNvSpPr/>
          <p:nvPr/>
        </p:nvSpPr>
        <p:spPr>
          <a:xfrm>
            <a:off x="8931347" y="4022885"/>
            <a:ext cx="1531090" cy="340517"/>
          </a:xfrm>
          <a:prstGeom prst="flowChartAlternateProcess">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400" dirty="0">
                <a:solidFill>
                  <a:srgbClr val="000000"/>
                </a:solidFill>
                <a:latin typeface="IBM Plex Sans" panose="020B0503050203000203" pitchFamily="34" charset="0"/>
                <a:sym typeface="Calibri"/>
              </a:rPr>
              <a:t>Name sim &gt; 0.95</a:t>
            </a:r>
            <a:endParaRPr kumimoji="0" lang="en-US" sz="1400" b="0" i="0" u="none" strike="noStrike" cap="none" spc="0" normalizeH="0" baseline="0" dirty="0">
              <a:ln>
                <a:noFill/>
              </a:ln>
              <a:solidFill>
                <a:srgbClr val="000000"/>
              </a:solidFill>
              <a:effectLst/>
              <a:uFillTx/>
              <a:latin typeface="IBM Plex Sans" panose="020B0503050203000203" pitchFamily="34" charset="0"/>
              <a:sym typeface="Calibri"/>
            </a:endParaRPr>
          </a:p>
        </p:txBody>
      </p:sp>
      <p:cxnSp>
        <p:nvCxnSpPr>
          <p:cNvPr id="8" name="Straight Arrow Connector 7">
            <a:extLst>
              <a:ext uri="{FF2B5EF4-FFF2-40B4-BE49-F238E27FC236}">
                <a16:creationId xmlns:a16="http://schemas.microsoft.com/office/drawing/2014/main" id="{79A287FB-10C9-F94B-8579-1A705511B9A0}"/>
              </a:ext>
            </a:extLst>
          </p:cNvPr>
          <p:cNvCxnSpPr>
            <a:cxnSpLocks/>
            <a:stCxn id="6" idx="2"/>
          </p:cNvCxnSpPr>
          <p:nvPr/>
        </p:nvCxnSpPr>
        <p:spPr>
          <a:xfrm flipH="1">
            <a:off x="9027041" y="4363402"/>
            <a:ext cx="669851" cy="460447"/>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 name="Straight Arrow Connector 8">
            <a:extLst>
              <a:ext uri="{FF2B5EF4-FFF2-40B4-BE49-F238E27FC236}">
                <a16:creationId xmlns:a16="http://schemas.microsoft.com/office/drawing/2014/main" id="{1703730A-6E0A-7D43-B5F2-28BD4727BFD2}"/>
              </a:ext>
            </a:extLst>
          </p:cNvPr>
          <p:cNvCxnSpPr>
            <a:cxnSpLocks/>
            <a:stCxn id="6" idx="2"/>
          </p:cNvCxnSpPr>
          <p:nvPr/>
        </p:nvCxnSpPr>
        <p:spPr>
          <a:xfrm>
            <a:off x="9696892" y="4363402"/>
            <a:ext cx="985635" cy="407073"/>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 name="Alternate Process 11">
            <a:extLst>
              <a:ext uri="{FF2B5EF4-FFF2-40B4-BE49-F238E27FC236}">
                <a16:creationId xmlns:a16="http://schemas.microsoft.com/office/drawing/2014/main" id="{CF57D35B-AF0F-E44D-9327-314F59E048E0}"/>
              </a:ext>
            </a:extLst>
          </p:cNvPr>
          <p:cNvSpPr/>
          <p:nvPr/>
        </p:nvSpPr>
        <p:spPr>
          <a:xfrm>
            <a:off x="9998694" y="4759786"/>
            <a:ext cx="1648048" cy="340517"/>
          </a:xfrm>
          <a:prstGeom prst="flowChartAlternateProcess">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400" dirty="0">
                <a:solidFill>
                  <a:srgbClr val="000000"/>
                </a:solidFill>
                <a:latin typeface="IBM Plex Sans" panose="020B0503050203000203" pitchFamily="34" charset="0"/>
                <a:sym typeface="Calibri"/>
              </a:rPr>
              <a:t>Street sim &gt; 0.85</a:t>
            </a:r>
            <a:endParaRPr kumimoji="0" lang="en-US" sz="1400" b="0" i="0" u="none" strike="noStrike" cap="none" spc="0" normalizeH="0" baseline="0" dirty="0">
              <a:ln>
                <a:noFill/>
              </a:ln>
              <a:solidFill>
                <a:srgbClr val="000000"/>
              </a:solidFill>
              <a:effectLst/>
              <a:uFillTx/>
              <a:latin typeface="IBM Plex Sans" panose="020B0503050203000203" pitchFamily="34" charset="0"/>
              <a:sym typeface="Calibri"/>
            </a:endParaRPr>
          </a:p>
        </p:txBody>
      </p:sp>
      <p:sp>
        <p:nvSpPr>
          <p:cNvPr id="13" name="TextBox 12">
            <a:extLst>
              <a:ext uri="{FF2B5EF4-FFF2-40B4-BE49-F238E27FC236}">
                <a16:creationId xmlns:a16="http://schemas.microsoft.com/office/drawing/2014/main" id="{4BC14296-C9B4-C148-BB58-A2D1A08F013C}"/>
              </a:ext>
            </a:extLst>
          </p:cNvPr>
          <p:cNvSpPr txBox="1"/>
          <p:nvPr/>
        </p:nvSpPr>
        <p:spPr>
          <a:xfrm>
            <a:off x="8839252" y="4363402"/>
            <a:ext cx="267059"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dirty="0">
                <a:solidFill>
                  <a:srgbClr val="000000"/>
                </a:solidFill>
                <a:latin typeface="IBM Plex Sans" panose="020B0503050203000203" pitchFamily="34" charset="0"/>
                <a:sym typeface="Calibri"/>
              </a:rPr>
              <a:t>no</a:t>
            </a:r>
            <a:endParaRPr kumimoji="0" lang="en-US" sz="1400" b="0" i="0" u="none" strike="noStrike" cap="none" spc="0" normalizeH="0" baseline="0" dirty="0">
              <a:ln>
                <a:noFill/>
              </a:ln>
              <a:solidFill>
                <a:srgbClr val="000000"/>
              </a:solidFill>
              <a:effectLst/>
              <a:uFillTx/>
              <a:latin typeface="IBM Plex Sans" panose="020B0503050203000203" pitchFamily="34" charset="0"/>
              <a:sym typeface="Calibri"/>
            </a:endParaRPr>
          </a:p>
        </p:txBody>
      </p:sp>
      <p:sp>
        <p:nvSpPr>
          <p:cNvPr id="14" name="TextBox 13">
            <a:extLst>
              <a:ext uri="{FF2B5EF4-FFF2-40B4-BE49-F238E27FC236}">
                <a16:creationId xmlns:a16="http://schemas.microsoft.com/office/drawing/2014/main" id="{8924D257-CBA5-544B-8FCF-790095B30BCB}"/>
              </a:ext>
            </a:extLst>
          </p:cNvPr>
          <p:cNvSpPr txBox="1"/>
          <p:nvPr/>
        </p:nvSpPr>
        <p:spPr>
          <a:xfrm>
            <a:off x="10314480" y="4342137"/>
            <a:ext cx="3295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dirty="0">
                <a:solidFill>
                  <a:srgbClr val="000000"/>
                </a:solidFill>
                <a:latin typeface="IBM Plex Sans" panose="020B0503050203000203" pitchFamily="34" charset="0"/>
                <a:sym typeface="Calibri"/>
              </a:rPr>
              <a:t>yes</a:t>
            </a:r>
            <a:endParaRPr kumimoji="0" lang="en-US" sz="1400" b="0" i="0" u="none" strike="noStrike" cap="none" spc="0" normalizeH="0" baseline="0" dirty="0">
              <a:ln>
                <a:noFill/>
              </a:ln>
              <a:solidFill>
                <a:srgbClr val="000000"/>
              </a:solidFill>
              <a:effectLst/>
              <a:uFillTx/>
              <a:latin typeface="IBM Plex Sans" panose="020B0503050203000203" pitchFamily="34" charset="0"/>
              <a:sym typeface="Calibri"/>
            </a:endParaRPr>
          </a:p>
        </p:txBody>
      </p:sp>
      <p:sp>
        <p:nvSpPr>
          <p:cNvPr id="15" name="TextBox 14">
            <a:extLst>
              <a:ext uri="{FF2B5EF4-FFF2-40B4-BE49-F238E27FC236}">
                <a16:creationId xmlns:a16="http://schemas.microsoft.com/office/drawing/2014/main" id="{22B5FBCF-48E6-AE4C-9207-ACF29B3D9575}"/>
              </a:ext>
            </a:extLst>
          </p:cNvPr>
          <p:cNvSpPr txBox="1"/>
          <p:nvPr/>
        </p:nvSpPr>
        <p:spPr>
          <a:xfrm>
            <a:off x="8571540" y="4818297"/>
            <a:ext cx="784828"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dirty="0">
                <a:ln>
                  <a:noFill/>
                </a:ln>
                <a:solidFill>
                  <a:srgbClr val="000000"/>
                </a:solidFill>
                <a:effectLst/>
                <a:uFillTx/>
                <a:latin typeface="IBM Plex Sans" panose="020B0503050203000203" pitchFamily="34" charset="0"/>
                <a:sym typeface="Calibri"/>
              </a:rPr>
              <a:t>No match</a:t>
            </a:r>
          </a:p>
        </p:txBody>
      </p:sp>
      <p:cxnSp>
        <p:nvCxnSpPr>
          <p:cNvPr id="16" name="Straight Arrow Connector 15">
            <a:extLst>
              <a:ext uri="{FF2B5EF4-FFF2-40B4-BE49-F238E27FC236}">
                <a16:creationId xmlns:a16="http://schemas.microsoft.com/office/drawing/2014/main" id="{AA8BFB36-623E-B44D-863F-3E6D56E70893}"/>
              </a:ext>
            </a:extLst>
          </p:cNvPr>
          <p:cNvCxnSpPr>
            <a:cxnSpLocks/>
            <a:stCxn id="12" idx="2"/>
            <a:endCxn id="26" idx="0"/>
          </p:cNvCxnSpPr>
          <p:nvPr/>
        </p:nvCxnSpPr>
        <p:spPr>
          <a:xfrm flipH="1">
            <a:off x="10292602" y="5100303"/>
            <a:ext cx="530116" cy="391629"/>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0" name="TextBox 19">
            <a:extLst>
              <a:ext uri="{FF2B5EF4-FFF2-40B4-BE49-F238E27FC236}">
                <a16:creationId xmlns:a16="http://schemas.microsoft.com/office/drawing/2014/main" id="{79A5B9D3-CB20-2E4D-9CAB-77602636C309}"/>
              </a:ext>
            </a:extLst>
          </p:cNvPr>
          <p:cNvSpPr txBox="1"/>
          <p:nvPr/>
        </p:nvSpPr>
        <p:spPr>
          <a:xfrm>
            <a:off x="10230321" y="5141157"/>
            <a:ext cx="267059"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dirty="0">
                <a:solidFill>
                  <a:srgbClr val="000000"/>
                </a:solidFill>
                <a:latin typeface="IBM Plex Sans" panose="020B0503050203000203" pitchFamily="34" charset="0"/>
                <a:sym typeface="Calibri"/>
              </a:rPr>
              <a:t>no</a:t>
            </a:r>
            <a:endParaRPr kumimoji="0" lang="en-US" sz="1400" b="0" i="0" u="none" strike="noStrike" cap="none" spc="0" normalizeH="0" baseline="0" dirty="0">
              <a:ln>
                <a:noFill/>
              </a:ln>
              <a:solidFill>
                <a:srgbClr val="000000"/>
              </a:solidFill>
              <a:effectLst/>
              <a:uFillTx/>
              <a:latin typeface="IBM Plex Sans" panose="020B0503050203000203" pitchFamily="34" charset="0"/>
              <a:sym typeface="Calibri"/>
            </a:endParaRPr>
          </a:p>
        </p:txBody>
      </p:sp>
      <p:sp>
        <p:nvSpPr>
          <p:cNvPr id="21" name="TextBox 20">
            <a:extLst>
              <a:ext uri="{FF2B5EF4-FFF2-40B4-BE49-F238E27FC236}">
                <a16:creationId xmlns:a16="http://schemas.microsoft.com/office/drawing/2014/main" id="{E83C99DC-9577-D249-B5CB-25D08230921A}"/>
              </a:ext>
            </a:extLst>
          </p:cNvPr>
          <p:cNvSpPr txBox="1"/>
          <p:nvPr/>
        </p:nvSpPr>
        <p:spPr>
          <a:xfrm>
            <a:off x="11396264" y="5129617"/>
            <a:ext cx="3295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dirty="0">
                <a:solidFill>
                  <a:srgbClr val="000000"/>
                </a:solidFill>
                <a:latin typeface="IBM Plex Sans" panose="020B0503050203000203" pitchFamily="34" charset="0"/>
                <a:sym typeface="Calibri"/>
              </a:rPr>
              <a:t>yes</a:t>
            </a:r>
            <a:endParaRPr kumimoji="0" lang="en-US" sz="1400" b="0" i="0" u="none" strike="noStrike" cap="none" spc="0" normalizeH="0" baseline="0" dirty="0">
              <a:ln>
                <a:noFill/>
              </a:ln>
              <a:solidFill>
                <a:srgbClr val="000000"/>
              </a:solidFill>
              <a:effectLst/>
              <a:uFillTx/>
              <a:latin typeface="IBM Plex Sans" panose="020B0503050203000203" pitchFamily="34" charset="0"/>
              <a:sym typeface="Calibri"/>
            </a:endParaRPr>
          </a:p>
        </p:txBody>
      </p:sp>
      <p:cxnSp>
        <p:nvCxnSpPr>
          <p:cNvPr id="22" name="Straight Arrow Connector 21">
            <a:extLst>
              <a:ext uri="{FF2B5EF4-FFF2-40B4-BE49-F238E27FC236}">
                <a16:creationId xmlns:a16="http://schemas.microsoft.com/office/drawing/2014/main" id="{9B662D28-0B20-E045-B1BD-5D54FAE82769}"/>
              </a:ext>
            </a:extLst>
          </p:cNvPr>
          <p:cNvCxnSpPr>
            <a:cxnSpLocks/>
            <a:stCxn id="12" idx="2"/>
          </p:cNvCxnSpPr>
          <p:nvPr/>
        </p:nvCxnSpPr>
        <p:spPr>
          <a:xfrm>
            <a:off x="10822718" y="5100303"/>
            <a:ext cx="691116" cy="368037"/>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5" name="TextBox 24">
            <a:extLst>
              <a:ext uri="{FF2B5EF4-FFF2-40B4-BE49-F238E27FC236}">
                <a16:creationId xmlns:a16="http://schemas.microsoft.com/office/drawing/2014/main" id="{ECF41AA0-71A8-584B-A23A-95EB15B4D75F}"/>
              </a:ext>
            </a:extLst>
          </p:cNvPr>
          <p:cNvSpPr txBox="1"/>
          <p:nvPr/>
        </p:nvSpPr>
        <p:spPr>
          <a:xfrm>
            <a:off x="11363559" y="5480831"/>
            <a:ext cx="537966"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dirty="0">
                <a:ln>
                  <a:noFill/>
                </a:ln>
                <a:solidFill>
                  <a:srgbClr val="000000"/>
                </a:solidFill>
                <a:effectLst/>
                <a:uFillTx/>
                <a:latin typeface="IBM Plex Sans" panose="020B0503050203000203" pitchFamily="34" charset="0"/>
                <a:sym typeface="Calibri"/>
              </a:rPr>
              <a:t>Match</a:t>
            </a:r>
          </a:p>
        </p:txBody>
      </p:sp>
      <p:sp>
        <p:nvSpPr>
          <p:cNvPr id="26" name="Alternate Process 25">
            <a:extLst>
              <a:ext uri="{FF2B5EF4-FFF2-40B4-BE49-F238E27FC236}">
                <a16:creationId xmlns:a16="http://schemas.microsoft.com/office/drawing/2014/main" id="{2CC174FB-ED51-DF43-90DB-7CF7DCBE07DE}"/>
              </a:ext>
            </a:extLst>
          </p:cNvPr>
          <p:cNvSpPr/>
          <p:nvPr/>
        </p:nvSpPr>
        <p:spPr>
          <a:xfrm>
            <a:off x="9468578" y="5491932"/>
            <a:ext cx="1648048" cy="340517"/>
          </a:xfrm>
          <a:prstGeom prst="flowChartAlternateProcess">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400" dirty="0">
                <a:solidFill>
                  <a:srgbClr val="000000"/>
                </a:solidFill>
                <a:latin typeface="IBM Plex Sans" panose="020B0503050203000203" pitchFamily="34" charset="0"/>
                <a:sym typeface="Calibri"/>
              </a:rPr>
              <a:t>Phone sim &gt; 0.85</a:t>
            </a:r>
            <a:endParaRPr kumimoji="0" lang="en-US" sz="1400" b="0" i="0" u="none" strike="noStrike" cap="none" spc="0" normalizeH="0" baseline="0" dirty="0">
              <a:ln>
                <a:noFill/>
              </a:ln>
              <a:solidFill>
                <a:srgbClr val="000000"/>
              </a:solidFill>
              <a:effectLst/>
              <a:uFillTx/>
              <a:latin typeface="IBM Plex Sans" panose="020B0503050203000203" pitchFamily="34" charset="0"/>
              <a:sym typeface="Calibri"/>
            </a:endParaRPr>
          </a:p>
        </p:txBody>
      </p:sp>
      <p:cxnSp>
        <p:nvCxnSpPr>
          <p:cNvPr id="28" name="Straight Arrow Connector 27">
            <a:extLst>
              <a:ext uri="{FF2B5EF4-FFF2-40B4-BE49-F238E27FC236}">
                <a16:creationId xmlns:a16="http://schemas.microsoft.com/office/drawing/2014/main" id="{41660B12-E183-584E-9C9A-0E74106DDE01}"/>
              </a:ext>
            </a:extLst>
          </p:cNvPr>
          <p:cNvCxnSpPr>
            <a:cxnSpLocks/>
          </p:cNvCxnSpPr>
          <p:nvPr/>
        </p:nvCxnSpPr>
        <p:spPr>
          <a:xfrm flipH="1">
            <a:off x="9879370" y="5844675"/>
            <a:ext cx="370263" cy="375687"/>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2C360AF7-27C8-CD43-B3FA-E274A4F8AA44}"/>
              </a:ext>
            </a:extLst>
          </p:cNvPr>
          <p:cNvSpPr txBox="1"/>
          <p:nvPr/>
        </p:nvSpPr>
        <p:spPr>
          <a:xfrm>
            <a:off x="9512470" y="5871291"/>
            <a:ext cx="267059"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dirty="0">
                <a:solidFill>
                  <a:srgbClr val="000000"/>
                </a:solidFill>
                <a:latin typeface="IBM Plex Sans" panose="020B0503050203000203" pitchFamily="34" charset="0"/>
                <a:sym typeface="Calibri"/>
              </a:rPr>
              <a:t>no</a:t>
            </a:r>
            <a:endParaRPr kumimoji="0" lang="en-US" sz="1400" b="0" i="0" u="none" strike="noStrike" cap="none" spc="0" normalizeH="0" baseline="0" dirty="0">
              <a:ln>
                <a:noFill/>
              </a:ln>
              <a:solidFill>
                <a:srgbClr val="000000"/>
              </a:solidFill>
              <a:effectLst/>
              <a:uFillTx/>
              <a:latin typeface="IBM Plex Sans" panose="020B0503050203000203" pitchFamily="34" charset="0"/>
              <a:sym typeface="Calibri"/>
            </a:endParaRPr>
          </a:p>
        </p:txBody>
      </p:sp>
      <p:sp>
        <p:nvSpPr>
          <p:cNvPr id="30" name="TextBox 29">
            <a:extLst>
              <a:ext uri="{FF2B5EF4-FFF2-40B4-BE49-F238E27FC236}">
                <a16:creationId xmlns:a16="http://schemas.microsoft.com/office/drawing/2014/main" id="{DB117C1B-CA86-3D4E-9877-CEE47C1D5DE1}"/>
              </a:ext>
            </a:extLst>
          </p:cNvPr>
          <p:cNvSpPr txBox="1"/>
          <p:nvPr/>
        </p:nvSpPr>
        <p:spPr>
          <a:xfrm>
            <a:off x="10690883" y="5868855"/>
            <a:ext cx="3295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dirty="0">
                <a:solidFill>
                  <a:srgbClr val="000000"/>
                </a:solidFill>
                <a:latin typeface="IBM Plex Sans" panose="020B0503050203000203" pitchFamily="34" charset="0"/>
                <a:sym typeface="Calibri"/>
              </a:rPr>
              <a:t>yes</a:t>
            </a:r>
            <a:endParaRPr kumimoji="0" lang="en-US" sz="1400" b="0" i="0" u="none" strike="noStrike" cap="none" spc="0" normalizeH="0" baseline="0" dirty="0">
              <a:ln>
                <a:noFill/>
              </a:ln>
              <a:solidFill>
                <a:srgbClr val="000000"/>
              </a:solidFill>
              <a:effectLst/>
              <a:uFillTx/>
              <a:latin typeface="IBM Plex Sans" panose="020B0503050203000203" pitchFamily="34" charset="0"/>
              <a:sym typeface="Calibri"/>
            </a:endParaRPr>
          </a:p>
        </p:txBody>
      </p:sp>
      <p:cxnSp>
        <p:nvCxnSpPr>
          <p:cNvPr id="31" name="Straight Arrow Connector 30">
            <a:extLst>
              <a:ext uri="{FF2B5EF4-FFF2-40B4-BE49-F238E27FC236}">
                <a16:creationId xmlns:a16="http://schemas.microsoft.com/office/drawing/2014/main" id="{E86D0F08-6EDD-FF4D-A169-A122CB8DD7AE}"/>
              </a:ext>
            </a:extLst>
          </p:cNvPr>
          <p:cNvCxnSpPr>
            <a:cxnSpLocks/>
          </p:cNvCxnSpPr>
          <p:nvPr/>
        </p:nvCxnSpPr>
        <p:spPr>
          <a:xfrm>
            <a:off x="10249633" y="5844675"/>
            <a:ext cx="475977" cy="375687"/>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8" name="TextBox 37">
            <a:extLst>
              <a:ext uri="{FF2B5EF4-FFF2-40B4-BE49-F238E27FC236}">
                <a16:creationId xmlns:a16="http://schemas.microsoft.com/office/drawing/2014/main" id="{A8A753A4-9988-7F43-A4FE-09B4C296B84A}"/>
              </a:ext>
            </a:extLst>
          </p:cNvPr>
          <p:cNvSpPr txBox="1"/>
          <p:nvPr/>
        </p:nvSpPr>
        <p:spPr>
          <a:xfrm>
            <a:off x="10727910" y="6129047"/>
            <a:ext cx="537966"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dirty="0">
                <a:ln>
                  <a:noFill/>
                </a:ln>
                <a:solidFill>
                  <a:srgbClr val="000000"/>
                </a:solidFill>
                <a:effectLst/>
                <a:uFillTx/>
                <a:latin typeface="IBM Plex Sans" panose="020B0503050203000203" pitchFamily="34" charset="0"/>
                <a:sym typeface="Calibri"/>
              </a:rPr>
              <a:t>Match</a:t>
            </a:r>
          </a:p>
        </p:txBody>
      </p:sp>
      <p:sp>
        <p:nvSpPr>
          <p:cNvPr id="39" name="TextBox 38">
            <a:extLst>
              <a:ext uri="{FF2B5EF4-FFF2-40B4-BE49-F238E27FC236}">
                <a16:creationId xmlns:a16="http://schemas.microsoft.com/office/drawing/2014/main" id="{8FB1CC43-EB98-6747-B85D-797107E9D348}"/>
              </a:ext>
            </a:extLst>
          </p:cNvPr>
          <p:cNvSpPr txBox="1"/>
          <p:nvPr/>
        </p:nvSpPr>
        <p:spPr>
          <a:xfrm>
            <a:off x="9387322" y="6139611"/>
            <a:ext cx="784828"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dirty="0">
                <a:ln>
                  <a:noFill/>
                </a:ln>
                <a:solidFill>
                  <a:srgbClr val="000000"/>
                </a:solidFill>
                <a:effectLst/>
                <a:uFillTx/>
                <a:latin typeface="IBM Plex Sans" panose="020B0503050203000203" pitchFamily="34" charset="0"/>
                <a:sym typeface="Calibri"/>
              </a:rPr>
              <a:t>No match</a:t>
            </a:r>
          </a:p>
        </p:txBody>
      </p:sp>
    </p:spTree>
    <p:extLst>
      <p:ext uri="{BB962C8B-B14F-4D97-AF65-F5344CB8AC3E}">
        <p14:creationId xmlns:p14="http://schemas.microsoft.com/office/powerpoint/2010/main" val="4302115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14" end="14"/>
                                            </p:txEl>
                                          </p:spTgt>
                                        </p:tgtEl>
                                        <p:attrNameLst>
                                          <p:attrName>style.visibility</p:attrName>
                                        </p:attrNameLst>
                                      </p:cBhvr>
                                      <p:to>
                                        <p:strVal val="visible"/>
                                      </p:to>
                                    </p:set>
                                    <p:animEffect transition="in" filter="dissolve">
                                      <p:cBhvr>
                                        <p:cTn id="7" dur="500"/>
                                        <p:tgtEl>
                                          <p:spTgt spid="4">
                                            <p:txEl>
                                              <p:pRg st="14" end="14"/>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
                                            <p:txEl>
                                              <p:pRg st="15" end="15"/>
                                            </p:txEl>
                                          </p:spTgt>
                                        </p:tgtEl>
                                        <p:attrNameLst>
                                          <p:attrName>style.visibility</p:attrName>
                                        </p:attrNameLst>
                                      </p:cBhvr>
                                      <p:to>
                                        <p:strVal val="visible"/>
                                      </p:to>
                                    </p:set>
                                    <p:animEffect transition="in" filter="dissolve">
                                      <p:cBhvr>
                                        <p:cTn id="10" dur="500"/>
                                        <p:tgtEl>
                                          <p:spTgt spid="4">
                                            <p:txEl>
                                              <p:pRg st="15" end="15"/>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4">
                                            <p:txEl>
                                              <p:pRg st="17" end="17"/>
                                            </p:txEl>
                                          </p:spTgt>
                                        </p:tgtEl>
                                        <p:attrNameLst>
                                          <p:attrName>style.visibility</p:attrName>
                                        </p:attrNameLst>
                                      </p:cBhvr>
                                      <p:to>
                                        <p:strVal val="visible"/>
                                      </p:to>
                                    </p:set>
                                    <p:animEffect transition="in" filter="dissolve">
                                      <p:cBhvr>
                                        <p:cTn id="13" dur="500"/>
                                        <p:tgtEl>
                                          <p:spTgt spid="4">
                                            <p:txEl>
                                              <p:pRg st="17" end="17"/>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4">
                                            <p:txEl>
                                              <p:pRg st="18" end="18"/>
                                            </p:txEl>
                                          </p:spTgt>
                                        </p:tgtEl>
                                        <p:attrNameLst>
                                          <p:attrName>style.visibility</p:attrName>
                                        </p:attrNameLst>
                                      </p:cBhvr>
                                      <p:to>
                                        <p:strVal val="visible"/>
                                      </p:to>
                                    </p:set>
                                    <p:animEffect transition="in" filter="dissolve">
                                      <p:cBhvr>
                                        <p:cTn id="16" dur="500"/>
                                        <p:tgtEl>
                                          <p:spTgt spid="4">
                                            <p:txEl>
                                              <p:pRg st="18" end="18"/>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par>
                                <p:cTn id="20" presetID="9"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par>
                                <p:cTn id="23" presetID="9"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dissolve">
                                      <p:cBhvr>
                                        <p:cTn id="25" dur="500"/>
                                        <p:tgtEl>
                                          <p:spTgt spid="9"/>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ssolve">
                                      <p:cBhvr>
                                        <p:cTn id="28" dur="500"/>
                                        <p:tgtEl>
                                          <p:spTgt spid="12"/>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dissolve">
                                      <p:cBhvr>
                                        <p:cTn id="31" dur="500"/>
                                        <p:tgtEl>
                                          <p:spTgt spid="13"/>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dissolve">
                                      <p:cBhvr>
                                        <p:cTn id="34" dur="500"/>
                                        <p:tgtEl>
                                          <p:spTgt spid="14"/>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dissolve">
                                      <p:cBhvr>
                                        <p:cTn id="37" dur="500"/>
                                        <p:tgtEl>
                                          <p:spTgt spid="15"/>
                                        </p:tgtEl>
                                      </p:cBhvr>
                                    </p:animEffect>
                                  </p:childTnLst>
                                </p:cTn>
                              </p:par>
                              <p:par>
                                <p:cTn id="38" presetID="9"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dissolve">
                                      <p:cBhvr>
                                        <p:cTn id="40" dur="500"/>
                                        <p:tgtEl>
                                          <p:spTgt spid="1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dissolve">
                                      <p:cBhvr>
                                        <p:cTn id="43" dur="500"/>
                                        <p:tgtEl>
                                          <p:spTgt spid="2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dissolve">
                                      <p:cBhvr>
                                        <p:cTn id="46" dur="500"/>
                                        <p:tgtEl>
                                          <p:spTgt spid="21"/>
                                        </p:tgtEl>
                                      </p:cBhvr>
                                    </p:animEffect>
                                  </p:childTnLst>
                                </p:cTn>
                              </p:par>
                              <p:par>
                                <p:cTn id="47" presetID="9"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dissolve">
                                      <p:cBhvr>
                                        <p:cTn id="49" dur="500"/>
                                        <p:tgtEl>
                                          <p:spTgt spid="22"/>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dissolve">
                                      <p:cBhvr>
                                        <p:cTn id="52" dur="500"/>
                                        <p:tgtEl>
                                          <p:spTgt spid="25"/>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dissolve">
                                      <p:cBhvr>
                                        <p:cTn id="55" dur="500"/>
                                        <p:tgtEl>
                                          <p:spTgt spid="26"/>
                                        </p:tgtEl>
                                      </p:cBhvr>
                                    </p:animEffect>
                                  </p:childTnLst>
                                </p:cTn>
                              </p:par>
                              <p:par>
                                <p:cTn id="56" presetID="9" presetClass="entr" presetSubtype="0" fill="hold"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dissolve">
                                      <p:cBhvr>
                                        <p:cTn id="58" dur="500"/>
                                        <p:tgtEl>
                                          <p:spTgt spid="28"/>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dissolve">
                                      <p:cBhvr>
                                        <p:cTn id="61" dur="500"/>
                                        <p:tgtEl>
                                          <p:spTgt spid="29"/>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dissolve">
                                      <p:cBhvr>
                                        <p:cTn id="64" dur="500"/>
                                        <p:tgtEl>
                                          <p:spTgt spid="30"/>
                                        </p:tgtEl>
                                      </p:cBhvr>
                                    </p:animEffect>
                                  </p:childTnLst>
                                </p:cTn>
                              </p:par>
                              <p:par>
                                <p:cTn id="65" presetID="9" presetClass="entr" presetSubtype="0" fill="hold" nodeType="with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dissolve">
                                      <p:cBhvr>
                                        <p:cTn id="67" dur="500"/>
                                        <p:tgtEl>
                                          <p:spTgt spid="31"/>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dissolve">
                                      <p:cBhvr>
                                        <p:cTn id="70" dur="500"/>
                                        <p:tgtEl>
                                          <p:spTgt spid="38"/>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dissolve">
                                      <p:cBhvr>
                                        <p:cTn id="7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13" grpId="0"/>
      <p:bldP spid="14" grpId="0"/>
      <p:bldP spid="15" grpId="0"/>
      <p:bldP spid="20" grpId="0"/>
      <p:bldP spid="21" grpId="0"/>
      <p:bldP spid="25" grpId="0"/>
      <p:bldP spid="26" grpId="0" animBg="1"/>
      <p:bldP spid="29" grpId="0"/>
      <p:bldP spid="30" grpId="0"/>
      <p:bldP spid="38" grpId="0"/>
      <p:bldP spid="3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870659-B693-644C-8E87-C7685B42B77B}"/>
              </a:ext>
            </a:extLst>
          </p:cNvPr>
          <p:cNvSpPr>
            <a:spLocks noGrp="1"/>
          </p:cNvSpPr>
          <p:nvPr>
            <p:ph type="sldNum" sz="quarter" idx="2"/>
          </p:nvPr>
        </p:nvSpPr>
        <p:spPr/>
        <p:txBody>
          <a:bodyPr/>
          <a:lstStyle/>
          <a:p>
            <a:fld id="{86CB4B4D-7CA3-9044-876B-883B54F8677D}" type="slidenum">
              <a:rPr lang="en-US" smtClean="0"/>
              <a:t>15</a:t>
            </a:fld>
            <a:endParaRPr lang="en-US"/>
          </a:p>
        </p:txBody>
      </p:sp>
      <p:sp>
        <p:nvSpPr>
          <p:cNvPr id="4" name="Text Placeholder 3">
            <a:extLst>
              <a:ext uri="{FF2B5EF4-FFF2-40B4-BE49-F238E27FC236}">
                <a16:creationId xmlns:a16="http://schemas.microsoft.com/office/drawing/2014/main" id="{56DE491E-44EF-A545-AFCA-C635E1137540}"/>
              </a:ext>
            </a:extLst>
          </p:cNvPr>
          <p:cNvSpPr>
            <a:spLocks noGrp="1"/>
          </p:cNvSpPr>
          <p:nvPr>
            <p:ph type="body" idx="1"/>
          </p:nvPr>
        </p:nvSpPr>
        <p:spPr>
          <a:xfrm>
            <a:off x="758376" y="1563872"/>
            <a:ext cx="7992220" cy="1679058"/>
          </a:xfrm>
        </p:spPr>
        <p:txBody>
          <a:bodyPr>
            <a:normAutofit/>
          </a:bodyPr>
          <a:lstStyle/>
          <a:p>
            <a:r>
              <a:rPr lang="en-US" sz="2400" dirty="0">
                <a:solidFill>
                  <a:schemeClr val="tx1"/>
                </a:solidFill>
              </a:rPr>
              <a:t>Next: </a:t>
            </a:r>
          </a:p>
          <a:p>
            <a:pPr lvl="1"/>
            <a:r>
              <a:rPr lang="en-US" sz="2000" dirty="0">
                <a:solidFill>
                  <a:schemeClr val="tx1"/>
                </a:solidFill>
              </a:rPr>
              <a:t>More powerful representations for entity resolution logic …</a:t>
            </a:r>
          </a:p>
          <a:p>
            <a:pPr lvl="1"/>
            <a:r>
              <a:rPr lang="en-US" sz="2000" dirty="0">
                <a:solidFill>
                  <a:schemeClr val="tx1"/>
                </a:solidFill>
              </a:rPr>
              <a:t>Various types of semantics</a:t>
            </a:r>
          </a:p>
        </p:txBody>
      </p:sp>
    </p:spTree>
    <p:extLst>
      <p:ext uri="{BB962C8B-B14F-4D97-AF65-F5344CB8AC3E}">
        <p14:creationId xmlns:p14="http://schemas.microsoft.com/office/powerpoint/2010/main" val="86437655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62654E-032C-C645-BC02-EE7F18ECAE5E}"/>
              </a:ext>
            </a:extLst>
          </p:cNvPr>
          <p:cNvSpPr>
            <a:spLocks noGrp="1"/>
          </p:cNvSpPr>
          <p:nvPr>
            <p:ph type="sldNum" sz="quarter" idx="2"/>
          </p:nvPr>
        </p:nvSpPr>
        <p:spPr/>
        <p:txBody>
          <a:bodyPr/>
          <a:lstStyle/>
          <a:p>
            <a:fld id="{86CB4B4D-7CA3-9044-876B-883B54F8677D}" type="slidenum">
              <a:rPr lang="en-US" smtClean="0"/>
              <a:t>16</a:t>
            </a:fld>
            <a:endParaRPr lang="en-US"/>
          </a:p>
        </p:txBody>
      </p:sp>
      <p:sp>
        <p:nvSpPr>
          <p:cNvPr id="3" name="Title 2">
            <a:extLst>
              <a:ext uri="{FF2B5EF4-FFF2-40B4-BE49-F238E27FC236}">
                <a16:creationId xmlns:a16="http://schemas.microsoft.com/office/drawing/2014/main" id="{B31CB109-60DD-AB4F-A75C-1B81F379C400}"/>
              </a:ext>
            </a:extLst>
          </p:cNvPr>
          <p:cNvSpPr>
            <a:spLocks noGrp="1"/>
          </p:cNvSpPr>
          <p:nvPr>
            <p:ph type="title"/>
          </p:nvPr>
        </p:nvSpPr>
        <p:spPr/>
        <p:txBody>
          <a:bodyPr>
            <a:normAutofit/>
          </a:bodyPr>
          <a:lstStyle/>
          <a:p>
            <a:r>
              <a:rPr lang="en-US" sz="2800" dirty="0"/>
              <a:t>Dedupalog  </a:t>
            </a:r>
            <a:r>
              <a:rPr lang="en-US" sz="2000" dirty="0"/>
              <a:t>[Arasu et al, ICDE 2009]</a:t>
            </a:r>
            <a:endParaRPr lang="en-US" sz="2400" dirty="0"/>
          </a:p>
        </p:txBody>
      </p:sp>
      <p:sp>
        <p:nvSpPr>
          <p:cNvPr id="4" name="Text Placeholder 3">
            <a:extLst>
              <a:ext uri="{FF2B5EF4-FFF2-40B4-BE49-F238E27FC236}">
                <a16:creationId xmlns:a16="http://schemas.microsoft.com/office/drawing/2014/main" id="{BC82D2F3-0343-2048-81CB-C5946B891AAD}"/>
              </a:ext>
            </a:extLst>
          </p:cNvPr>
          <p:cNvSpPr>
            <a:spLocks noGrp="1"/>
          </p:cNvSpPr>
          <p:nvPr>
            <p:ph type="body" idx="1"/>
          </p:nvPr>
        </p:nvSpPr>
        <p:spPr>
          <a:xfrm>
            <a:off x="609520" y="1225705"/>
            <a:ext cx="10972166" cy="4156523"/>
          </a:xfrm>
        </p:spPr>
        <p:txBody>
          <a:bodyPr>
            <a:normAutofit/>
          </a:bodyPr>
          <a:lstStyle/>
          <a:p>
            <a:r>
              <a:rPr lang="en-US" sz="2000" dirty="0">
                <a:solidFill>
                  <a:schemeClr val="tx1"/>
                </a:solidFill>
              </a:rPr>
              <a:t>One of the first approaches to merge </a:t>
            </a:r>
            <a:r>
              <a:rPr lang="en-US" sz="2000" b="1" dirty="0">
                <a:solidFill>
                  <a:schemeClr val="bg2"/>
                </a:solidFill>
              </a:rPr>
              <a:t>declarative constraints </a:t>
            </a:r>
            <a:r>
              <a:rPr lang="en-US" sz="2000" dirty="0">
                <a:solidFill>
                  <a:schemeClr val="tx1"/>
                </a:solidFill>
              </a:rPr>
              <a:t>and </a:t>
            </a:r>
            <a:r>
              <a:rPr lang="en-US" sz="2000" b="1" dirty="0">
                <a:solidFill>
                  <a:schemeClr val="bg2"/>
                </a:solidFill>
              </a:rPr>
              <a:t>entity resolution</a:t>
            </a:r>
            <a:r>
              <a:rPr lang="en-US" sz="2000" dirty="0">
                <a:solidFill>
                  <a:schemeClr val="tx1"/>
                </a:solidFill>
              </a:rPr>
              <a:t>.</a:t>
            </a:r>
          </a:p>
          <a:p>
            <a:endParaRPr lang="en-US" sz="2000" dirty="0">
              <a:solidFill>
                <a:schemeClr val="tx1"/>
              </a:solidFill>
            </a:endParaRPr>
          </a:p>
          <a:p>
            <a:r>
              <a:rPr lang="en-US" sz="2000" dirty="0">
                <a:solidFill>
                  <a:schemeClr val="tx1"/>
                </a:solidFill>
              </a:rPr>
              <a:t>Main ideas: </a:t>
            </a:r>
          </a:p>
          <a:p>
            <a:pPr lvl="1"/>
            <a:r>
              <a:rPr lang="en-US" b="1" dirty="0">
                <a:solidFill>
                  <a:schemeClr val="bg2"/>
                </a:solidFill>
              </a:rPr>
              <a:t>Constraints</a:t>
            </a:r>
            <a:r>
              <a:rPr lang="en-US" dirty="0">
                <a:solidFill>
                  <a:schemeClr val="tx1"/>
                </a:solidFill>
              </a:rPr>
              <a:t> occur naturally in data cleaning, and in ER, in particular</a:t>
            </a:r>
          </a:p>
          <a:p>
            <a:pPr lvl="2"/>
            <a:r>
              <a:rPr lang="en-US" dirty="0">
                <a:solidFill>
                  <a:schemeClr val="tx1"/>
                </a:solidFill>
              </a:rPr>
              <a:t>Ex:  Each paper has a unique publication venue (or, a unique year)</a:t>
            </a:r>
          </a:p>
          <a:p>
            <a:pPr lvl="2"/>
            <a:endParaRPr lang="en-US" sz="1400" dirty="0">
              <a:solidFill>
                <a:schemeClr val="tx1"/>
              </a:solidFill>
            </a:endParaRPr>
          </a:p>
          <a:p>
            <a:pPr lvl="1"/>
            <a:r>
              <a:rPr lang="en-US" b="1" dirty="0">
                <a:solidFill>
                  <a:schemeClr val="bg2"/>
                </a:solidFill>
              </a:rPr>
              <a:t>Collective</a:t>
            </a:r>
            <a:r>
              <a:rPr lang="en-US" dirty="0">
                <a:solidFill>
                  <a:schemeClr val="tx1"/>
                </a:solidFill>
              </a:rPr>
              <a:t> entity resolution via Datalog-style of rules</a:t>
            </a:r>
          </a:p>
          <a:p>
            <a:pPr lvl="2"/>
            <a:r>
              <a:rPr lang="en-US" dirty="0">
                <a:solidFill>
                  <a:schemeClr val="tx1"/>
                </a:solidFill>
              </a:rPr>
              <a:t>Multiple types of entities can be resolved together (e.g., papers, venues)</a:t>
            </a:r>
          </a:p>
          <a:p>
            <a:pPr lvl="2"/>
            <a:endParaRPr lang="en-US" sz="1400" dirty="0">
              <a:solidFill>
                <a:schemeClr val="tx1"/>
              </a:solidFill>
            </a:endParaRPr>
          </a:p>
          <a:p>
            <a:pPr lvl="1"/>
            <a:r>
              <a:rPr lang="en-US" b="1" dirty="0">
                <a:solidFill>
                  <a:schemeClr val="bg2"/>
                </a:solidFill>
              </a:rPr>
              <a:t>Multiple stages </a:t>
            </a:r>
            <a:r>
              <a:rPr lang="en-US" dirty="0">
                <a:solidFill>
                  <a:schemeClr val="tx1"/>
                </a:solidFill>
              </a:rPr>
              <a:t>of ER</a:t>
            </a:r>
          </a:p>
          <a:p>
            <a:pPr lvl="2"/>
            <a:r>
              <a:rPr lang="en-US" dirty="0">
                <a:solidFill>
                  <a:schemeClr val="tx1"/>
                </a:solidFill>
              </a:rPr>
              <a:t>Pair-wise matching + clustering</a:t>
            </a:r>
          </a:p>
          <a:p>
            <a:pPr marL="0" indent="0">
              <a:buNone/>
            </a:pPr>
            <a:endParaRPr lang="en-US" sz="1800" dirty="0">
              <a:solidFill>
                <a:schemeClr val="tx1"/>
              </a:solidFill>
            </a:endParaRPr>
          </a:p>
          <a:p>
            <a:pPr lvl="1"/>
            <a:r>
              <a:rPr lang="en-US" b="1" dirty="0">
                <a:solidFill>
                  <a:schemeClr val="bg2"/>
                </a:solidFill>
              </a:rPr>
              <a:t>Soft constraints </a:t>
            </a:r>
            <a:r>
              <a:rPr lang="en-US" dirty="0">
                <a:solidFill>
                  <a:schemeClr val="tx1"/>
                </a:solidFill>
              </a:rPr>
              <a:t>as a relaxation</a:t>
            </a:r>
          </a:p>
          <a:p>
            <a:pPr lvl="2"/>
            <a:r>
              <a:rPr lang="en-US" dirty="0">
                <a:solidFill>
                  <a:schemeClr val="tx1"/>
                </a:solidFill>
              </a:rPr>
              <a:t>In general, the constraints may be unsatisfiable when interpreted in a hard, logic-sense</a:t>
            </a:r>
          </a:p>
          <a:p>
            <a:pPr marL="453953" lvl="1" indent="0">
              <a:buNone/>
            </a:pPr>
            <a:endParaRPr lang="en-US" sz="1600" dirty="0">
              <a:solidFill>
                <a:schemeClr val="tx1"/>
              </a:solidFill>
            </a:endParaRPr>
          </a:p>
        </p:txBody>
      </p:sp>
      <p:sp>
        <p:nvSpPr>
          <p:cNvPr id="6" name="Rectangle 5">
            <a:extLst>
              <a:ext uri="{FF2B5EF4-FFF2-40B4-BE49-F238E27FC236}">
                <a16:creationId xmlns:a16="http://schemas.microsoft.com/office/drawing/2014/main" id="{CA53AB63-B7E0-9D49-8321-AB35E4C785F0}"/>
              </a:ext>
            </a:extLst>
          </p:cNvPr>
          <p:cNvSpPr/>
          <p:nvPr/>
        </p:nvSpPr>
        <p:spPr>
          <a:xfrm>
            <a:off x="2769465" y="5783456"/>
            <a:ext cx="6058910" cy="461665"/>
          </a:xfrm>
          <a:prstGeom prst="rect">
            <a:avLst/>
          </a:prstGeom>
          <a:solidFill>
            <a:schemeClr val="bg1">
              <a:lumMod val="95000"/>
              <a:alpha val="20000"/>
            </a:schemeClr>
          </a:solidFill>
          <a:ln>
            <a:solidFill>
              <a:schemeClr val="accent1"/>
            </a:solidFill>
          </a:ln>
        </p:spPr>
        <p:txBody>
          <a:bodyPr wrap="square">
            <a:spAutoFit/>
          </a:bodyPr>
          <a:lstStyle/>
          <a:p>
            <a:r>
              <a:rPr lang="en-US" sz="1200" dirty="0">
                <a:latin typeface="IBM Plex Sans" panose="020B0503050203000203" pitchFamily="34" charset="0"/>
              </a:rPr>
              <a:t>A. Arasu, C. Re, and D. Suciu. </a:t>
            </a:r>
          </a:p>
          <a:p>
            <a:r>
              <a:rPr lang="en-US" sz="1200" i="1" dirty="0">
                <a:solidFill>
                  <a:srgbClr val="0070C0"/>
                </a:solidFill>
                <a:latin typeface="IBM Plex Sans" panose="020B0503050203000203" pitchFamily="34" charset="0"/>
              </a:rPr>
              <a:t>Large-Scale Deduplication with Constraints using Dedupalog</a:t>
            </a:r>
            <a:r>
              <a:rPr lang="en-US" sz="1200" dirty="0">
                <a:solidFill>
                  <a:srgbClr val="0070C0"/>
                </a:solidFill>
                <a:latin typeface="IBM Plex Sans" panose="020B0503050203000203" pitchFamily="34" charset="0"/>
              </a:rPr>
              <a:t>.</a:t>
            </a:r>
            <a:r>
              <a:rPr lang="en-US" sz="1200" dirty="0">
                <a:latin typeface="IBM Plex Sans" panose="020B0503050203000203" pitchFamily="34" charset="0"/>
              </a:rPr>
              <a:t> In ICDE, 952-963, 2009.</a:t>
            </a:r>
          </a:p>
        </p:txBody>
      </p:sp>
    </p:spTree>
    <p:extLst>
      <p:ext uri="{BB962C8B-B14F-4D97-AF65-F5344CB8AC3E}">
        <p14:creationId xmlns:p14="http://schemas.microsoft.com/office/powerpoint/2010/main" val="210924523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62654E-032C-C645-BC02-EE7F18ECAE5E}"/>
              </a:ext>
            </a:extLst>
          </p:cNvPr>
          <p:cNvSpPr>
            <a:spLocks noGrp="1"/>
          </p:cNvSpPr>
          <p:nvPr>
            <p:ph type="sldNum" sz="quarter" idx="2"/>
          </p:nvPr>
        </p:nvSpPr>
        <p:spPr/>
        <p:txBody>
          <a:bodyPr/>
          <a:lstStyle/>
          <a:p>
            <a:fld id="{86CB4B4D-7CA3-9044-876B-883B54F8677D}" type="slidenum">
              <a:rPr lang="en-US" smtClean="0"/>
              <a:t>17</a:t>
            </a:fld>
            <a:endParaRPr lang="en-US"/>
          </a:p>
        </p:txBody>
      </p:sp>
      <p:sp>
        <p:nvSpPr>
          <p:cNvPr id="3" name="Title 2">
            <a:extLst>
              <a:ext uri="{FF2B5EF4-FFF2-40B4-BE49-F238E27FC236}">
                <a16:creationId xmlns:a16="http://schemas.microsoft.com/office/drawing/2014/main" id="{B31CB109-60DD-AB4F-A75C-1B81F379C400}"/>
              </a:ext>
            </a:extLst>
          </p:cNvPr>
          <p:cNvSpPr>
            <a:spLocks noGrp="1"/>
          </p:cNvSpPr>
          <p:nvPr>
            <p:ph type="title"/>
          </p:nvPr>
        </p:nvSpPr>
        <p:spPr/>
        <p:txBody>
          <a:bodyPr>
            <a:normAutofit/>
          </a:bodyPr>
          <a:lstStyle/>
          <a:p>
            <a:r>
              <a:rPr lang="en-US" sz="2800" dirty="0"/>
              <a:t>A Dedupalog Specification</a:t>
            </a:r>
            <a:endParaRPr lang="en-US" sz="2400" dirty="0"/>
          </a:p>
        </p:txBody>
      </p:sp>
      <p:sp>
        <p:nvSpPr>
          <p:cNvPr id="4" name="Text Placeholder 3">
            <a:extLst>
              <a:ext uri="{FF2B5EF4-FFF2-40B4-BE49-F238E27FC236}">
                <a16:creationId xmlns:a16="http://schemas.microsoft.com/office/drawing/2014/main" id="{BC82D2F3-0343-2048-81CB-C5946B891AAD}"/>
              </a:ext>
            </a:extLst>
          </p:cNvPr>
          <p:cNvSpPr>
            <a:spLocks noGrp="1"/>
          </p:cNvSpPr>
          <p:nvPr>
            <p:ph type="body" idx="1"/>
          </p:nvPr>
        </p:nvSpPr>
        <p:spPr>
          <a:xfrm>
            <a:off x="575877" y="3674220"/>
            <a:ext cx="2584012" cy="1873037"/>
          </a:xfrm>
        </p:spPr>
        <p:txBody>
          <a:bodyPr>
            <a:normAutofit/>
          </a:bodyPr>
          <a:lstStyle/>
          <a:p>
            <a:r>
              <a:rPr lang="en-US" sz="1800" b="1" dirty="0">
                <a:solidFill>
                  <a:schemeClr val="tx1"/>
                </a:solidFill>
              </a:rPr>
              <a:t>Soft constraints</a:t>
            </a:r>
          </a:p>
          <a:p>
            <a:pPr lvl="1"/>
            <a:r>
              <a:rPr lang="en-US" sz="1600" dirty="0">
                <a:solidFill>
                  <a:schemeClr val="tx1"/>
                </a:solidFill>
              </a:rPr>
              <a:t>complete</a:t>
            </a:r>
          </a:p>
          <a:p>
            <a:pPr marL="453953" lvl="1" indent="0">
              <a:buNone/>
            </a:pPr>
            <a:endParaRPr lang="en-US" sz="1400" b="1" dirty="0">
              <a:solidFill>
                <a:schemeClr val="tx1"/>
              </a:solidFill>
            </a:endParaRPr>
          </a:p>
          <a:p>
            <a:pPr lvl="1"/>
            <a:r>
              <a:rPr lang="en-US" sz="1600" dirty="0">
                <a:solidFill>
                  <a:schemeClr val="tx1"/>
                </a:solidFill>
              </a:rPr>
              <a:t>incomplete</a:t>
            </a:r>
          </a:p>
          <a:p>
            <a:endParaRPr lang="en-US" sz="2000" dirty="0">
              <a:solidFill>
                <a:schemeClr val="tx1"/>
              </a:solidFill>
            </a:endParaRPr>
          </a:p>
          <a:p>
            <a:endParaRPr lang="en-US" sz="2000" dirty="0">
              <a:solidFill>
                <a:schemeClr val="tx1"/>
              </a:solidFill>
            </a:endParaRPr>
          </a:p>
        </p:txBody>
      </p:sp>
      <p:graphicFrame>
        <p:nvGraphicFramePr>
          <p:cNvPr id="9" name="Table 8">
            <a:extLst>
              <a:ext uri="{FF2B5EF4-FFF2-40B4-BE49-F238E27FC236}">
                <a16:creationId xmlns:a16="http://schemas.microsoft.com/office/drawing/2014/main" id="{0A6C7791-5782-DA4F-BC26-FF295790F4A9}"/>
              </a:ext>
            </a:extLst>
          </p:cNvPr>
          <p:cNvGraphicFramePr>
            <a:graphicFrameLocks noGrp="1"/>
          </p:cNvGraphicFramePr>
          <p:nvPr/>
        </p:nvGraphicFramePr>
        <p:xfrm>
          <a:off x="633752" y="1183421"/>
          <a:ext cx="6077433" cy="2042160"/>
        </p:xfrm>
        <a:graphic>
          <a:graphicData uri="http://schemas.openxmlformats.org/drawingml/2006/table">
            <a:tbl>
              <a:tblPr firstRow="1" bandRow="1">
                <a:tableStyleId>{7E9639D4-E3E2-4D34-9284-5A2195B3D0D7}</a:tableStyleId>
              </a:tblPr>
              <a:tblGrid>
                <a:gridCol w="594593">
                  <a:extLst>
                    <a:ext uri="{9D8B030D-6E8A-4147-A177-3AD203B41FA5}">
                      <a16:colId xmlns:a16="http://schemas.microsoft.com/office/drawing/2014/main" val="1573398089"/>
                    </a:ext>
                  </a:extLst>
                </a:gridCol>
                <a:gridCol w="1860769">
                  <a:extLst>
                    <a:ext uri="{9D8B030D-6E8A-4147-A177-3AD203B41FA5}">
                      <a16:colId xmlns:a16="http://schemas.microsoft.com/office/drawing/2014/main" val="2927042018"/>
                    </a:ext>
                  </a:extLst>
                </a:gridCol>
                <a:gridCol w="1646395">
                  <a:extLst>
                    <a:ext uri="{9D8B030D-6E8A-4147-A177-3AD203B41FA5}">
                      <a16:colId xmlns:a16="http://schemas.microsoft.com/office/drawing/2014/main" val="4193367193"/>
                    </a:ext>
                  </a:extLst>
                </a:gridCol>
                <a:gridCol w="760749">
                  <a:extLst>
                    <a:ext uri="{9D8B030D-6E8A-4147-A177-3AD203B41FA5}">
                      <a16:colId xmlns:a16="http://schemas.microsoft.com/office/drawing/2014/main" val="2159646504"/>
                    </a:ext>
                  </a:extLst>
                </a:gridCol>
                <a:gridCol w="1214927">
                  <a:extLst>
                    <a:ext uri="{9D8B030D-6E8A-4147-A177-3AD203B41FA5}">
                      <a16:colId xmlns:a16="http://schemas.microsoft.com/office/drawing/2014/main" val="3345698946"/>
                    </a:ext>
                  </a:extLst>
                </a:gridCol>
              </a:tblGrid>
              <a:tr h="0">
                <a:tc>
                  <a:txBody>
                    <a:bodyPr/>
                    <a:lstStyle/>
                    <a:p>
                      <a:pPr algn="ctr"/>
                      <a:r>
                        <a:rPr lang="en-US" sz="1400" b="0" dirty="0"/>
                        <a:t>ID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0"/>
                        <a:t>Title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0"/>
                        <a:t>Venue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0" dirty="0"/>
                        <a:t>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0" dirty="0"/>
                        <a:t>Authors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58681723"/>
                  </a:ext>
                </a:extLst>
              </a:tr>
              <a:tr h="249767">
                <a:tc>
                  <a:txBody>
                    <a:bodyPr/>
                    <a:lstStyle/>
                    <a:p>
                      <a:pPr algn="ctr"/>
                      <a:r>
                        <a:rPr lang="en-US" sz="1200" b="1" dirty="0">
                          <a:solidFill>
                            <a:schemeClr val="accent6">
                              <a:lumMod val="50000"/>
                            </a:schemeClr>
                          </a:solidFill>
                          <a:latin typeface="IBM Plex Sans" panose="020B0503050203000203" pitchFamily="34" charset="0"/>
                        </a:rPr>
                        <a:t>p1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b="0" dirty="0">
                          <a:latin typeface="IBM Plex Sans" panose="020B0503050203000203" pitchFamily="34" charset="0"/>
                        </a:rPr>
                        <a:t>Cluster Aggregation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b="1" dirty="0">
                          <a:solidFill>
                            <a:schemeClr val="accent6">
                              <a:lumMod val="50000"/>
                            </a:schemeClr>
                          </a:solidFill>
                          <a:latin typeface="IBM Plex Sans" panose="020B0503050203000203" pitchFamily="34" charset="0"/>
                        </a:rPr>
                        <a:t>ICDE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0" dirty="0">
                          <a:latin typeface="IBM Plex Sans" panose="020B0503050203000203" pitchFamily="34" charset="0"/>
                        </a:rPr>
                        <a:t>2005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0" dirty="0">
                          <a:latin typeface="IBM Plex Sans" panose="020B0503050203000203" pitchFamily="34" charset="0"/>
                        </a:rPr>
                        <a:t>“Gionis; Mannila; Tsaparas”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51742266"/>
                  </a:ext>
                </a:extLst>
              </a:tr>
              <a:tr h="249767">
                <a:tc>
                  <a:txBody>
                    <a:bodyPr/>
                    <a:lstStyle/>
                    <a:p>
                      <a:pPr algn="ctr"/>
                      <a:r>
                        <a:rPr lang="en-US" sz="1200" b="1" dirty="0">
                          <a:solidFill>
                            <a:schemeClr val="accent6">
                              <a:lumMod val="50000"/>
                            </a:schemeClr>
                          </a:solidFill>
                          <a:latin typeface="IBM Plex Sans" panose="020B0503050203000203" pitchFamily="34" charset="0"/>
                        </a:rPr>
                        <a:t>p2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b="0" dirty="0">
                          <a:latin typeface="IBM Plex Sans" panose="020B0503050203000203" pitchFamily="34" charset="0"/>
                        </a:rPr>
                        <a:t>Clustering Aggregation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b="1" dirty="0">
                          <a:solidFill>
                            <a:schemeClr val="accent6">
                              <a:lumMod val="50000"/>
                            </a:schemeClr>
                          </a:solidFill>
                          <a:latin typeface="IBM Plex Sans" panose="020B0503050203000203" pitchFamily="34" charset="0"/>
                        </a:rPr>
                        <a:t>International Conf. on Data Engineering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0" dirty="0">
                          <a:latin typeface="IBM Plex Sans" panose="020B0503050203000203" pitchFamily="34" charset="0"/>
                        </a:rPr>
                        <a:t>2005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0" dirty="0">
                          <a:latin typeface="IBM Plex Sans" panose="020B0503050203000203" pitchFamily="34" charset="0"/>
                        </a:rPr>
                        <a:t>“Gionis”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18878822"/>
                  </a:ext>
                </a:extLst>
              </a:tr>
              <a:tr h="249767">
                <a:tc>
                  <a:txBody>
                    <a:bodyPr/>
                    <a:lstStyle/>
                    <a:p>
                      <a:pPr algn="ctr"/>
                      <a:r>
                        <a:rPr lang="en-US" sz="1200" b="0" dirty="0">
                          <a:latin typeface="IBM Plex Sans" panose="020B0503050203000203" pitchFamily="34" charset="0"/>
                        </a:rPr>
                        <a:t>p3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b="0" dirty="0">
                          <a:latin typeface="IBM Plex Sans" panose="020B0503050203000203" pitchFamily="34" charset="0"/>
                        </a:rPr>
                        <a:t>Collective entity resolution in relational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b="0" dirty="0">
                          <a:latin typeface="IBM Plex Sans" panose="020B0503050203000203" pitchFamily="34" charset="0"/>
                        </a:rPr>
                        <a:t>Data Eng. Bull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0" dirty="0">
                          <a:latin typeface="IBM Plex Sans" panose="020B0503050203000203" pitchFamily="34" charset="0"/>
                        </a:rPr>
                        <a:t>2007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0" dirty="0">
                          <a:latin typeface="IBM Plex Sans" panose="020B0503050203000203" pitchFamily="34" charset="0"/>
                        </a:rPr>
                        <a:t>“Bhattacharya; Getoor”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12792020"/>
                  </a:ext>
                </a:extLst>
              </a:tr>
            </a:tbl>
          </a:graphicData>
        </a:graphic>
      </p:graphicFrame>
      <p:sp>
        <p:nvSpPr>
          <p:cNvPr id="5" name="TextBox 4">
            <a:extLst>
              <a:ext uri="{FF2B5EF4-FFF2-40B4-BE49-F238E27FC236}">
                <a16:creationId xmlns:a16="http://schemas.microsoft.com/office/drawing/2014/main" id="{F36E308A-007B-2849-B956-6908273F532A}"/>
              </a:ext>
            </a:extLst>
          </p:cNvPr>
          <p:cNvSpPr txBox="1"/>
          <p:nvPr/>
        </p:nvSpPr>
        <p:spPr>
          <a:xfrm>
            <a:off x="633750" y="817951"/>
            <a:ext cx="96917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1" i="0" u="none" strike="noStrike" cap="none" spc="0" normalizeH="0" baseline="0" dirty="0">
                <a:ln>
                  <a:noFill/>
                </a:ln>
                <a:solidFill>
                  <a:schemeClr val="bg2"/>
                </a:solidFill>
                <a:effectLst/>
                <a:uFillTx/>
                <a:latin typeface="IBM Plex Sans" panose="020B0503050203000203" pitchFamily="34" charset="0"/>
                <a:sym typeface="Calibri"/>
              </a:rPr>
              <a:t>PaperRefs</a:t>
            </a:r>
            <a:endParaRPr kumimoji="0" lang="en-US" sz="1600" b="1" i="0" u="none" strike="noStrike" cap="none" spc="0" normalizeH="0" baseline="0" dirty="0">
              <a:ln>
                <a:noFill/>
              </a:ln>
              <a:solidFill>
                <a:schemeClr val="bg2"/>
              </a:solidFill>
              <a:effectLst/>
              <a:uFillTx/>
              <a:latin typeface="IBM Plex Sans" panose="020B0503050203000203" pitchFamily="34" charset="0"/>
              <a:sym typeface="Calibri"/>
            </a:endParaRPr>
          </a:p>
        </p:txBody>
      </p:sp>
      <p:sp>
        <p:nvSpPr>
          <p:cNvPr id="12" name="Right Arrow 11">
            <a:extLst>
              <a:ext uri="{FF2B5EF4-FFF2-40B4-BE49-F238E27FC236}">
                <a16:creationId xmlns:a16="http://schemas.microsoft.com/office/drawing/2014/main" id="{26F5D83F-8920-BA47-960B-5A7DB7D16536}"/>
              </a:ext>
            </a:extLst>
          </p:cNvPr>
          <p:cNvSpPr/>
          <p:nvPr/>
        </p:nvSpPr>
        <p:spPr>
          <a:xfrm>
            <a:off x="7324548" y="2081489"/>
            <a:ext cx="797274" cy="279746"/>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3" name="TextBox 12">
            <a:extLst>
              <a:ext uri="{FF2B5EF4-FFF2-40B4-BE49-F238E27FC236}">
                <a16:creationId xmlns:a16="http://schemas.microsoft.com/office/drawing/2014/main" id="{0D3AB4ED-C4A7-9445-AACC-1F62809E4259}"/>
              </a:ext>
            </a:extLst>
          </p:cNvPr>
          <p:cNvSpPr txBox="1"/>
          <p:nvPr/>
        </p:nvSpPr>
        <p:spPr>
          <a:xfrm>
            <a:off x="9867352" y="1301972"/>
            <a:ext cx="70147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1" i="0" u="none" strike="noStrike" cap="none" spc="0" normalizeH="0" baseline="0" dirty="0">
                <a:ln>
                  <a:noFill/>
                </a:ln>
                <a:solidFill>
                  <a:schemeClr val="bg2"/>
                </a:solidFill>
                <a:effectLst/>
                <a:uFillTx/>
                <a:latin typeface="IBM Plex Sans" panose="020B0503050203000203" pitchFamily="34" charset="0"/>
                <a:sym typeface="Calibri"/>
              </a:rPr>
              <a:t>Paper*</a:t>
            </a:r>
            <a:endParaRPr kumimoji="0" lang="en-US" sz="1600" b="1" i="0" u="none" strike="noStrike" cap="none" spc="0" normalizeH="0" baseline="0" dirty="0">
              <a:ln>
                <a:noFill/>
              </a:ln>
              <a:solidFill>
                <a:schemeClr val="bg2"/>
              </a:solidFill>
              <a:effectLst/>
              <a:uFillTx/>
              <a:latin typeface="IBM Plex Sans" panose="020B0503050203000203" pitchFamily="34" charset="0"/>
              <a:sym typeface="Calibri"/>
            </a:endParaRPr>
          </a:p>
        </p:txBody>
      </p:sp>
      <p:graphicFrame>
        <p:nvGraphicFramePr>
          <p:cNvPr id="14" name="Table 13">
            <a:extLst>
              <a:ext uri="{FF2B5EF4-FFF2-40B4-BE49-F238E27FC236}">
                <a16:creationId xmlns:a16="http://schemas.microsoft.com/office/drawing/2014/main" id="{B2EFF138-86EA-474A-9F4E-2B15C40615A4}"/>
              </a:ext>
            </a:extLst>
          </p:cNvPr>
          <p:cNvGraphicFramePr>
            <a:graphicFrameLocks noGrp="1"/>
          </p:cNvGraphicFramePr>
          <p:nvPr/>
        </p:nvGraphicFramePr>
        <p:xfrm>
          <a:off x="8793056" y="1331233"/>
          <a:ext cx="916627" cy="853440"/>
        </p:xfrm>
        <a:graphic>
          <a:graphicData uri="http://schemas.openxmlformats.org/drawingml/2006/table">
            <a:tbl>
              <a:tblPr firstRow="1" bandRow="1">
                <a:tableStyleId>{7E9639D4-E3E2-4D34-9284-5A2195B3D0D7}</a:tableStyleId>
              </a:tblPr>
              <a:tblGrid>
                <a:gridCol w="407341">
                  <a:extLst>
                    <a:ext uri="{9D8B030D-6E8A-4147-A177-3AD203B41FA5}">
                      <a16:colId xmlns:a16="http://schemas.microsoft.com/office/drawing/2014/main" val="1573398089"/>
                    </a:ext>
                  </a:extLst>
                </a:gridCol>
                <a:gridCol w="509286">
                  <a:extLst>
                    <a:ext uri="{9D8B030D-6E8A-4147-A177-3AD203B41FA5}">
                      <a16:colId xmlns:a16="http://schemas.microsoft.com/office/drawing/2014/main" val="2927042018"/>
                    </a:ext>
                  </a:extLst>
                </a:gridCol>
              </a:tblGrid>
              <a:tr h="0">
                <a:tc>
                  <a:txBody>
                    <a:bodyPr/>
                    <a:lstStyle/>
                    <a:p>
                      <a:pPr algn="ctr"/>
                      <a:r>
                        <a:rPr lang="en-US" sz="1400" b="0" dirty="0"/>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0" dirty="0"/>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58681723"/>
                  </a:ext>
                </a:extLst>
              </a:tr>
              <a:tr h="249767">
                <a:tc>
                  <a:txBody>
                    <a:bodyPr/>
                    <a:lstStyle/>
                    <a:p>
                      <a:pPr algn="ctr"/>
                      <a:r>
                        <a:rPr lang="en-US" sz="1200" b="0" dirty="0">
                          <a:latin typeface="IBM Plex Sans" panose="020B0503050203000203" pitchFamily="34" charset="0"/>
                        </a:rPr>
                        <a:t>p1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0" dirty="0">
                          <a:latin typeface="IBM Plex Sans" panose="020B0503050203000203" pitchFamily="34" charset="0"/>
                        </a:rPr>
                        <a:t>p2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51742266"/>
                  </a:ext>
                </a:extLst>
              </a:tr>
              <a:tr h="249767">
                <a:tc>
                  <a:txBody>
                    <a:bodyPr/>
                    <a:lstStyle/>
                    <a:p>
                      <a:pPr algn="ctr"/>
                      <a:r>
                        <a:rPr lang="en-US" sz="1200" b="0" dirty="0">
                          <a:latin typeface="IBM Plex Sans" panose="020B0503050203000203"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0" dirty="0">
                          <a:latin typeface="IBM Plex Sans" panose="020B0503050203000203"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5433384"/>
                  </a:ext>
                </a:extLst>
              </a:tr>
            </a:tbl>
          </a:graphicData>
        </a:graphic>
      </p:graphicFrame>
      <p:sp>
        <p:nvSpPr>
          <p:cNvPr id="15" name="TextBox 14">
            <a:extLst>
              <a:ext uri="{FF2B5EF4-FFF2-40B4-BE49-F238E27FC236}">
                <a16:creationId xmlns:a16="http://schemas.microsoft.com/office/drawing/2014/main" id="{B1E4E368-1CB4-3B46-9F31-F87B943C94A3}"/>
              </a:ext>
            </a:extLst>
          </p:cNvPr>
          <p:cNvSpPr txBox="1"/>
          <p:nvPr/>
        </p:nvSpPr>
        <p:spPr>
          <a:xfrm>
            <a:off x="7301399" y="1740693"/>
            <a:ext cx="719619"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chemeClr val="bg2"/>
                </a:solidFill>
                <a:effectLst/>
                <a:uFillTx/>
                <a:latin typeface="+mn-lt"/>
                <a:ea typeface="+mn-ea"/>
                <a:cs typeface="+mn-cs"/>
                <a:sym typeface="Calibri"/>
              </a:rPr>
              <a:t>ER Task</a:t>
            </a:r>
          </a:p>
        </p:txBody>
      </p:sp>
      <p:sp>
        <p:nvSpPr>
          <p:cNvPr id="19" name="TextBox 18">
            <a:extLst>
              <a:ext uri="{FF2B5EF4-FFF2-40B4-BE49-F238E27FC236}">
                <a16:creationId xmlns:a16="http://schemas.microsoft.com/office/drawing/2014/main" id="{0D5652D8-67EC-5F48-80AD-30343C127027}"/>
              </a:ext>
            </a:extLst>
          </p:cNvPr>
          <p:cNvSpPr txBox="1"/>
          <p:nvPr/>
        </p:nvSpPr>
        <p:spPr>
          <a:xfrm>
            <a:off x="8659918" y="397190"/>
            <a:ext cx="2718759"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600" dirty="0">
                <a:solidFill>
                  <a:srgbClr val="000000"/>
                </a:solidFill>
                <a:latin typeface="IBM Plex Sans" panose="020B0503050203000203" pitchFamily="34" charset="0"/>
                <a:sym typeface="Calibri"/>
              </a:rPr>
              <a:t>Clustering r</a:t>
            </a:r>
            <a:r>
              <a:rPr kumimoji="0" lang="en-US" sz="1600" i="0" u="none" strike="noStrike" cap="none" spc="0" normalizeH="0" baseline="0" dirty="0">
                <a:ln>
                  <a:noFill/>
                </a:ln>
                <a:solidFill>
                  <a:srgbClr val="000000"/>
                </a:solidFill>
                <a:effectLst/>
                <a:uFillTx/>
                <a:latin typeface="IBM Plex Sans" panose="020B0503050203000203" pitchFamily="34" charset="0"/>
                <a:sym typeface="Calibri"/>
              </a:rPr>
              <a:t>elations (will contain equivalent entities)</a:t>
            </a:r>
          </a:p>
        </p:txBody>
      </p:sp>
      <p:sp>
        <p:nvSpPr>
          <p:cNvPr id="22" name="Rectangle 20">
            <a:extLst>
              <a:ext uri="{FF2B5EF4-FFF2-40B4-BE49-F238E27FC236}">
                <a16:creationId xmlns:a16="http://schemas.microsoft.com/office/drawing/2014/main" id="{86104FC0-ECA4-FD4D-AF86-9868D0729C04}"/>
              </a:ext>
            </a:extLst>
          </p:cNvPr>
          <p:cNvSpPr>
            <a:spLocks/>
          </p:cNvSpPr>
          <p:nvPr/>
        </p:nvSpPr>
        <p:spPr bwMode="auto">
          <a:xfrm>
            <a:off x="3011532" y="4478207"/>
            <a:ext cx="8065440" cy="323166"/>
          </a:xfrm>
          <a:prstGeom prst="rect">
            <a:avLst/>
          </a:prstGeom>
          <a:noFill/>
          <a:ln w="9525">
            <a:noFill/>
            <a:miter lim="800000"/>
            <a:headEnd/>
            <a:tailEnd/>
          </a:ln>
        </p:spPr>
        <p:txBody>
          <a:bodyPr/>
          <a:lstStyle/>
          <a:p>
            <a:pPr marL="228600">
              <a:lnSpc>
                <a:spcPts val="1560"/>
              </a:lnSpc>
            </a:pPr>
            <a:r>
              <a:rPr lang="en-US" sz="1600" b="1" dirty="0">
                <a:solidFill>
                  <a:srgbClr val="0070C0"/>
                </a:solidFill>
                <a:latin typeface="IBM Plex Sans" panose="020B0503050203000203" pitchFamily="34" charset="0"/>
                <a:sym typeface="Calibri"/>
              </a:rPr>
              <a:t>Paper</a:t>
            </a:r>
            <a:r>
              <a:rPr lang="en-US" sz="1600" dirty="0">
                <a:solidFill>
                  <a:srgbClr val="0070C0"/>
                </a:solidFill>
                <a:latin typeface="IBM Plex Sans" panose="020B0503050203000203" pitchFamily="34" charset="0"/>
                <a:sym typeface="Calibri"/>
              </a:rPr>
              <a:t>* (p, p’)  </a:t>
            </a:r>
            <a:r>
              <a:rPr lang="en-US" sz="1600" dirty="0">
                <a:solidFill>
                  <a:srgbClr val="0070C0"/>
                </a:solidFill>
                <a:latin typeface="IBM Plex Sans" panose="020B0503050203000203" pitchFamily="34" charset="0"/>
                <a:sym typeface="Symbol" pitchFamily="18" charset="2"/>
              </a:rPr>
              <a:t>⟵  PaperRefs (p, t, ...) ∧ PaperRefs (p’, t’, ...) ∧ TitlesVerySimilar (t, t’) </a:t>
            </a:r>
          </a:p>
        </p:txBody>
      </p:sp>
      <p:sp>
        <p:nvSpPr>
          <p:cNvPr id="24" name="Rectangle 20">
            <a:extLst>
              <a:ext uri="{FF2B5EF4-FFF2-40B4-BE49-F238E27FC236}">
                <a16:creationId xmlns:a16="http://schemas.microsoft.com/office/drawing/2014/main" id="{1FADC345-FA11-554A-BFBF-A8739CF51BE1}"/>
              </a:ext>
            </a:extLst>
          </p:cNvPr>
          <p:cNvSpPr>
            <a:spLocks/>
          </p:cNvSpPr>
          <p:nvPr/>
        </p:nvSpPr>
        <p:spPr bwMode="auto">
          <a:xfrm>
            <a:off x="3011532" y="3977624"/>
            <a:ext cx="7683475" cy="323166"/>
          </a:xfrm>
          <a:prstGeom prst="rect">
            <a:avLst/>
          </a:prstGeom>
          <a:noFill/>
          <a:ln w="9525">
            <a:noFill/>
            <a:miter lim="800000"/>
            <a:headEnd/>
            <a:tailEnd/>
          </a:ln>
        </p:spPr>
        <p:txBody>
          <a:bodyPr/>
          <a:lstStyle/>
          <a:p>
            <a:pPr marL="228600">
              <a:lnSpc>
                <a:spcPts val="1660"/>
              </a:lnSpc>
            </a:pPr>
            <a:r>
              <a:rPr lang="en-US" sz="1600" b="1" dirty="0">
                <a:solidFill>
                  <a:srgbClr val="0070C0"/>
                </a:solidFill>
                <a:latin typeface="IBM Plex Sans" panose="020B0503050203000203" pitchFamily="34" charset="0"/>
                <a:sym typeface="Calibri"/>
              </a:rPr>
              <a:t>Paper</a:t>
            </a:r>
            <a:r>
              <a:rPr lang="en-US" sz="1600" dirty="0">
                <a:solidFill>
                  <a:srgbClr val="0070C0"/>
                </a:solidFill>
                <a:latin typeface="IBM Plex Sans" panose="020B0503050203000203" pitchFamily="34" charset="0"/>
                <a:sym typeface="Calibri"/>
              </a:rPr>
              <a:t>* (p, p’)  </a:t>
            </a:r>
            <a:r>
              <a:rPr lang="en-US" sz="1600" dirty="0">
                <a:solidFill>
                  <a:srgbClr val="0070C0"/>
                </a:solidFill>
                <a:latin typeface="IBM Plex Sans" panose="020B0503050203000203" pitchFamily="34" charset="0"/>
                <a:sym typeface="Symbol" pitchFamily="18" charset="2"/>
              </a:rPr>
              <a:t>⟷  PaperRefs (p, t, …) ∧ PaperRefs (p’, t’, …) ∧ TitlesSimilar (t, t’)     </a:t>
            </a:r>
          </a:p>
        </p:txBody>
      </p:sp>
      <p:sp>
        <p:nvSpPr>
          <p:cNvPr id="25" name="Text Placeholder 3">
            <a:extLst>
              <a:ext uri="{FF2B5EF4-FFF2-40B4-BE49-F238E27FC236}">
                <a16:creationId xmlns:a16="http://schemas.microsoft.com/office/drawing/2014/main" id="{C73437D9-1919-AB45-B7D1-543311B91362}"/>
              </a:ext>
            </a:extLst>
          </p:cNvPr>
          <p:cNvSpPr txBox="1">
            <a:spLocks/>
          </p:cNvSpPr>
          <p:nvPr/>
        </p:nvSpPr>
        <p:spPr>
          <a:xfrm>
            <a:off x="575877" y="5724674"/>
            <a:ext cx="3938250" cy="729853"/>
          </a:xfrm>
          <a:prstGeom prst="rect">
            <a:avLst/>
          </a:prstGeom>
          <a:ln w="12700">
            <a:miter lim="400000"/>
          </a:ln>
          <a:extLst>
            <a:ext uri="{C572A759-6A51-4108-AA02-DFA0A04FC94B}">
              <ma14:wrappingTextBoxFlag xmlns="" xmlns:ma14="http://schemas.microsoft.com/office/mac/drawingml/2011/main" val="1"/>
            </a:ext>
          </a:extLst>
        </p:spPr>
        <p:txBody>
          <a:bodyPr lIns="45711" tIns="45711" rIns="45711" bIns="45711">
            <a:normAutofit/>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r>
              <a:rPr lang="en-US" sz="1800" b="1" kern="0" dirty="0">
                <a:solidFill>
                  <a:schemeClr val="tx1"/>
                </a:solidFill>
              </a:rPr>
              <a:t>Collective constraints </a:t>
            </a:r>
          </a:p>
          <a:p>
            <a:pPr marL="0" indent="0">
              <a:buNone/>
            </a:pPr>
            <a:r>
              <a:rPr lang="en-US" sz="1800" b="1" kern="0" dirty="0">
                <a:solidFill>
                  <a:schemeClr val="tx1"/>
                </a:solidFill>
              </a:rPr>
              <a:t>      </a:t>
            </a:r>
            <a:r>
              <a:rPr lang="en-US" sz="1600" kern="0" dirty="0">
                <a:solidFill>
                  <a:schemeClr val="tx1"/>
                </a:solidFill>
              </a:rPr>
              <a:t>(can be hard or soft; can be recursive)</a:t>
            </a:r>
            <a:endParaRPr lang="en-US" sz="1800" kern="0" dirty="0">
              <a:solidFill>
                <a:schemeClr val="tx1"/>
              </a:solidFill>
            </a:endParaRPr>
          </a:p>
        </p:txBody>
      </p:sp>
      <p:sp>
        <p:nvSpPr>
          <p:cNvPr id="33" name="Rectangle 20">
            <a:extLst>
              <a:ext uri="{FF2B5EF4-FFF2-40B4-BE49-F238E27FC236}">
                <a16:creationId xmlns:a16="http://schemas.microsoft.com/office/drawing/2014/main" id="{CAFC4D76-3702-FA4A-9AA2-B4D41D1DD7A5}"/>
              </a:ext>
            </a:extLst>
          </p:cNvPr>
          <p:cNvSpPr>
            <a:spLocks/>
          </p:cNvSpPr>
          <p:nvPr/>
        </p:nvSpPr>
        <p:spPr bwMode="auto">
          <a:xfrm>
            <a:off x="4265454" y="5736729"/>
            <a:ext cx="7787648" cy="478784"/>
          </a:xfrm>
          <a:prstGeom prst="rect">
            <a:avLst/>
          </a:prstGeom>
          <a:noFill/>
          <a:ln w="9525">
            <a:noFill/>
            <a:miter lim="800000"/>
            <a:headEnd/>
            <a:tailEnd/>
          </a:ln>
        </p:spPr>
        <p:txBody>
          <a:bodyPr/>
          <a:lstStyle/>
          <a:p>
            <a:pPr marL="228600">
              <a:lnSpc>
                <a:spcPts val="1860"/>
              </a:lnSpc>
            </a:pPr>
            <a:r>
              <a:rPr lang="en-US" sz="1600" b="1" dirty="0">
                <a:solidFill>
                  <a:srgbClr val="0070C0"/>
                </a:solidFill>
                <a:latin typeface="IBM Plex Sans" panose="020B0503050203000203" pitchFamily="34" charset="0"/>
                <a:sym typeface="Calibri"/>
              </a:rPr>
              <a:t>Venue</a:t>
            </a:r>
            <a:r>
              <a:rPr lang="en-US" sz="1600" dirty="0">
                <a:solidFill>
                  <a:srgbClr val="0070C0"/>
                </a:solidFill>
                <a:latin typeface="IBM Plex Sans" panose="020B0503050203000203" pitchFamily="34" charset="0"/>
                <a:sym typeface="Calibri"/>
              </a:rPr>
              <a:t>* (v, v’) ⟸</a:t>
            </a:r>
            <a:r>
              <a:rPr lang="en-US" sz="1600" dirty="0">
                <a:solidFill>
                  <a:srgbClr val="0070C0"/>
                </a:solidFill>
                <a:latin typeface="IBM Plex Sans" panose="020B0503050203000203" pitchFamily="34" charset="0"/>
                <a:sym typeface="Symbol" pitchFamily="18" charset="2"/>
              </a:rPr>
              <a:t>  PaperRefs (p, t, v, …) ∧ PaperRefs (p’, t’, v’, …) ∧ </a:t>
            </a:r>
            <a:r>
              <a:rPr lang="en-US" sz="1600" b="1" dirty="0">
                <a:solidFill>
                  <a:srgbClr val="0070C0"/>
                </a:solidFill>
                <a:latin typeface="IBM Plex Sans" panose="020B0503050203000203" pitchFamily="34" charset="0"/>
                <a:sym typeface="Symbol" pitchFamily="18" charset="2"/>
              </a:rPr>
              <a:t>Paper</a:t>
            </a:r>
            <a:r>
              <a:rPr lang="en-US" sz="1600" dirty="0">
                <a:solidFill>
                  <a:srgbClr val="0070C0"/>
                </a:solidFill>
                <a:latin typeface="IBM Plex Sans" panose="020B0503050203000203" pitchFamily="34" charset="0"/>
                <a:sym typeface="Symbol" pitchFamily="18" charset="2"/>
              </a:rPr>
              <a:t>* (p, p’)</a:t>
            </a:r>
          </a:p>
        </p:txBody>
      </p:sp>
      <p:sp>
        <p:nvSpPr>
          <p:cNvPr id="42" name="TextBox 41">
            <a:extLst>
              <a:ext uri="{FF2B5EF4-FFF2-40B4-BE49-F238E27FC236}">
                <a16:creationId xmlns:a16="http://schemas.microsoft.com/office/drawing/2014/main" id="{24FED8EE-6B73-1745-98B9-6F408352558F}"/>
              </a:ext>
            </a:extLst>
          </p:cNvPr>
          <p:cNvSpPr txBox="1"/>
          <p:nvPr/>
        </p:nvSpPr>
        <p:spPr>
          <a:xfrm>
            <a:off x="11216631" y="2442139"/>
            <a:ext cx="73353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400" b="1" dirty="0">
                <a:solidFill>
                  <a:schemeClr val="bg2"/>
                </a:solidFill>
                <a:latin typeface="IBM Plex Sans" panose="020B0503050203000203" pitchFamily="34" charset="0"/>
                <a:sym typeface="Calibri"/>
              </a:rPr>
              <a:t>Venue</a:t>
            </a:r>
            <a:r>
              <a:rPr kumimoji="0" lang="en-US" sz="1400" b="1" i="0" u="none" strike="noStrike" cap="none" spc="0" normalizeH="0" baseline="0" dirty="0">
                <a:ln>
                  <a:noFill/>
                </a:ln>
                <a:solidFill>
                  <a:schemeClr val="bg2"/>
                </a:solidFill>
                <a:effectLst/>
                <a:uFillTx/>
                <a:latin typeface="IBM Plex Sans" panose="020B0503050203000203" pitchFamily="34" charset="0"/>
                <a:sym typeface="Calibri"/>
              </a:rPr>
              <a:t>*</a:t>
            </a:r>
            <a:endParaRPr kumimoji="0" lang="en-US" sz="1600" b="1" i="0" u="none" strike="noStrike" cap="none" spc="0" normalizeH="0" baseline="0" dirty="0">
              <a:ln>
                <a:noFill/>
              </a:ln>
              <a:solidFill>
                <a:schemeClr val="bg2"/>
              </a:solidFill>
              <a:effectLst/>
              <a:uFillTx/>
              <a:latin typeface="IBM Plex Sans" panose="020B0503050203000203" pitchFamily="34" charset="0"/>
              <a:sym typeface="Calibri"/>
            </a:endParaRPr>
          </a:p>
        </p:txBody>
      </p:sp>
      <p:graphicFrame>
        <p:nvGraphicFramePr>
          <p:cNvPr id="44" name="Table 43">
            <a:extLst>
              <a:ext uri="{FF2B5EF4-FFF2-40B4-BE49-F238E27FC236}">
                <a16:creationId xmlns:a16="http://schemas.microsoft.com/office/drawing/2014/main" id="{36A6748B-03FE-5C4F-8BB9-1BB8F13BFB68}"/>
              </a:ext>
            </a:extLst>
          </p:cNvPr>
          <p:cNvGraphicFramePr>
            <a:graphicFrameLocks noGrp="1"/>
          </p:cNvGraphicFramePr>
          <p:nvPr/>
        </p:nvGraphicFramePr>
        <p:xfrm>
          <a:off x="8793056" y="2444721"/>
          <a:ext cx="2283916" cy="1036320"/>
        </p:xfrm>
        <a:graphic>
          <a:graphicData uri="http://schemas.openxmlformats.org/drawingml/2006/table">
            <a:tbl>
              <a:tblPr firstRow="1" bandRow="1">
                <a:tableStyleId>{7E9639D4-E3E2-4D34-9284-5A2195B3D0D7}</a:tableStyleId>
              </a:tblPr>
              <a:tblGrid>
                <a:gridCol w="698184">
                  <a:extLst>
                    <a:ext uri="{9D8B030D-6E8A-4147-A177-3AD203B41FA5}">
                      <a16:colId xmlns:a16="http://schemas.microsoft.com/office/drawing/2014/main" val="1573398089"/>
                    </a:ext>
                  </a:extLst>
                </a:gridCol>
                <a:gridCol w="1585732">
                  <a:extLst>
                    <a:ext uri="{9D8B030D-6E8A-4147-A177-3AD203B41FA5}">
                      <a16:colId xmlns:a16="http://schemas.microsoft.com/office/drawing/2014/main" val="2927042018"/>
                    </a:ext>
                  </a:extLst>
                </a:gridCol>
              </a:tblGrid>
              <a:tr h="0">
                <a:tc>
                  <a:txBody>
                    <a:bodyPr/>
                    <a:lstStyle/>
                    <a:p>
                      <a:pPr algn="ctr"/>
                      <a:r>
                        <a:rPr lang="en-US" sz="1400" b="0" dirty="0"/>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0" dirty="0"/>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58681723"/>
                  </a:ext>
                </a:extLst>
              </a:tr>
              <a:tr h="249767">
                <a:tc>
                  <a:txBody>
                    <a:bodyPr/>
                    <a:lstStyle/>
                    <a:p>
                      <a:pPr algn="ctr"/>
                      <a:r>
                        <a:rPr lang="en-US" sz="1200" b="0" dirty="0">
                          <a:latin typeface="IBM Plex Sans" panose="020B0503050203000203" pitchFamily="34" charset="0"/>
                        </a:rPr>
                        <a:t>ICDE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0" dirty="0">
                          <a:latin typeface="IBM Plex Sans" panose="020B0503050203000203" pitchFamily="34" charset="0"/>
                        </a:rPr>
                        <a:t>International Conf. on Data Engineering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51742266"/>
                  </a:ext>
                </a:extLst>
              </a:tr>
              <a:tr h="249767">
                <a:tc>
                  <a:txBody>
                    <a:bodyPr/>
                    <a:lstStyle/>
                    <a:p>
                      <a:pPr algn="ctr"/>
                      <a:r>
                        <a:rPr lang="en-US" sz="1200" b="0" dirty="0">
                          <a:latin typeface="IBM Plex Sans" panose="020B0503050203000203"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0" dirty="0">
                          <a:latin typeface="IBM Plex Sans" panose="020B0503050203000203"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5433384"/>
                  </a:ext>
                </a:extLst>
              </a:tr>
            </a:tbl>
          </a:graphicData>
        </a:graphic>
      </p:graphicFrame>
      <p:sp>
        <p:nvSpPr>
          <p:cNvPr id="47" name="Text Placeholder 3">
            <a:extLst>
              <a:ext uri="{FF2B5EF4-FFF2-40B4-BE49-F238E27FC236}">
                <a16:creationId xmlns:a16="http://schemas.microsoft.com/office/drawing/2014/main" id="{C04C6386-1FF2-174F-83FA-ADB7EDDDA4FE}"/>
              </a:ext>
            </a:extLst>
          </p:cNvPr>
          <p:cNvSpPr txBox="1">
            <a:spLocks/>
          </p:cNvSpPr>
          <p:nvPr/>
        </p:nvSpPr>
        <p:spPr>
          <a:xfrm>
            <a:off x="575877" y="5060159"/>
            <a:ext cx="2861526" cy="475523"/>
          </a:xfrm>
          <a:prstGeom prst="rect">
            <a:avLst/>
          </a:prstGeom>
          <a:ln w="12700">
            <a:miter lim="400000"/>
          </a:ln>
          <a:extLst>
            <a:ext uri="{C572A759-6A51-4108-AA02-DFA0A04FC94B}">
              <ma14:wrappingTextBoxFlag xmlns="" xmlns:ma14="http://schemas.microsoft.com/office/mac/drawingml/2011/main" val="1"/>
            </a:ext>
          </a:extLst>
        </p:spPr>
        <p:txBody>
          <a:bodyPr lIns="45711" tIns="45711" rIns="45711" bIns="45711">
            <a:normAutofit/>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r>
              <a:rPr lang="en-US" sz="1800" b="1" kern="0" dirty="0">
                <a:solidFill>
                  <a:schemeClr val="tx1"/>
                </a:solidFill>
              </a:rPr>
              <a:t>Hard constraints</a:t>
            </a:r>
          </a:p>
        </p:txBody>
      </p:sp>
      <p:sp>
        <p:nvSpPr>
          <p:cNvPr id="50" name="Rectangle 20">
            <a:extLst>
              <a:ext uri="{FF2B5EF4-FFF2-40B4-BE49-F238E27FC236}">
                <a16:creationId xmlns:a16="http://schemas.microsoft.com/office/drawing/2014/main" id="{E2FFACC9-19DC-5648-9179-016B598C99D7}"/>
              </a:ext>
            </a:extLst>
          </p:cNvPr>
          <p:cNvSpPr>
            <a:spLocks/>
          </p:cNvSpPr>
          <p:nvPr/>
        </p:nvSpPr>
        <p:spPr bwMode="auto">
          <a:xfrm>
            <a:off x="3011532" y="5118231"/>
            <a:ext cx="8465695" cy="323166"/>
          </a:xfrm>
          <a:prstGeom prst="rect">
            <a:avLst/>
          </a:prstGeom>
          <a:noFill/>
          <a:ln w="9525">
            <a:noFill/>
            <a:miter lim="800000"/>
            <a:headEnd/>
            <a:tailEnd/>
          </a:ln>
        </p:spPr>
        <p:txBody>
          <a:bodyPr/>
          <a:lstStyle/>
          <a:p>
            <a:pPr marL="228600">
              <a:lnSpc>
                <a:spcPts val="1560"/>
              </a:lnSpc>
            </a:pPr>
            <a:r>
              <a:rPr lang="en-US" sz="1600" b="1" dirty="0">
                <a:solidFill>
                  <a:srgbClr val="0070C0"/>
                </a:solidFill>
                <a:latin typeface="IBM Plex Sans" panose="020B0503050203000203" pitchFamily="34" charset="0"/>
                <a:sym typeface="Calibri"/>
              </a:rPr>
              <a:t>¬Paper</a:t>
            </a:r>
            <a:r>
              <a:rPr lang="en-US" sz="1600" dirty="0">
                <a:solidFill>
                  <a:srgbClr val="0070C0"/>
                </a:solidFill>
                <a:latin typeface="IBM Plex Sans" panose="020B0503050203000203" pitchFamily="34" charset="0"/>
                <a:sym typeface="Calibri"/>
              </a:rPr>
              <a:t>* (p, p’)  </a:t>
            </a:r>
            <a:r>
              <a:rPr lang="en-US" sz="1600" dirty="0">
                <a:solidFill>
                  <a:srgbClr val="0070C0"/>
                </a:solidFill>
                <a:latin typeface="IBM Plex Sans" panose="020B0503050203000203" pitchFamily="34" charset="0"/>
                <a:sym typeface="Symbol" pitchFamily="18" charset="2"/>
              </a:rPr>
              <a:t>⟸  PaperRefs (p, t, _, y, _) ∧ PaperRefs (p’, t’, _, y’, _) ∧  y ≠ y’ </a:t>
            </a:r>
          </a:p>
        </p:txBody>
      </p:sp>
    </p:spTree>
    <p:extLst>
      <p:ext uri="{BB962C8B-B14F-4D97-AF65-F5344CB8AC3E}">
        <p14:creationId xmlns:p14="http://schemas.microsoft.com/office/powerpoint/2010/main" val="8685762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dissolve">
                                      <p:cBhvr>
                                        <p:cTn id="10" dur="500"/>
                                        <p:tgtEl>
                                          <p:spTgt spid="2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dissolve">
                                      <p:cBhvr>
                                        <p:cTn id="13" dur="500"/>
                                        <p:tgtEl>
                                          <p:spTgt spid="33"/>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4">
                                            <p:bg/>
                                          </p:spTgt>
                                        </p:tgtEl>
                                        <p:attrNameLst>
                                          <p:attrName>style.visibility</p:attrName>
                                        </p:attrNameLst>
                                      </p:cBhvr>
                                      <p:to>
                                        <p:strVal val="visible"/>
                                      </p:to>
                                    </p:set>
                                    <p:animEffect transition="in" filter="dissolve">
                                      <p:cBhvr>
                                        <p:cTn id="16" dur="500"/>
                                        <p:tgtEl>
                                          <p:spTgt spid="4">
                                            <p:bg/>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dissolve">
                                      <p:cBhvr>
                                        <p:cTn id="19" dur="500"/>
                                        <p:tgtEl>
                                          <p:spTgt spid="4">
                                            <p:txEl>
                                              <p:pRg st="0" end="0"/>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dissolve">
                                      <p:cBhvr>
                                        <p:cTn id="22" dur="500"/>
                                        <p:tgtEl>
                                          <p:spTgt spid="4">
                                            <p:txEl>
                                              <p:pRg st="1" end="1"/>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dissolve">
                                      <p:cBhvr>
                                        <p:cTn id="25" dur="500"/>
                                        <p:tgtEl>
                                          <p:spTgt spid="4">
                                            <p:txEl>
                                              <p:pRg st="3" end="3"/>
                                            </p:txEl>
                                          </p:spTgt>
                                        </p:tgtEl>
                                      </p:cBhvr>
                                    </p:animEffect>
                                  </p:childTnLst>
                                </p:cTn>
                              </p:par>
                              <p:par>
                                <p:cTn id="26" presetID="9" presetClass="entr" presetSubtype="0" fill="hold" grpId="1"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dissolve">
                                      <p:cBhvr>
                                        <p:cTn id="28" dur="500"/>
                                        <p:tgtEl>
                                          <p:spTgt spid="22"/>
                                        </p:tgtEl>
                                      </p:cBhvr>
                                    </p:animEffect>
                                  </p:childTnLst>
                                </p:cTn>
                              </p:par>
                              <p:par>
                                <p:cTn id="29" presetID="9" presetClass="entr" presetSubtype="0" fill="hold" grpId="1"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dissolve">
                                      <p:cBhvr>
                                        <p:cTn id="31" dur="500"/>
                                        <p:tgtEl>
                                          <p:spTgt spid="24"/>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dissolve">
                                      <p:cBhvr>
                                        <p:cTn id="34" dur="500"/>
                                        <p:tgtEl>
                                          <p:spTgt spid="25"/>
                                        </p:tgtEl>
                                      </p:cBhvr>
                                    </p:animEffect>
                                  </p:childTnLst>
                                </p:cTn>
                              </p:par>
                              <p:par>
                                <p:cTn id="35" presetID="9" presetClass="entr" presetSubtype="0" fill="hold" grpId="1"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dissolve">
                                      <p:cBhvr>
                                        <p:cTn id="37" dur="500"/>
                                        <p:tgtEl>
                                          <p:spTgt spid="33"/>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dissolve">
                                      <p:cBhvr>
                                        <p:cTn id="40" dur="500"/>
                                        <p:tgtEl>
                                          <p:spTgt spid="47"/>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dissolve">
                                      <p:cBhvr>
                                        <p:cTn id="4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22" grpId="0"/>
      <p:bldP spid="22" grpId="1"/>
      <p:bldP spid="24" grpId="0"/>
      <p:bldP spid="24" grpId="1"/>
      <p:bldP spid="25" grpId="0" animBg="1"/>
      <p:bldP spid="33" grpId="0"/>
      <p:bldP spid="33" grpId="1"/>
      <p:bldP spid="47" grpId="0" animBg="1"/>
      <p:bldP spid="5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C4BD52-7363-1143-98A4-03E166D5E4D2}"/>
              </a:ext>
            </a:extLst>
          </p:cNvPr>
          <p:cNvSpPr>
            <a:spLocks noGrp="1"/>
          </p:cNvSpPr>
          <p:nvPr>
            <p:ph type="sldNum" sz="quarter" idx="2"/>
          </p:nvPr>
        </p:nvSpPr>
        <p:spPr/>
        <p:txBody>
          <a:bodyPr/>
          <a:lstStyle/>
          <a:p>
            <a:fld id="{86CB4B4D-7CA3-9044-876B-883B54F8677D}" type="slidenum">
              <a:rPr lang="en-US" smtClean="0"/>
              <a:t>18</a:t>
            </a:fld>
            <a:endParaRPr lang="en-US"/>
          </a:p>
        </p:txBody>
      </p:sp>
      <p:sp>
        <p:nvSpPr>
          <p:cNvPr id="3" name="Title 2">
            <a:extLst>
              <a:ext uri="{FF2B5EF4-FFF2-40B4-BE49-F238E27FC236}">
                <a16:creationId xmlns:a16="http://schemas.microsoft.com/office/drawing/2014/main" id="{3BF73883-4DBB-4843-9126-F7217EFF8475}"/>
              </a:ext>
            </a:extLst>
          </p:cNvPr>
          <p:cNvSpPr>
            <a:spLocks noGrp="1"/>
          </p:cNvSpPr>
          <p:nvPr>
            <p:ph type="title"/>
          </p:nvPr>
        </p:nvSpPr>
        <p:spPr/>
        <p:txBody>
          <a:bodyPr>
            <a:normAutofit/>
          </a:bodyPr>
          <a:lstStyle/>
          <a:p>
            <a:r>
              <a:rPr lang="en-US" sz="2800" dirty="0"/>
              <a:t>Dedupalog: Further Remarks</a:t>
            </a:r>
          </a:p>
        </p:txBody>
      </p:sp>
      <p:sp>
        <p:nvSpPr>
          <p:cNvPr id="4" name="Text Placeholder 3">
            <a:extLst>
              <a:ext uri="{FF2B5EF4-FFF2-40B4-BE49-F238E27FC236}">
                <a16:creationId xmlns:a16="http://schemas.microsoft.com/office/drawing/2014/main" id="{32E1DFC7-0A5B-F34E-B1AC-A297044C872F}"/>
              </a:ext>
            </a:extLst>
          </p:cNvPr>
          <p:cNvSpPr>
            <a:spLocks noGrp="1"/>
          </p:cNvSpPr>
          <p:nvPr>
            <p:ph type="body" idx="1"/>
          </p:nvPr>
        </p:nvSpPr>
        <p:spPr>
          <a:xfrm>
            <a:off x="609519" y="1088381"/>
            <a:ext cx="10972166" cy="546250"/>
          </a:xfrm>
        </p:spPr>
        <p:txBody>
          <a:bodyPr>
            <a:normAutofit/>
          </a:bodyPr>
          <a:lstStyle/>
          <a:p>
            <a:r>
              <a:rPr lang="en-US" sz="2000" dirty="0">
                <a:solidFill>
                  <a:schemeClr val="tx1"/>
                </a:solidFill>
              </a:rPr>
              <a:t> Softening the constraints, to allow (some) </a:t>
            </a:r>
            <a:r>
              <a:rPr lang="en-US" sz="2000" i="1" dirty="0">
                <a:solidFill>
                  <a:schemeClr val="tx1"/>
                </a:solidFill>
              </a:rPr>
              <a:t>violations</a:t>
            </a:r>
            <a:r>
              <a:rPr lang="en-US" sz="2000" dirty="0">
                <a:solidFill>
                  <a:schemeClr val="tx1"/>
                </a:solidFill>
              </a:rPr>
              <a:t>, is essential for the framework.  </a:t>
            </a:r>
          </a:p>
        </p:txBody>
      </p:sp>
      <p:sp>
        <p:nvSpPr>
          <p:cNvPr id="5" name="Rectangle 20">
            <a:extLst>
              <a:ext uri="{FF2B5EF4-FFF2-40B4-BE49-F238E27FC236}">
                <a16:creationId xmlns:a16="http://schemas.microsoft.com/office/drawing/2014/main" id="{18A78233-476C-8B46-BA0D-782E4D190824}"/>
              </a:ext>
            </a:extLst>
          </p:cNvPr>
          <p:cNvSpPr>
            <a:spLocks/>
          </p:cNvSpPr>
          <p:nvPr/>
        </p:nvSpPr>
        <p:spPr bwMode="auto">
          <a:xfrm>
            <a:off x="474564" y="1917516"/>
            <a:ext cx="8055979" cy="323166"/>
          </a:xfrm>
          <a:prstGeom prst="rect">
            <a:avLst/>
          </a:prstGeom>
          <a:noFill/>
          <a:ln w="9525">
            <a:noFill/>
            <a:miter lim="800000"/>
            <a:headEnd/>
            <a:tailEnd/>
          </a:ln>
        </p:spPr>
        <p:txBody>
          <a:bodyPr/>
          <a:lstStyle/>
          <a:p>
            <a:pPr marL="228600">
              <a:lnSpc>
                <a:spcPts val="1560"/>
              </a:lnSpc>
            </a:pPr>
            <a:r>
              <a:rPr lang="en-US" sz="1600" b="1" dirty="0">
                <a:solidFill>
                  <a:srgbClr val="0070C0"/>
                </a:solidFill>
                <a:latin typeface="IBM Plex Sans" panose="020B0503050203000203" pitchFamily="34" charset="0"/>
                <a:sym typeface="Calibri"/>
              </a:rPr>
              <a:t>Paper</a:t>
            </a:r>
            <a:r>
              <a:rPr lang="en-US" sz="1600" dirty="0">
                <a:solidFill>
                  <a:srgbClr val="0070C0"/>
                </a:solidFill>
                <a:latin typeface="IBM Plex Sans" panose="020B0503050203000203" pitchFamily="34" charset="0"/>
                <a:sym typeface="Calibri"/>
              </a:rPr>
              <a:t>* (p, p’)  </a:t>
            </a:r>
            <a:r>
              <a:rPr lang="en-US" sz="1600" dirty="0">
                <a:solidFill>
                  <a:srgbClr val="0070C0"/>
                </a:solidFill>
                <a:latin typeface="IBM Plex Sans" panose="020B0503050203000203" pitchFamily="34" charset="0"/>
                <a:sym typeface="Symbol" pitchFamily="18" charset="2"/>
              </a:rPr>
              <a:t>⟵  PaperRefs (p, t, ...) ∧ PaperRefs (p’, t’, ...) ∧ TitlesVerySimilar (t, t’) </a:t>
            </a:r>
          </a:p>
        </p:txBody>
      </p:sp>
      <p:sp>
        <p:nvSpPr>
          <p:cNvPr id="6" name="Rectangle 20">
            <a:extLst>
              <a:ext uri="{FF2B5EF4-FFF2-40B4-BE49-F238E27FC236}">
                <a16:creationId xmlns:a16="http://schemas.microsoft.com/office/drawing/2014/main" id="{192F4A64-5CFC-854A-A8BE-8819B5EB4A73}"/>
              </a:ext>
            </a:extLst>
          </p:cNvPr>
          <p:cNvSpPr>
            <a:spLocks/>
          </p:cNvSpPr>
          <p:nvPr/>
        </p:nvSpPr>
        <p:spPr bwMode="auto">
          <a:xfrm>
            <a:off x="474564" y="2522816"/>
            <a:ext cx="8055979" cy="323166"/>
          </a:xfrm>
          <a:prstGeom prst="rect">
            <a:avLst/>
          </a:prstGeom>
          <a:noFill/>
          <a:ln w="9525">
            <a:noFill/>
            <a:miter lim="800000"/>
            <a:headEnd/>
            <a:tailEnd/>
          </a:ln>
        </p:spPr>
        <p:txBody>
          <a:bodyPr/>
          <a:lstStyle/>
          <a:p>
            <a:pPr marL="228600">
              <a:lnSpc>
                <a:spcPts val="1560"/>
              </a:lnSpc>
            </a:pPr>
            <a:r>
              <a:rPr lang="en-US" sz="1600" b="1" dirty="0">
                <a:solidFill>
                  <a:srgbClr val="0070C0"/>
                </a:solidFill>
                <a:latin typeface="IBM Plex Sans" panose="020B0503050203000203" pitchFamily="34" charset="0"/>
                <a:sym typeface="Calibri"/>
              </a:rPr>
              <a:t>¬Paper</a:t>
            </a:r>
            <a:r>
              <a:rPr lang="en-US" sz="1600" dirty="0">
                <a:solidFill>
                  <a:srgbClr val="0070C0"/>
                </a:solidFill>
                <a:latin typeface="IBM Plex Sans" panose="020B0503050203000203" pitchFamily="34" charset="0"/>
                <a:sym typeface="Calibri"/>
              </a:rPr>
              <a:t>* (p, p’)  </a:t>
            </a:r>
            <a:r>
              <a:rPr lang="en-US" sz="1600" dirty="0">
                <a:solidFill>
                  <a:srgbClr val="0070C0"/>
                </a:solidFill>
                <a:latin typeface="IBM Plex Sans" panose="020B0503050203000203" pitchFamily="34" charset="0"/>
                <a:sym typeface="Symbol" pitchFamily="18" charset="2"/>
              </a:rPr>
              <a:t>⟸  PaperRefs (p, t, _, y, _) ∧ PaperRefs (p’, t’, _, y’, _) ∧  y ≠ y’ </a:t>
            </a:r>
          </a:p>
        </p:txBody>
      </p:sp>
      <p:sp>
        <p:nvSpPr>
          <p:cNvPr id="7" name="Rounded Rectangular Callout 6">
            <a:extLst>
              <a:ext uri="{FF2B5EF4-FFF2-40B4-BE49-F238E27FC236}">
                <a16:creationId xmlns:a16="http://schemas.microsoft.com/office/drawing/2014/main" id="{A2117E41-0BEC-8A45-BFBD-03A9B00D4059}"/>
              </a:ext>
            </a:extLst>
          </p:cNvPr>
          <p:cNvSpPr/>
          <p:nvPr/>
        </p:nvSpPr>
        <p:spPr>
          <a:xfrm>
            <a:off x="9076693" y="2226392"/>
            <a:ext cx="2886956" cy="1191813"/>
          </a:xfrm>
          <a:prstGeom prst="wedgeRoundRectCallout">
            <a:avLst>
              <a:gd name="adj1" fmla="val -69973"/>
              <a:gd name="adj2" fmla="val -46077"/>
              <a:gd name="adj3" fmla="val 16667"/>
            </a:avLst>
          </a:prstGeom>
          <a:solidFill>
            <a:schemeClr val="bg2">
              <a:lumMod val="20000"/>
              <a:lumOff val="8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IBM Plex Sans" panose="020B0503050203000203" pitchFamily="34" charset="0"/>
                <a:sym typeface="Calibri"/>
              </a:rPr>
              <a:t>If </a:t>
            </a:r>
            <a:r>
              <a:rPr lang="en-US" sz="1600" dirty="0">
                <a:solidFill>
                  <a:srgbClr val="000000"/>
                </a:solidFill>
                <a:latin typeface="IBM Plex Sans" panose="020B0503050203000203" pitchFamily="34" charset="0"/>
                <a:sym typeface="Calibri"/>
              </a:rPr>
              <a:t>this were a hard constraint, then we would likely get </a:t>
            </a:r>
            <a:r>
              <a:rPr lang="en-US" sz="1600" b="1" dirty="0">
                <a:solidFill>
                  <a:srgbClr val="000000"/>
                </a:solidFill>
                <a:latin typeface="IBM Plex Sans" panose="020B0503050203000203" pitchFamily="34" charset="0"/>
                <a:sym typeface="Calibri"/>
              </a:rPr>
              <a:t>inconsistencies</a:t>
            </a:r>
            <a:r>
              <a:rPr lang="en-US" sz="1600" dirty="0">
                <a:solidFill>
                  <a:srgbClr val="000000"/>
                </a:solidFill>
                <a:latin typeface="IBM Plex Sans" panose="020B0503050203000203" pitchFamily="34" charset="0"/>
                <a:sym typeface="Calibri"/>
              </a:rPr>
              <a:t> (e.g., with the constraint below).</a:t>
            </a:r>
            <a:endParaRPr kumimoji="0" lang="en-US" sz="1600" b="0" i="0" u="none" strike="noStrike" cap="none" spc="0" normalizeH="0" baseline="0" dirty="0">
              <a:ln>
                <a:noFill/>
              </a:ln>
              <a:solidFill>
                <a:srgbClr val="000000"/>
              </a:solidFill>
              <a:effectLst/>
              <a:uFillTx/>
              <a:latin typeface="IBM Plex Sans" panose="020B0503050203000203" pitchFamily="34" charset="0"/>
              <a:sym typeface="Calibri"/>
            </a:endParaRPr>
          </a:p>
        </p:txBody>
      </p:sp>
      <p:sp>
        <p:nvSpPr>
          <p:cNvPr id="8" name="Text Placeholder 3">
            <a:extLst>
              <a:ext uri="{FF2B5EF4-FFF2-40B4-BE49-F238E27FC236}">
                <a16:creationId xmlns:a16="http://schemas.microsoft.com/office/drawing/2014/main" id="{1EC7BD6D-AD56-1B45-862F-925CEBA06FEA}"/>
              </a:ext>
            </a:extLst>
          </p:cNvPr>
          <p:cNvSpPr txBox="1">
            <a:spLocks/>
          </p:cNvSpPr>
          <p:nvPr/>
        </p:nvSpPr>
        <p:spPr>
          <a:xfrm>
            <a:off x="609519" y="3628874"/>
            <a:ext cx="10972166" cy="2746077"/>
          </a:xfrm>
          <a:prstGeom prst="rect">
            <a:avLst/>
          </a:prstGeom>
          <a:ln w="12700">
            <a:miter lim="400000"/>
          </a:ln>
          <a:extLst>
            <a:ext uri="{C572A759-6A51-4108-AA02-DFA0A04FC94B}">
              <ma14:wrappingTextBoxFlag xmlns="" xmlns:ma14="http://schemas.microsoft.com/office/mac/drawingml/2011/main" val="1"/>
            </a:ext>
          </a:extLst>
        </p:spPr>
        <p:txBody>
          <a:bodyPr lIns="45711" tIns="45711" rIns="45711" bIns="45711">
            <a:normAutofit/>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pPr>
              <a:lnSpc>
                <a:spcPts val="2060"/>
              </a:lnSpc>
            </a:pPr>
            <a:r>
              <a:rPr lang="en-US" sz="1800" kern="0" dirty="0">
                <a:solidFill>
                  <a:schemeClr val="tx1"/>
                </a:solidFill>
              </a:rPr>
              <a:t>While constructing the clusters, Dedupalog aims to: </a:t>
            </a:r>
          </a:p>
          <a:p>
            <a:pPr lvl="1">
              <a:lnSpc>
                <a:spcPts val="2060"/>
              </a:lnSpc>
            </a:pPr>
            <a:r>
              <a:rPr lang="en-US" sz="1600" kern="0" dirty="0">
                <a:solidFill>
                  <a:schemeClr val="tx1"/>
                </a:solidFill>
              </a:rPr>
              <a:t>Keep the violations of soft constraints at a minimum, while all the hard constraints are satisfied. </a:t>
            </a:r>
          </a:p>
          <a:p>
            <a:pPr marL="453953" lvl="1" indent="0">
              <a:lnSpc>
                <a:spcPts val="2060"/>
              </a:lnSpc>
              <a:buNone/>
            </a:pPr>
            <a:r>
              <a:rPr lang="en-US" sz="1600" kern="0" dirty="0">
                <a:solidFill>
                  <a:schemeClr val="tx1"/>
                </a:solidFill>
              </a:rPr>
              <a:t>The general optimization problem is </a:t>
            </a:r>
            <a:r>
              <a:rPr lang="en-US" sz="1600" b="1" kern="0" dirty="0">
                <a:solidFill>
                  <a:schemeClr val="tx1"/>
                </a:solidFill>
              </a:rPr>
              <a:t>intractable</a:t>
            </a:r>
            <a:r>
              <a:rPr lang="en-US" sz="1600" kern="0" dirty="0">
                <a:solidFill>
                  <a:schemeClr val="tx1"/>
                </a:solidFill>
              </a:rPr>
              <a:t>; but, </a:t>
            </a:r>
            <a:r>
              <a:rPr lang="en-US" sz="1600" b="1" kern="0" dirty="0">
                <a:solidFill>
                  <a:schemeClr val="tx1"/>
                </a:solidFill>
              </a:rPr>
              <a:t>constant-factor approximation</a:t>
            </a:r>
            <a:r>
              <a:rPr lang="en-US" sz="1600" kern="0" dirty="0">
                <a:solidFill>
                  <a:schemeClr val="tx1"/>
                </a:solidFill>
              </a:rPr>
              <a:t> for a subset of Dedupalog. </a:t>
            </a:r>
          </a:p>
          <a:p>
            <a:pPr lvl="1">
              <a:lnSpc>
                <a:spcPts val="1860"/>
              </a:lnSpc>
            </a:pPr>
            <a:endParaRPr lang="en-US" sz="1400" kern="0" dirty="0">
              <a:solidFill>
                <a:schemeClr val="tx1"/>
              </a:solidFill>
            </a:endParaRPr>
          </a:p>
          <a:p>
            <a:pPr>
              <a:lnSpc>
                <a:spcPts val="2060"/>
              </a:lnSpc>
            </a:pPr>
            <a:r>
              <a:rPr lang="en-US" sz="1800" kern="0" dirty="0">
                <a:solidFill>
                  <a:schemeClr val="tx1"/>
                </a:solidFill>
              </a:rPr>
              <a:t>Dedupalog is an </a:t>
            </a:r>
            <a:r>
              <a:rPr lang="en-US" sz="1800" i="1" kern="0" dirty="0">
                <a:solidFill>
                  <a:schemeClr val="tx1"/>
                </a:solidFill>
              </a:rPr>
              <a:t>expressive</a:t>
            </a:r>
            <a:r>
              <a:rPr lang="en-US" sz="1800" kern="0" dirty="0">
                <a:solidFill>
                  <a:schemeClr val="tx1"/>
                </a:solidFill>
              </a:rPr>
              <a:t> language (iff, negation, recursion, etc.) </a:t>
            </a:r>
          </a:p>
          <a:p>
            <a:pPr>
              <a:lnSpc>
                <a:spcPts val="2060"/>
              </a:lnSpc>
            </a:pPr>
            <a:r>
              <a:rPr lang="en-US" sz="1800" kern="0" dirty="0">
                <a:solidFill>
                  <a:schemeClr val="tx1"/>
                </a:solidFill>
              </a:rPr>
              <a:t>But: </a:t>
            </a:r>
          </a:p>
          <a:p>
            <a:pPr lvl="1">
              <a:lnSpc>
                <a:spcPts val="2060"/>
              </a:lnSpc>
            </a:pPr>
            <a:r>
              <a:rPr lang="en-US" sz="1600" kern="0" dirty="0">
                <a:solidFill>
                  <a:schemeClr val="tx1"/>
                </a:solidFill>
              </a:rPr>
              <a:t>A user has a </a:t>
            </a:r>
            <a:r>
              <a:rPr lang="en-US" sz="1600" i="1" kern="0" dirty="0">
                <a:solidFill>
                  <a:schemeClr val="tx1"/>
                </a:solidFill>
              </a:rPr>
              <a:t>lot of degrees of freedom (e.g., </a:t>
            </a:r>
            <a:r>
              <a:rPr lang="en-US" sz="1600" kern="0" dirty="0">
                <a:solidFill>
                  <a:schemeClr val="tx1"/>
                </a:solidFill>
              </a:rPr>
              <a:t>on which constraints to soften and when). </a:t>
            </a:r>
          </a:p>
          <a:p>
            <a:pPr lvl="1">
              <a:lnSpc>
                <a:spcPts val="2060"/>
              </a:lnSpc>
            </a:pPr>
            <a:r>
              <a:rPr lang="en-US" sz="1600" i="1" kern="0" dirty="0">
                <a:solidFill>
                  <a:schemeClr val="tx1"/>
                </a:solidFill>
              </a:rPr>
              <a:t>Explainability is only at the specification level </a:t>
            </a:r>
            <a:r>
              <a:rPr lang="en-US" sz="1600" kern="0" dirty="0">
                <a:solidFill>
                  <a:schemeClr val="tx1"/>
                </a:solidFill>
              </a:rPr>
              <a:t>(not implementation). </a:t>
            </a:r>
          </a:p>
          <a:p>
            <a:pPr lvl="2">
              <a:lnSpc>
                <a:spcPts val="2060"/>
              </a:lnSpc>
            </a:pPr>
            <a:r>
              <a:rPr lang="en-US" kern="0" dirty="0">
                <a:solidFill>
                  <a:schemeClr val="tx1"/>
                </a:solidFill>
              </a:rPr>
              <a:t>Not easy to explain how the algorithm chooses which violations are kept and which not. </a:t>
            </a:r>
          </a:p>
        </p:txBody>
      </p:sp>
    </p:spTree>
    <p:extLst>
      <p:ext uri="{BB962C8B-B14F-4D97-AF65-F5344CB8AC3E}">
        <p14:creationId xmlns:p14="http://schemas.microsoft.com/office/powerpoint/2010/main" val="3828323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dissolve">
                                      <p:cBhvr>
                                        <p:cTn id="10" dur="500"/>
                                        <p:tgtEl>
                                          <p:spTgt spid="8">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dissolv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dissolve">
                                      <p:cBhvr>
                                        <p:cTn id="18" dur="500"/>
                                        <p:tgtEl>
                                          <p:spTgt spid="8">
                                            <p:txEl>
                                              <p:pRg st="4" end="4"/>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animEffect transition="in" filter="dissolve">
                                      <p:cBhvr>
                                        <p:cTn id="21" dur="500"/>
                                        <p:tgtEl>
                                          <p:spTgt spid="8">
                                            <p:txEl>
                                              <p:pRg st="5" end="5"/>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8">
                                            <p:txEl>
                                              <p:pRg st="6" end="6"/>
                                            </p:txEl>
                                          </p:spTgt>
                                        </p:tgtEl>
                                        <p:attrNameLst>
                                          <p:attrName>style.visibility</p:attrName>
                                        </p:attrNameLst>
                                      </p:cBhvr>
                                      <p:to>
                                        <p:strVal val="visible"/>
                                      </p:to>
                                    </p:set>
                                    <p:animEffect transition="in" filter="dissolve">
                                      <p:cBhvr>
                                        <p:cTn id="24" dur="500"/>
                                        <p:tgtEl>
                                          <p:spTgt spid="8">
                                            <p:txEl>
                                              <p:pRg st="6" end="6"/>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animEffect transition="in" filter="dissolve">
                                      <p:cBhvr>
                                        <p:cTn id="27" dur="500"/>
                                        <p:tgtEl>
                                          <p:spTgt spid="8">
                                            <p:txEl>
                                              <p:pRg st="7" end="7"/>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8">
                                            <p:txEl>
                                              <p:pRg st="8" end="8"/>
                                            </p:txEl>
                                          </p:spTgt>
                                        </p:tgtEl>
                                        <p:attrNameLst>
                                          <p:attrName>style.visibility</p:attrName>
                                        </p:attrNameLst>
                                      </p:cBhvr>
                                      <p:to>
                                        <p:strVal val="visible"/>
                                      </p:to>
                                    </p:set>
                                    <p:animEffect transition="in" filter="dissolve">
                                      <p:cBhvr>
                                        <p:cTn id="30"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C4BD52-7363-1143-98A4-03E166D5E4D2}"/>
              </a:ext>
            </a:extLst>
          </p:cNvPr>
          <p:cNvSpPr>
            <a:spLocks noGrp="1"/>
          </p:cNvSpPr>
          <p:nvPr>
            <p:ph type="sldNum" sz="quarter" idx="2"/>
          </p:nvPr>
        </p:nvSpPr>
        <p:spPr/>
        <p:txBody>
          <a:bodyPr/>
          <a:lstStyle/>
          <a:p>
            <a:fld id="{86CB4B4D-7CA3-9044-876B-883B54F8677D}" type="slidenum">
              <a:rPr lang="en-US" smtClean="0"/>
              <a:t>19</a:t>
            </a:fld>
            <a:endParaRPr lang="en-US"/>
          </a:p>
        </p:txBody>
      </p:sp>
      <p:sp>
        <p:nvSpPr>
          <p:cNvPr id="3" name="Title 2">
            <a:extLst>
              <a:ext uri="{FF2B5EF4-FFF2-40B4-BE49-F238E27FC236}">
                <a16:creationId xmlns:a16="http://schemas.microsoft.com/office/drawing/2014/main" id="{3BF73883-4DBB-4843-9126-F7217EFF8475}"/>
              </a:ext>
            </a:extLst>
          </p:cNvPr>
          <p:cNvSpPr>
            <a:spLocks noGrp="1"/>
          </p:cNvSpPr>
          <p:nvPr>
            <p:ph type="title"/>
          </p:nvPr>
        </p:nvSpPr>
        <p:spPr/>
        <p:txBody>
          <a:bodyPr>
            <a:normAutofit/>
          </a:bodyPr>
          <a:lstStyle/>
          <a:p>
            <a:r>
              <a:rPr lang="en-US" sz="2800" dirty="0"/>
              <a:t>Markov Logic Networks</a:t>
            </a:r>
          </a:p>
        </p:txBody>
      </p:sp>
      <p:sp>
        <p:nvSpPr>
          <p:cNvPr id="4" name="Text Placeholder 3">
            <a:extLst>
              <a:ext uri="{FF2B5EF4-FFF2-40B4-BE49-F238E27FC236}">
                <a16:creationId xmlns:a16="http://schemas.microsoft.com/office/drawing/2014/main" id="{32E1DFC7-0A5B-F34E-B1AC-A297044C872F}"/>
              </a:ext>
            </a:extLst>
          </p:cNvPr>
          <p:cNvSpPr>
            <a:spLocks noGrp="1"/>
          </p:cNvSpPr>
          <p:nvPr>
            <p:ph type="body" idx="1"/>
          </p:nvPr>
        </p:nvSpPr>
        <p:spPr>
          <a:xfrm>
            <a:off x="565342" y="879818"/>
            <a:ext cx="9946591" cy="2067880"/>
          </a:xfrm>
        </p:spPr>
        <p:txBody>
          <a:bodyPr>
            <a:normAutofit/>
          </a:bodyPr>
          <a:lstStyle/>
          <a:p>
            <a:r>
              <a:rPr lang="en-US" sz="2000" dirty="0">
                <a:solidFill>
                  <a:schemeClr val="tx1"/>
                </a:solidFill>
              </a:rPr>
              <a:t>First-order probabilistic reasoning over uncertain data.</a:t>
            </a:r>
          </a:p>
          <a:p>
            <a:pPr lvl="1"/>
            <a:r>
              <a:rPr lang="en-US" sz="1600" dirty="0">
                <a:solidFill>
                  <a:schemeClr val="tx1"/>
                </a:solidFill>
              </a:rPr>
              <a:t>General framework introduced in </a:t>
            </a:r>
            <a:r>
              <a:rPr lang="en-US" sz="1600" b="1" dirty="0">
                <a:solidFill>
                  <a:srgbClr val="0070C0"/>
                </a:solidFill>
              </a:rPr>
              <a:t>[Richardson and Domingos, Mach. Learning 2006]</a:t>
            </a:r>
          </a:p>
          <a:p>
            <a:pPr lvl="1"/>
            <a:r>
              <a:rPr lang="en-US" sz="1600" dirty="0">
                <a:solidFill>
                  <a:schemeClr val="tx1"/>
                </a:solidFill>
              </a:rPr>
              <a:t>Applied to ER in </a:t>
            </a:r>
            <a:r>
              <a:rPr lang="en-US" sz="1600" b="1" dirty="0">
                <a:solidFill>
                  <a:srgbClr val="0070C0"/>
                </a:solidFill>
              </a:rPr>
              <a:t>[Singla and Domingos, ICDM 2006]</a:t>
            </a:r>
          </a:p>
          <a:p>
            <a:pPr lvl="1"/>
            <a:endParaRPr lang="en-US" sz="1600" dirty="0">
              <a:solidFill>
                <a:schemeClr val="tx1"/>
              </a:solidFill>
            </a:endParaRPr>
          </a:p>
          <a:p>
            <a:r>
              <a:rPr lang="en-US" sz="2000" b="1" dirty="0">
                <a:solidFill>
                  <a:schemeClr val="tx1"/>
                </a:solidFill>
              </a:rPr>
              <a:t>Weighted first-order formulas </a:t>
            </a:r>
            <a:r>
              <a:rPr lang="en-US" sz="2000" dirty="0">
                <a:solidFill>
                  <a:schemeClr val="tx1"/>
                </a:solidFill>
              </a:rPr>
              <a:t>𝜑</a:t>
            </a:r>
            <a:r>
              <a:rPr lang="en-US" sz="2000" baseline="-25000" dirty="0">
                <a:solidFill>
                  <a:schemeClr val="tx1"/>
                </a:solidFill>
              </a:rPr>
              <a:t>1</a:t>
            </a:r>
            <a:r>
              <a:rPr lang="en-US" sz="2000" dirty="0">
                <a:solidFill>
                  <a:schemeClr val="tx1"/>
                </a:solidFill>
              </a:rPr>
              <a:t>, …, 𝜑</a:t>
            </a:r>
            <a:r>
              <a:rPr lang="en-US" sz="2000" baseline="-25000" dirty="0">
                <a:solidFill>
                  <a:schemeClr val="tx1"/>
                </a:solidFill>
              </a:rPr>
              <a:t>n</a:t>
            </a:r>
            <a:r>
              <a:rPr lang="en-US" sz="2000" dirty="0">
                <a:solidFill>
                  <a:schemeClr val="tx1"/>
                </a:solidFill>
              </a:rPr>
              <a:t>, interpreted as soft constraints.</a:t>
            </a:r>
          </a:p>
          <a:p>
            <a:pPr lvl="1"/>
            <a:r>
              <a:rPr lang="en-US" sz="1600" dirty="0">
                <a:solidFill>
                  <a:schemeClr val="tx1"/>
                </a:solidFill>
              </a:rPr>
              <a:t>Like in Dedupalog, the formulas are allowed to have violations.  </a:t>
            </a:r>
          </a:p>
          <a:p>
            <a:pPr lvl="1"/>
            <a:r>
              <a:rPr lang="en-US" sz="1600" dirty="0">
                <a:solidFill>
                  <a:schemeClr val="tx1"/>
                </a:solidFill>
              </a:rPr>
              <a:t>The semantics is defined, formally, via a set of </a:t>
            </a:r>
            <a:r>
              <a:rPr lang="en-US" sz="1600" b="1" dirty="0">
                <a:solidFill>
                  <a:schemeClr val="tx1"/>
                </a:solidFill>
              </a:rPr>
              <a:t>possible worlds</a:t>
            </a:r>
            <a:r>
              <a:rPr lang="en-US" sz="1600" dirty="0">
                <a:solidFill>
                  <a:schemeClr val="tx1"/>
                </a:solidFill>
              </a:rPr>
              <a:t>. </a:t>
            </a:r>
          </a:p>
        </p:txBody>
      </p:sp>
      <p:sp>
        <p:nvSpPr>
          <p:cNvPr id="5" name="Cloud 4">
            <a:extLst>
              <a:ext uri="{FF2B5EF4-FFF2-40B4-BE49-F238E27FC236}">
                <a16:creationId xmlns:a16="http://schemas.microsoft.com/office/drawing/2014/main" id="{7FCBCD4B-CC57-7947-A07B-F65E75AE63A6}"/>
              </a:ext>
            </a:extLst>
          </p:cNvPr>
          <p:cNvSpPr/>
          <p:nvPr/>
        </p:nvSpPr>
        <p:spPr>
          <a:xfrm>
            <a:off x="160492" y="3724406"/>
            <a:ext cx="5430075" cy="2011680"/>
          </a:xfrm>
          <a:prstGeom prst="cloud">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graphicFrame>
        <p:nvGraphicFramePr>
          <p:cNvPr id="11" name="Diagram 10">
            <a:extLst>
              <a:ext uri="{FF2B5EF4-FFF2-40B4-BE49-F238E27FC236}">
                <a16:creationId xmlns:a16="http://schemas.microsoft.com/office/drawing/2014/main" id="{2EAC78F5-7D04-1549-B708-7AC96507137D}"/>
              </a:ext>
            </a:extLst>
          </p:cNvPr>
          <p:cNvGraphicFramePr/>
          <p:nvPr/>
        </p:nvGraphicFramePr>
        <p:xfrm>
          <a:off x="702015" y="4246183"/>
          <a:ext cx="3106054" cy="11964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extBox 11">
            <a:extLst>
              <a:ext uri="{FF2B5EF4-FFF2-40B4-BE49-F238E27FC236}">
                <a16:creationId xmlns:a16="http://schemas.microsoft.com/office/drawing/2014/main" id="{F29DA3F4-5686-7841-89EE-4136C5262E5A}"/>
              </a:ext>
            </a:extLst>
          </p:cNvPr>
          <p:cNvSpPr txBox="1"/>
          <p:nvPr/>
        </p:nvSpPr>
        <p:spPr>
          <a:xfrm>
            <a:off x="4053042" y="4084133"/>
            <a:ext cx="1000253"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Eq (r1, r2)</a:t>
            </a:r>
          </a:p>
          <a:p>
            <a:pPr marL="0" marR="0" indent="0" algn="l" defTabSz="914400" rtl="0" fontAlgn="auto" latinLnBrk="0" hangingPunct="0">
              <a:lnSpc>
                <a:spcPct val="100000"/>
              </a:lnSpc>
              <a:spcBef>
                <a:spcPts val="0"/>
              </a:spcBef>
              <a:spcAft>
                <a:spcPts val="0"/>
              </a:spcAft>
              <a:buClrTx/>
              <a:buSzTx/>
              <a:buFontTx/>
              <a:buNone/>
              <a:tabLst/>
            </a:pPr>
            <a:r>
              <a:rPr lang="en-US" sz="1400" dirty="0">
                <a:solidFill>
                  <a:srgbClr val="000000"/>
                </a:solidFill>
                <a:sym typeface="Calibri"/>
              </a:rPr>
              <a:t>Eq (r1, r3)</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r>
              <a:rPr lang="en-US" sz="1400" dirty="0">
                <a:solidFill>
                  <a:srgbClr val="000000"/>
                </a:solidFill>
                <a:sym typeface="Calibri"/>
              </a:rPr>
              <a:t>Eq (r2, r3)</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3" name="Cloud 12">
            <a:extLst>
              <a:ext uri="{FF2B5EF4-FFF2-40B4-BE49-F238E27FC236}">
                <a16:creationId xmlns:a16="http://schemas.microsoft.com/office/drawing/2014/main" id="{BA8B9DDA-15EF-CB4D-AF8E-ADF5E12CF45E}"/>
              </a:ext>
            </a:extLst>
          </p:cNvPr>
          <p:cNvSpPr/>
          <p:nvPr/>
        </p:nvSpPr>
        <p:spPr>
          <a:xfrm>
            <a:off x="6230247" y="3622163"/>
            <a:ext cx="5183156" cy="2011680"/>
          </a:xfrm>
          <a:prstGeom prst="cloud">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graphicFrame>
        <p:nvGraphicFramePr>
          <p:cNvPr id="14" name="Diagram 13">
            <a:extLst>
              <a:ext uri="{FF2B5EF4-FFF2-40B4-BE49-F238E27FC236}">
                <a16:creationId xmlns:a16="http://schemas.microsoft.com/office/drawing/2014/main" id="{8911B1CB-4E6F-E84D-AA22-8A2CB4FE302F}"/>
              </a:ext>
            </a:extLst>
          </p:cNvPr>
          <p:cNvGraphicFramePr/>
          <p:nvPr/>
        </p:nvGraphicFramePr>
        <p:xfrm>
          <a:off x="6806488" y="4097640"/>
          <a:ext cx="3106054" cy="119643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5" name="TextBox 14">
            <a:extLst>
              <a:ext uri="{FF2B5EF4-FFF2-40B4-BE49-F238E27FC236}">
                <a16:creationId xmlns:a16="http://schemas.microsoft.com/office/drawing/2014/main" id="{EE595387-2097-2248-8C96-83879C6FE4D5}"/>
              </a:ext>
            </a:extLst>
          </p:cNvPr>
          <p:cNvSpPr txBox="1"/>
          <p:nvPr/>
        </p:nvSpPr>
        <p:spPr>
          <a:xfrm>
            <a:off x="9997237" y="4246183"/>
            <a:ext cx="98309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Eq (r2, r3)</a:t>
            </a:r>
          </a:p>
        </p:txBody>
      </p:sp>
      <p:sp>
        <p:nvSpPr>
          <p:cNvPr id="16" name="TextBox 15">
            <a:extLst>
              <a:ext uri="{FF2B5EF4-FFF2-40B4-BE49-F238E27FC236}">
                <a16:creationId xmlns:a16="http://schemas.microsoft.com/office/drawing/2014/main" id="{37255741-2499-834C-810B-5210ED743629}"/>
              </a:ext>
            </a:extLst>
          </p:cNvPr>
          <p:cNvSpPr txBox="1"/>
          <p:nvPr/>
        </p:nvSpPr>
        <p:spPr>
          <a:xfrm>
            <a:off x="218370" y="3469183"/>
            <a:ext cx="954530" cy="4514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ts val="1360"/>
              </a:lnSpc>
              <a:spcBef>
                <a:spcPts val="0"/>
              </a:spcBef>
              <a:spcAft>
                <a:spcPts val="0"/>
              </a:spcAft>
              <a:buClrTx/>
              <a:buSzTx/>
              <a:buFontTx/>
              <a:buNone/>
              <a:tabLst/>
            </a:pPr>
            <a:r>
              <a:rPr kumimoji="0" lang="en-US" sz="1400" b="1" i="0" u="none" strike="noStrike" cap="none" spc="0" normalizeH="0" baseline="0" dirty="0">
                <a:ln>
                  <a:noFill/>
                </a:ln>
                <a:solidFill>
                  <a:schemeClr val="bg2"/>
                </a:solidFill>
                <a:effectLst/>
                <a:uFillTx/>
                <a:latin typeface="IBM Plex Sans" panose="020B0503050203000203" pitchFamily="34" charset="0"/>
                <a:sym typeface="Calibri"/>
              </a:rPr>
              <a:t>True facts </a:t>
            </a:r>
            <a:r>
              <a:rPr lang="en-US" sz="1400" b="1" dirty="0">
                <a:solidFill>
                  <a:schemeClr val="bg2"/>
                </a:solidFill>
                <a:latin typeface="IBM Plex Sans" panose="020B0503050203000203" pitchFamily="34" charset="0"/>
                <a:sym typeface="Calibri"/>
              </a:rPr>
              <a:t>(given)</a:t>
            </a:r>
            <a:endParaRPr kumimoji="0" lang="en-US" b="1" i="0" u="none" strike="noStrike" cap="none" spc="0" normalizeH="0" baseline="0" dirty="0">
              <a:ln>
                <a:noFill/>
              </a:ln>
              <a:solidFill>
                <a:schemeClr val="bg2"/>
              </a:solidFill>
              <a:effectLst/>
              <a:uFillTx/>
              <a:latin typeface="IBM Plex Sans" panose="020B0503050203000203" pitchFamily="34" charset="0"/>
              <a:sym typeface="Calibri"/>
            </a:endParaRPr>
          </a:p>
        </p:txBody>
      </p:sp>
      <p:cxnSp>
        <p:nvCxnSpPr>
          <p:cNvPr id="18" name="Straight Arrow Connector 17">
            <a:extLst>
              <a:ext uri="{FF2B5EF4-FFF2-40B4-BE49-F238E27FC236}">
                <a16:creationId xmlns:a16="http://schemas.microsoft.com/office/drawing/2014/main" id="{2F1B1904-D0C0-E444-88A9-3438553E0B42}"/>
              </a:ext>
            </a:extLst>
          </p:cNvPr>
          <p:cNvCxnSpPr>
            <a:cxnSpLocks/>
          </p:cNvCxnSpPr>
          <p:nvPr/>
        </p:nvCxnSpPr>
        <p:spPr>
          <a:xfrm>
            <a:off x="821026" y="3872489"/>
            <a:ext cx="351873" cy="355889"/>
          </a:xfrm>
          <a:prstGeom prst="straightConnector1">
            <a:avLst/>
          </a:prstGeom>
          <a:noFill/>
          <a:ln w="19050"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0" name="Straight Arrow Connector 19">
            <a:extLst>
              <a:ext uri="{FF2B5EF4-FFF2-40B4-BE49-F238E27FC236}">
                <a16:creationId xmlns:a16="http://schemas.microsoft.com/office/drawing/2014/main" id="{731C6750-7F7E-C841-BF04-32482C8BA017}"/>
              </a:ext>
            </a:extLst>
          </p:cNvPr>
          <p:cNvCxnSpPr>
            <a:cxnSpLocks/>
          </p:cNvCxnSpPr>
          <p:nvPr/>
        </p:nvCxnSpPr>
        <p:spPr>
          <a:xfrm flipH="1">
            <a:off x="4564743" y="3582209"/>
            <a:ext cx="538705" cy="576719"/>
          </a:xfrm>
          <a:prstGeom prst="straightConnector1">
            <a:avLst/>
          </a:prstGeom>
          <a:noFill/>
          <a:ln w="19050"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3" name="TextBox 22">
            <a:extLst>
              <a:ext uri="{FF2B5EF4-FFF2-40B4-BE49-F238E27FC236}">
                <a16:creationId xmlns:a16="http://schemas.microsoft.com/office/drawing/2014/main" id="{C6169270-3749-8A4B-AA71-51888CD0F83F}"/>
              </a:ext>
            </a:extLst>
          </p:cNvPr>
          <p:cNvSpPr txBox="1"/>
          <p:nvPr/>
        </p:nvSpPr>
        <p:spPr>
          <a:xfrm>
            <a:off x="4752396" y="3162250"/>
            <a:ext cx="1828903" cy="4514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ts val="1360"/>
              </a:lnSpc>
              <a:spcBef>
                <a:spcPts val="0"/>
              </a:spcBef>
              <a:spcAft>
                <a:spcPts val="0"/>
              </a:spcAft>
              <a:buClrTx/>
              <a:buSzTx/>
              <a:buFontTx/>
              <a:buNone/>
              <a:tabLst/>
            </a:pPr>
            <a:r>
              <a:rPr lang="en-US" sz="1400" b="1" dirty="0">
                <a:solidFill>
                  <a:schemeClr val="bg2"/>
                </a:solidFill>
                <a:latin typeface="IBM Plex Sans" panose="020B0503050203000203" pitchFamily="34" charset="0"/>
                <a:sym typeface="Calibri"/>
              </a:rPr>
              <a:t>Additional f</a:t>
            </a:r>
            <a:r>
              <a:rPr kumimoji="0" lang="en-US" sz="1400" b="1" i="0" u="none" strike="noStrike" cap="none" spc="0" normalizeH="0" baseline="0" dirty="0">
                <a:ln>
                  <a:noFill/>
                </a:ln>
                <a:solidFill>
                  <a:schemeClr val="bg2"/>
                </a:solidFill>
                <a:effectLst/>
                <a:uFillTx/>
                <a:latin typeface="IBM Plex Sans" panose="020B0503050203000203" pitchFamily="34" charset="0"/>
                <a:sym typeface="Calibri"/>
              </a:rPr>
              <a:t>acts according to Worl</a:t>
            </a:r>
            <a:r>
              <a:rPr lang="en-US" sz="1400" b="1" dirty="0">
                <a:solidFill>
                  <a:schemeClr val="bg2"/>
                </a:solidFill>
                <a:latin typeface="IBM Plex Sans" panose="020B0503050203000203" pitchFamily="34" charset="0"/>
                <a:sym typeface="Calibri"/>
              </a:rPr>
              <a:t>d </a:t>
            </a:r>
            <a:r>
              <a:rPr kumimoji="0" lang="en-US" sz="1400" b="1" i="0" u="none" strike="noStrike" cap="none" spc="0" normalizeH="0" baseline="0" dirty="0">
                <a:ln>
                  <a:noFill/>
                </a:ln>
                <a:solidFill>
                  <a:schemeClr val="bg2"/>
                </a:solidFill>
                <a:effectLst/>
                <a:uFillTx/>
                <a:latin typeface="IBM Plex Sans" panose="020B0503050203000203" pitchFamily="34" charset="0"/>
                <a:sym typeface="Calibri"/>
              </a:rPr>
              <a:t>1 </a:t>
            </a:r>
            <a:endParaRPr kumimoji="0" lang="en-US" b="1" i="0" u="none" strike="noStrike" cap="none" spc="0" normalizeH="0" baseline="0" dirty="0">
              <a:ln>
                <a:noFill/>
              </a:ln>
              <a:solidFill>
                <a:schemeClr val="bg2"/>
              </a:solidFill>
              <a:effectLst/>
              <a:uFillTx/>
              <a:latin typeface="IBM Plex Sans" panose="020B0503050203000203" pitchFamily="34" charset="0"/>
              <a:sym typeface="Calibri"/>
            </a:endParaRPr>
          </a:p>
        </p:txBody>
      </p:sp>
      <p:sp>
        <p:nvSpPr>
          <p:cNvPr id="26" name="TextBox 25">
            <a:extLst>
              <a:ext uri="{FF2B5EF4-FFF2-40B4-BE49-F238E27FC236}">
                <a16:creationId xmlns:a16="http://schemas.microsoft.com/office/drawing/2014/main" id="{B6A32D0B-9FC8-D443-97C9-35C907779BE3}"/>
              </a:ext>
            </a:extLst>
          </p:cNvPr>
          <p:cNvSpPr txBox="1"/>
          <p:nvPr/>
        </p:nvSpPr>
        <p:spPr>
          <a:xfrm>
            <a:off x="10213748" y="3108775"/>
            <a:ext cx="1828903" cy="4514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ts val="1360"/>
              </a:lnSpc>
              <a:spcBef>
                <a:spcPts val="0"/>
              </a:spcBef>
              <a:spcAft>
                <a:spcPts val="0"/>
              </a:spcAft>
              <a:buClrTx/>
              <a:buSzTx/>
              <a:buFontTx/>
              <a:buNone/>
              <a:tabLst/>
            </a:pPr>
            <a:r>
              <a:rPr lang="en-US" sz="1400" b="1" dirty="0">
                <a:solidFill>
                  <a:schemeClr val="bg2"/>
                </a:solidFill>
                <a:latin typeface="IBM Plex Sans" panose="020B0503050203000203" pitchFamily="34" charset="0"/>
                <a:sym typeface="Calibri"/>
              </a:rPr>
              <a:t>Additional f</a:t>
            </a:r>
            <a:r>
              <a:rPr kumimoji="0" lang="en-US" sz="1400" b="1" i="0" u="none" strike="noStrike" cap="none" spc="0" normalizeH="0" baseline="0" dirty="0">
                <a:ln>
                  <a:noFill/>
                </a:ln>
                <a:solidFill>
                  <a:schemeClr val="bg2"/>
                </a:solidFill>
                <a:effectLst/>
                <a:uFillTx/>
                <a:latin typeface="IBM Plex Sans" panose="020B0503050203000203" pitchFamily="34" charset="0"/>
                <a:sym typeface="Calibri"/>
              </a:rPr>
              <a:t>acts according to World 2 </a:t>
            </a:r>
            <a:endParaRPr kumimoji="0" lang="en-US" b="1" i="0" u="none" strike="noStrike" cap="none" spc="0" normalizeH="0" baseline="0" dirty="0">
              <a:ln>
                <a:noFill/>
              </a:ln>
              <a:solidFill>
                <a:schemeClr val="bg2"/>
              </a:solidFill>
              <a:effectLst/>
              <a:uFillTx/>
              <a:latin typeface="IBM Plex Sans" panose="020B0503050203000203" pitchFamily="34" charset="0"/>
              <a:sym typeface="Calibri"/>
            </a:endParaRPr>
          </a:p>
        </p:txBody>
      </p:sp>
      <p:cxnSp>
        <p:nvCxnSpPr>
          <p:cNvPr id="27" name="Straight Arrow Connector 26">
            <a:extLst>
              <a:ext uri="{FF2B5EF4-FFF2-40B4-BE49-F238E27FC236}">
                <a16:creationId xmlns:a16="http://schemas.microsoft.com/office/drawing/2014/main" id="{39A3BDC4-C02A-564F-9BCC-8A568924179D}"/>
              </a:ext>
            </a:extLst>
          </p:cNvPr>
          <p:cNvCxnSpPr>
            <a:cxnSpLocks/>
          </p:cNvCxnSpPr>
          <p:nvPr/>
        </p:nvCxnSpPr>
        <p:spPr>
          <a:xfrm flipH="1">
            <a:off x="10360599" y="3596607"/>
            <a:ext cx="538705" cy="576719"/>
          </a:xfrm>
          <a:prstGeom prst="straightConnector1">
            <a:avLst/>
          </a:prstGeom>
          <a:noFill/>
          <a:ln w="19050"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8" name="TextBox 27">
            <a:extLst>
              <a:ext uri="{FF2B5EF4-FFF2-40B4-BE49-F238E27FC236}">
                <a16:creationId xmlns:a16="http://schemas.microsoft.com/office/drawing/2014/main" id="{C0A5F865-49C2-374B-8F31-5050DB13F65E}"/>
              </a:ext>
            </a:extLst>
          </p:cNvPr>
          <p:cNvSpPr txBox="1"/>
          <p:nvPr/>
        </p:nvSpPr>
        <p:spPr>
          <a:xfrm>
            <a:off x="1020112" y="6123096"/>
            <a:ext cx="1004528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kumimoji="0" lang="en-US" sz="1800" b="0" i="0" u="none" strike="noStrike" cap="none" spc="0" normalizeH="0" baseline="0" dirty="0">
                <a:ln>
                  <a:noFill/>
                </a:ln>
                <a:solidFill>
                  <a:srgbClr val="000000"/>
                </a:solidFill>
                <a:effectLst/>
                <a:uFillTx/>
                <a:latin typeface="+mn-lt"/>
                <a:ea typeface="+mn-ea"/>
                <a:cs typeface="+mn-cs"/>
                <a:sym typeface="Calibri"/>
              </a:rPr>
              <a:t>P (World) depends on</a:t>
            </a:r>
            <a:r>
              <a:rPr lang="en-US" dirty="0">
                <a:solidFill>
                  <a:srgbClr val="000000"/>
                </a:solidFill>
                <a:sym typeface="Calibri"/>
              </a:rPr>
              <a:t> the </a:t>
            </a:r>
            <a:r>
              <a:rPr lang="en-US" b="1" dirty="0">
                <a:solidFill>
                  <a:srgbClr val="000000"/>
                </a:solidFill>
                <a:sym typeface="Calibri"/>
              </a:rPr>
              <a:t>weight of each </a:t>
            </a:r>
            <a:r>
              <a:rPr lang="en-US" dirty="0"/>
              <a:t>𝜑</a:t>
            </a:r>
            <a:r>
              <a:rPr lang="en-US" dirty="0">
                <a:solidFill>
                  <a:srgbClr val="000000"/>
                </a:solidFill>
                <a:sym typeface="Calibri"/>
              </a:rPr>
              <a:t>, multiplied by  # of true groundings (i.e., non-violations) of </a:t>
            </a:r>
            <a:r>
              <a:rPr lang="en-US" dirty="0"/>
              <a:t>𝜑</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8982306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dissolve">
                                      <p:cBhvr>
                                        <p:cTn id="16" dur="500"/>
                                        <p:tgtEl>
                                          <p:spTgt spid="16"/>
                                        </p:tgtEl>
                                      </p:cBhvr>
                                    </p:animEffect>
                                  </p:childTnLst>
                                </p:cTn>
                              </p:par>
                              <p:par>
                                <p:cTn id="17" presetID="9"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dissolve">
                                      <p:cBhvr>
                                        <p:cTn id="19" dur="500"/>
                                        <p:tgtEl>
                                          <p:spTgt spid="18"/>
                                        </p:tgtEl>
                                      </p:cBhvr>
                                    </p:animEffect>
                                  </p:childTnLst>
                                </p:cTn>
                              </p:par>
                              <p:par>
                                <p:cTn id="20" presetID="9"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dissolve">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dissolve">
                                      <p:cBhvr>
                                        <p:cTn id="33" dur="500"/>
                                        <p:tgtEl>
                                          <p:spTgt spid="14"/>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dissolve">
                                      <p:cBhvr>
                                        <p:cTn id="36" dur="500"/>
                                        <p:tgtEl>
                                          <p:spTgt spid="15"/>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dissolve">
                                      <p:cBhvr>
                                        <p:cTn id="39" dur="500"/>
                                        <p:tgtEl>
                                          <p:spTgt spid="26"/>
                                        </p:tgtEl>
                                      </p:cBhvr>
                                    </p:animEffect>
                                  </p:childTnLst>
                                </p:cTn>
                              </p:par>
                              <p:par>
                                <p:cTn id="40" presetID="9"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dissolve">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dissolve">
                                      <p:cBhvr>
                                        <p:cTn id="4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Graphic spid="11" grpId="0">
        <p:bldAsOne/>
      </p:bldGraphic>
      <p:bldP spid="12" grpId="0"/>
      <p:bldP spid="13" grpId="0" animBg="1"/>
      <p:bldGraphic spid="14" grpId="0">
        <p:bldAsOne/>
      </p:bldGraphic>
      <p:bldP spid="15" grpId="0"/>
      <p:bldP spid="16" grpId="0"/>
      <p:bldP spid="23" grpId="0"/>
      <p:bldP spid="26" grpId="0"/>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492947-2E2E-AC45-8FE2-E2ECE05291B9}"/>
              </a:ext>
            </a:extLst>
          </p:cNvPr>
          <p:cNvSpPr>
            <a:spLocks noGrp="1"/>
          </p:cNvSpPr>
          <p:nvPr>
            <p:ph type="sldNum" sz="quarter" idx="2"/>
          </p:nvPr>
        </p:nvSpPr>
        <p:spPr/>
        <p:txBody>
          <a:bodyPr/>
          <a:lstStyle/>
          <a:p>
            <a:fld id="{59395FB3-9C97-154F-86B2-7E381B951268}" type="slidenum">
              <a:rPr lang="en-US" smtClean="0"/>
              <a:pPr/>
              <a:t>2</a:t>
            </a:fld>
            <a:endParaRPr lang="en-US" dirty="0"/>
          </a:p>
        </p:txBody>
      </p:sp>
      <p:sp>
        <p:nvSpPr>
          <p:cNvPr id="4" name="Title 3">
            <a:extLst>
              <a:ext uri="{FF2B5EF4-FFF2-40B4-BE49-F238E27FC236}">
                <a16:creationId xmlns:a16="http://schemas.microsoft.com/office/drawing/2014/main" id="{4373B964-B905-1A4A-96E0-A6F3CA92A53E}"/>
              </a:ext>
            </a:extLst>
          </p:cNvPr>
          <p:cNvSpPr>
            <a:spLocks noGrp="1"/>
          </p:cNvSpPr>
          <p:nvPr>
            <p:ph type="title"/>
          </p:nvPr>
        </p:nvSpPr>
        <p:spPr/>
        <p:txBody>
          <a:bodyPr>
            <a:normAutofit/>
          </a:bodyPr>
          <a:lstStyle/>
          <a:p>
            <a:r>
              <a:rPr lang="en-US" sz="2800" dirty="0"/>
              <a:t>What is Entity Resolution</a:t>
            </a:r>
          </a:p>
        </p:txBody>
      </p:sp>
      <p:sp>
        <p:nvSpPr>
          <p:cNvPr id="5" name="Text Placeholder 4">
            <a:extLst>
              <a:ext uri="{FF2B5EF4-FFF2-40B4-BE49-F238E27FC236}">
                <a16:creationId xmlns:a16="http://schemas.microsoft.com/office/drawing/2014/main" id="{EB905BBD-1F2D-9846-B052-00A8E437E02A}"/>
              </a:ext>
            </a:extLst>
          </p:cNvPr>
          <p:cNvSpPr>
            <a:spLocks noGrp="1"/>
          </p:cNvSpPr>
          <p:nvPr>
            <p:ph type="body" idx="1"/>
          </p:nvPr>
        </p:nvSpPr>
        <p:spPr/>
        <p:txBody>
          <a:bodyPr/>
          <a:lstStyle/>
          <a:p>
            <a:pPr marL="0" indent="0" defTabSz="914621">
              <a:lnSpc>
                <a:spcPts val="2500"/>
              </a:lnSpc>
              <a:spcBef>
                <a:spcPts val="0"/>
              </a:spcBef>
              <a:buSzTx/>
              <a:buNone/>
            </a:pPr>
            <a:r>
              <a:rPr lang="en-US" sz="2000" b="1" kern="1200" dirty="0">
                <a:solidFill>
                  <a:schemeClr val="bg2"/>
                </a:solidFill>
                <a:latin typeface="IBM Plex Sans" panose="020B0503050203000203" pitchFamily="34" charset="77"/>
                <a:cs typeface="Calibri"/>
              </a:rPr>
              <a:t>Entity Resolution (ER) </a:t>
            </a:r>
          </a:p>
          <a:p>
            <a:pPr marL="342900" lvl="0" indent="-342900" defTabSz="914621">
              <a:lnSpc>
                <a:spcPts val="2500"/>
              </a:lnSpc>
              <a:spcBef>
                <a:spcPts val="0"/>
              </a:spcBef>
              <a:buSzTx/>
              <a:buFont typeface="Arial" panose="020B0604020202020204" pitchFamily="34" charset="0"/>
              <a:buChar char="•"/>
            </a:pPr>
            <a:r>
              <a:rPr lang="en-US" sz="1800" kern="1200" dirty="0">
                <a:solidFill>
                  <a:srgbClr val="000000"/>
                </a:solidFill>
                <a:latin typeface="IBM Plex Sans" panose="020B0503050203000203" pitchFamily="34" charset="77"/>
                <a:cs typeface="Calibri"/>
              </a:rPr>
              <a:t>Long-standing research problem, started in the late 60’s </a:t>
            </a:r>
            <a:r>
              <a:rPr lang="en-US" sz="1600" b="1" kern="1200" dirty="0">
                <a:solidFill>
                  <a:srgbClr val="0070C0"/>
                </a:solidFill>
                <a:latin typeface="IBM Plex Sans" panose="020B0503050203000203" pitchFamily="34" charset="77"/>
                <a:cs typeface="Calibri"/>
              </a:rPr>
              <a:t>[Fellegi and Sunter, 1969]</a:t>
            </a:r>
            <a:r>
              <a:rPr lang="en-US" sz="1800" kern="1200" dirty="0">
                <a:solidFill>
                  <a:srgbClr val="000000"/>
                </a:solidFill>
                <a:latin typeface="IBM Plex Sans" panose="020B0503050203000203" pitchFamily="34" charset="77"/>
                <a:cs typeface="Calibri"/>
              </a:rPr>
              <a:t>, still very active</a:t>
            </a:r>
            <a:endParaRPr lang="en-US" sz="1800" b="1" i="1" kern="1200" dirty="0">
              <a:solidFill>
                <a:srgbClr val="535353"/>
              </a:solidFill>
              <a:latin typeface="IBM Plex Sans" panose="020B0503050203000203" pitchFamily="34" charset="77"/>
              <a:cs typeface="Calibri"/>
            </a:endParaRPr>
          </a:p>
          <a:p>
            <a:pPr marL="342900" lvl="0" indent="-342900" defTabSz="914621">
              <a:lnSpc>
                <a:spcPts val="2500"/>
              </a:lnSpc>
              <a:spcBef>
                <a:spcPts val="0"/>
              </a:spcBef>
              <a:buSzTx/>
              <a:buFont typeface="Arial" panose="020B0604020202020204" pitchFamily="34" charset="0"/>
              <a:buChar char="•"/>
            </a:pPr>
            <a:r>
              <a:rPr lang="en-US" sz="1800" b="1" i="1" kern="1200" dirty="0">
                <a:solidFill>
                  <a:srgbClr val="535353"/>
                </a:solidFill>
                <a:latin typeface="IBM Plex Sans" panose="020B0503050203000203" pitchFamily="34" charset="77"/>
                <a:cs typeface="Calibri"/>
              </a:rPr>
              <a:t>“Recognize, link and fuse various aspects of the same real-world entity”</a:t>
            </a:r>
          </a:p>
          <a:p>
            <a:endParaRPr lang="en-US" dirty="0"/>
          </a:p>
          <a:p>
            <a:pPr marL="0" indent="0">
              <a:buNone/>
            </a:pPr>
            <a:r>
              <a:rPr lang="en-US" sz="2000" b="1" dirty="0">
                <a:solidFill>
                  <a:schemeClr val="bg2"/>
                </a:solidFill>
              </a:rPr>
              <a:t>Many different names and variations: </a:t>
            </a:r>
          </a:p>
          <a:p>
            <a:pPr lvl="1"/>
            <a:r>
              <a:rPr lang="en-US" dirty="0">
                <a:solidFill>
                  <a:schemeClr val="tx1"/>
                </a:solidFill>
              </a:rPr>
              <a:t>Record linkage</a:t>
            </a:r>
          </a:p>
          <a:p>
            <a:pPr lvl="1"/>
            <a:r>
              <a:rPr lang="en-US" dirty="0">
                <a:solidFill>
                  <a:schemeClr val="tx1"/>
                </a:solidFill>
              </a:rPr>
              <a:t>Record matching</a:t>
            </a:r>
          </a:p>
          <a:p>
            <a:pPr lvl="1"/>
            <a:r>
              <a:rPr lang="en-US" dirty="0">
                <a:solidFill>
                  <a:schemeClr val="tx1"/>
                </a:solidFill>
              </a:rPr>
              <a:t>Deduplication</a:t>
            </a:r>
          </a:p>
          <a:p>
            <a:pPr lvl="1"/>
            <a:r>
              <a:rPr lang="en-US" dirty="0">
                <a:solidFill>
                  <a:schemeClr val="tx1"/>
                </a:solidFill>
              </a:rPr>
              <a:t>Entity resolution</a:t>
            </a:r>
          </a:p>
          <a:p>
            <a:pPr lvl="1"/>
            <a:r>
              <a:rPr lang="en-US" dirty="0">
                <a:solidFill>
                  <a:schemeClr val="tx1"/>
                </a:solidFill>
              </a:rPr>
              <a:t>Entity matching</a:t>
            </a:r>
          </a:p>
          <a:p>
            <a:pPr lvl="1"/>
            <a:r>
              <a:rPr lang="en-US" dirty="0">
                <a:solidFill>
                  <a:schemeClr val="tx1"/>
                </a:solidFill>
              </a:rPr>
              <a:t>Reference reconciliation</a:t>
            </a:r>
          </a:p>
          <a:p>
            <a:pPr lvl="1"/>
            <a:r>
              <a:rPr lang="en-US" dirty="0">
                <a:solidFill>
                  <a:schemeClr val="tx1"/>
                </a:solidFill>
              </a:rPr>
              <a:t>Merge/purge</a:t>
            </a:r>
          </a:p>
          <a:p>
            <a:pPr lvl="1"/>
            <a:r>
              <a:rPr lang="en-US" dirty="0">
                <a:solidFill>
                  <a:schemeClr val="tx1"/>
                </a:solidFill>
              </a:rPr>
              <a:t>Entity linking</a:t>
            </a:r>
          </a:p>
          <a:p>
            <a:pPr lvl="1"/>
            <a:r>
              <a:rPr lang="en-US" dirty="0">
                <a:solidFill>
                  <a:schemeClr val="tx1"/>
                </a:solidFill>
              </a:rPr>
              <a:t>Entity integration</a:t>
            </a:r>
          </a:p>
          <a:p>
            <a:pPr lvl="1"/>
            <a:r>
              <a:rPr lang="en-US" dirty="0">
                <a:solidFill>
                  <a:schemeClr val="tx1"/>
                </a:solidFill>
              </a:rPr>
              <a:t>Record clustering</a:t>
            </a:r>
          </a:p>
          <a:p>
            <a:pPr lvl="1"/>
            <a:r>
              <a:rPr lang="en-US" dirty="0">
                <a:solidFill>
                  <a:schemeClr val="tx1"/>
                </a:solidFill>
              </a:rPr>
              <a:t>…</a:t>
            </a:r>
          </a:p>
        </p:txBody>
      </p:sp>
      <p:sp>
        <p:nvSpPr>
          <p:cNvPr id="6" name="Right Brace 5">
            <a:extLst>
              <a:ext uri="{FF2B5EF4-FFF2-40B4-BE49-F238E27FC236}">
                <a16:creationId xmlns:a16="http://schemas.microsoft.com/office/drawing/2014/main" id="{64818E30-8E3A-444E-A35C-EFA62577A7C3}"/>
              </a:ext>
            </a:extLst>
          </p:cNvPr>
          <p:cNvSpPr/>
          <p:nvPr/>
        </p:nvSpPr>
        <p:spPr>
          <a:xfrm>
            <a:off x="5295018" y="2870788"/>
            <a:ext cx="255182" cy="3009016"/>
          </a:xfrm>
          <a:prstGeom prst="rightBrac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7" name="TextBox 6">
            <a:extLst>
              <a:ext uri="{FF2B5EF4-FFF2-40B4-BE49-F238E27FC236}">
                <a16:creationId xmlns:a16="http://schemas.microsoft.com/office/drawing/2014/main" id="{27CF17F2-CFFE-F848-8190-9663E5A560D3}"/>
              </a:ext>
            </a:extLst>
          </p:cNvPr>
          <p:cNvSpPr txBox="1"/>
          <p:nvPr/>
        </p:nvSpPr>
        <p:spPr>
          <a:xfrm>
            <a:off x="5922339" y="4179998"/>
            <a:ext cx="336803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Itself an entity resolution problem </a:t>
            </a:r>
          </a:p>
        </p:txBody>
      </p:sp>
      <p:sp>
        <p:nvSpPr>
          <p:cNvPr id="8" name="Smiley Face 7">
            <a:extLst>
              <a:ext uri="{FF2B5EF4-FFF2-40B4-BE49-F238E27FC236}">
                <a16:creationId xmlns:a16="http://schemas.microsoft.com/office/drawing/2014/main" id="{AE8E333D-126E-F649-AD3F-86039793DEF8}"/>
              </a:ext>
            </a:extLst>
          </p:cNvPr>
          <p:cNvSpPr/>
          <p:nvPr/>
        </p:nvSpPr>
        <p:spPr>
          <a:xfrm>
            <a:off x="9301008" y="4179998"/>
            <a:ext cx="361506" cy="369330"/>
          </a:xfrm>
          <a:prstGeom prst="smileyFac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43901552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C4BD52-7363-1143-98A4-03E166D5E4D2}"/>
              </a:ext>
            </a:extLst>
          </p:cNvPr>
          <p:cNvSpPr>
            <a:spLocks noGrp="1"/>
          </p:cNvSpPr>
          <p:nvPr>
            <p:ph type="sldNum" sz="quarter" idx="2"/>
          </p:nvPr>
        </p:nvSpPr>
        <p:spPr/>
        <p:txBody>
          <a:bodyPr/>
          <a:lstStyle/>
          <a:p>
            <a:fld id="{86CB4B4D-7CA3-9044-876B-883B54F8677D}" type="slidenum">
              <a:rPr lang="en-US" smtClean="0"/>
              <a:t>20</a:t>
            </a:fld>
            <a:endParaRPr lang="en-US"/>
          </a:p>
        </p:txBody>
      </p:sp>
      <p:sp>
        <p:nvSpPr>
          <p:cNvPr id="3" name="Title 2">
            <a:extLst>
              <a:ext uri="{FF2B5EF4-FFF2-40B4-BE49-F238E27FC236}">
                <a16:creationId xmlns:a16="http://schemas.microsoft.com/office/drawing/2014/main" id="{3BF73883-4DBB-4843-9126-F7217EFF8475}"/>
              </a:ext>
            </a:extLst>
          </p:cNvPr>
          <p:cNvSpPr>
            <a:spLocks noGrp="1"/>
          </p:cNvSpPr>
          <p:nvPr>
            <p:ph type="title"/>
          </p:nvPr>
        </p:nvSpPr>
        <p:spPr/>
        <p:txBody>
          <a:bodyPr>
            <a:normAutofit/>
          </a:bodyPr>
          <a:lstStyle/>
          <a:p>
            <a:r>
              <a:rPr lang="en-US" sz="2800" dirty="0"/>
              <a:t>Example of MLN Rules for Entity Resolution </a:t>
            </a:r>
          </a:p>
        </p:txBody>
      </p:sp>
      <p:sp>
        <p:nvSpPr>
          <p:cNvPr id="4" name="Text Placeholder 3">
            <a:extLst>
              <a:ext uri="{FF2B5EF4-FFF2-40B4-BE49-F238E27FC236}">
                <a16:creationId xmlns:a16="http://schemas.microsoft.com/office/drawing/2014/main" id="{32E1DFC7-0A5B-F34E-B1AC-A297044C872F}"/>
              </a:ext>
            </a:extLst>
          </p:cNvPr>
          <p:cNvSpPr>
            <a:spLocks noGrp="1"/>
          </p:cNvSpPr>
          <p:nvPr>
            <p:ph type="body" idx="1"/>
          </p:nvPr>
        </p:nvSpPr>
        <p:spPr>
          <a:xfrm>
            <a:off x="761649" y="4725802"/>
            <a:ext cx="11154842" cy="373654"/>
          </a:xfrm>
        </p:spPr>
        <p:txBody>
          <a:bodyPr>
            <a:normAutofit/>
          </a:bodyPr>
          <a:lstStyle/>
          <a:p>
            <a:pPr marL="0" indent="0">
              <a:lnSpc>
                <a:spcPts val="2020"/>
              </a:lnSpc>
              <a:buNone/>
            </a:pPr>
            <a:r>
              <a:rPr lang="en-US" sz="1500" dirty="0">
                <a:solidFill>
                  <a:srgbClr val="0070C0"/>
                </a:solidFill>
              </a:rPr>
              <a:t>HasField(r1, “product”, f1 ) ∧ HasField(r2 , “product”, f2 ) ∧ HasWord(f1, t1 ) ∧ HasWord(f2, t2 ) ∧ Eq(t1, t2) </a:t>
            </a:r>
            <a:r>
              <a:rPr lang="en-US" sz="1500" dirty="0">
                <a:solidFill>
                  <a:srgbClr val="0070C0"/>
                </a:solidFill>
                <a:sym typeface="Symbol" pitchFamily="18" charset="2"/>
              </a:rPr>
              <a:t></a:t>
            </a:r>
            <a:r>
              <a:rPr lang="en-US" sz="1500" dirty="0">
                <a:solidFill>
                  <a:srgbClr val="0070C0"/>
                </a:solidFill>
              </a:rPr>
              <a:t>  Eq (r1, r2)</a:t>
            </a:r>
          </a:p>
        </p:txBody>
      </p:sp>
      <p:graphicFrame>
        <p:nvGraphicFramePr>
          <p:cNvPr id="5" name="Table 4">
            <a:extLst>
              <a:ext uri="{FF2B5EF4-FFF2-40B4-BE49-F238E27FC236}">
                <a16:creationId xmlns:a16="http://schemas.microsoft.com/office/drawing/2014/main" id="{3B9AC01A-DF87-CA4C-ADF8-17F1894860DF}"/>
              </a:ext>
            </a:extLst>
          </p:cNvPr>
          <p:cNvGraphicFramePr>
            <a:graphicFrameLocks noGrp="1"/>
          </p:cNvGraphicFramePr>
          <p:nvPr/>
        </p:nvGraphicFramePr>
        <p:xfrm>
          <a:off x="8172487" y="686423"/>
          <a:ext cx="3642289" cy="1828800"/>
        </p:xfrm>
        <a:graphic>
          <a:graphicData uri="http://schemas.openxmlformats.org/drawingml/2006/table">
            <a:tbl>
              <a:tblPr firstRow="1" bandRow="1">
                <a:tableStyleId>{7E9639D4-E3E2-4D34-9284-5A2195B3D0D7}</a:tableStyleId>
              </a:tblPr>
              <a:tblGrid>
                <a:gridCol w="1262165">
                  <a:extLst>
                    <a:ext uri="{9D8B030D-6E8A-4147-A177-3AD203B41FA5}">
                      <a16:colId xmlns:a16="http://schemas.microsoft.com/office/drawing/2014/main" val="1573398089"/>
                    </a:ext>
                  </a:extLst>
                </a:gridCol>
                <a:gridCol w="898703">
                  <a:extLst>
                    <a:ext uri="{9D8B030D-6E8A-4147-A177-3AD203B41FA5}">
                      <a16:colId xmlns:a16="http://schemas.microsoft.com/office/drawing/2014/main" val="2927042018"/>
                    </a:ext>
                  </a:extLst>
                </a:gridCol>
                <a:gridCol w="1481421">
                  <a:extLst>
                    <a:ext uri="{9D8B030D-6E8A-4147-A177-3AD203B41FA5}">
                      <a16:colId xmlns:a16="http://schemas.microsoft.com/office/drawing/2014/main" val="2159646504"/>
                    </a:ext>
                  </a:extLst>
                </a:gridCol>
              </a:tblGrid>
              <a:tr h="0">
                <a:tc>
                  <a:txBody>
                    <a:bodyPr/>
                    <a:lstStyle/>
                    <a:p>
                      <a:pPr algn="l"/>
                      <a:r>
                        <a:rPr lang="en-US" sz="1400" b="0" dirty="0">
                          <a:latin typeface="IBM Plex Sans" panose="020B0503050203000203" pitchFamily="34" charset="0"/>
                        </a:rPr>
                        <a:t>component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400" b="0" dirty="0">
                          <a:latin typeface="IBM Plex Sans" panose="020B0503050203000203" pitchFamily="34" charset="0"/>
                        </a:rPr>
                        <a:t>product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400" b="0" dirty="0">
                          <a:latin typeface="IBM Plex Sans" panose="020B0503050203000203" pitchFamily="34" charset="0"/>
                        </a:rPr>
                        <a:t>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58681723"/>
                  </a:ext>
                </a:extLst>
              </a:tr>
              <a:tr h="179126">
                <a:tc>
                  <a:txBody>
                    <a:bodyPr/>
                    <a:lstStyle/>
                    <a:p>
                      <a:pPr algn="l"/>
                      <a:r>
                        <a:rPr lang="en-US" sz="1200" b="0" i="0" u="none" strike="noStrike" cap="none" spc="0" baseline="0" dirty="0">
                          <a:ln>
                            <a:noFill/>
                          </a:ln>
                          <a:solidFill>
                            <a:schemeClr val="tx1"/>
                          </a:solidFill>
                          <a:effectLst/>
                          <a:uFillTx/>
                          <a:latin typeface="IBM Plex Sans" panose="020B0503050203000203" pitchFamily="34" charset="0"/>
                          <a:ea typeface="+mn-ea"/>
                          <a:cs typeface="+mn-cs"/>
                          <a:sym typeface="Arial"/>
                        </a:rPr>
                        <a:t>Integrated Camera driver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b="0" i="0" u="none" strike="noStrike" cap="none" spc="0" baseline="0" dirty="0">
                          <a:ln>
                            <a:noFill/>
                          </a:ln>
                          <a:solidFill>
                            <a:schemeClr val="tx1"/>
                          </a:solidFill>
                          <a:effectLst/>
                          <a:uFillTx/>
                          <a:latin typeface="IBM Plex Sans" panose="020B0503050203000203" pitchFamily="34" charset="0"/>
                          <a:ea typeface="+mn-ea"/>
                          <a:cs typeface="+mn-cs"/>
                          <a:sym typeface="Arial"/>
                        </a:rPr>
                        <a:t>Lenovo T420S</a:t>
                      </a:r>
                      <a:endParaRPr lang="en-US" sz="1200" b="0" dirty="0">
                        <a:latin typeface="IBM Plex Sans" panose="020B050305020300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b="0" i="0" u="none" strike="noStrike" cap="none" spc="0" baseline="0" dirty="0">
                          <a:ln>
                            <a:noFill/>
                          </a:ln>
                          <a:solidFill>
                            <a:schemeClr val="tx1"/>
                          </a:solidFill>
                          <a:effectLst/>
                          <a:uFillTx/>
                          <a:latin typeface="IBM Plex Sans" panose="020B0503050203000203" pitchFamily="34" charset="0"/>
                          <a:ea typeface="+mn-ea"/>
                          <a:cs typeface="+mn-cs"/>
                          <a:sym typeface="Arial"/>
                        </a:rPr>
                        <a:t>Windows 8 </a:t>
                      </a:r>
                      <a:endParaRPr lang="en-US" sz="1200" b="0" dirty="0">
                        <a:latin typeface="IBM Plex Sans" panose="020B050305020300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51742266"/>
                  </a:ext>
                </a:extLst>
              </a:tr>
              <a:tr h="127947">
                <a:tc>
                  <a:txBody>
                    <a:bodyPr/>
                    <a:lstStyle/>
                    <a:p>
                      <a:pPr algn="l"/>
                      <a:endParaRPr lang="en-US" sz="1200" b="1" dirty="0">
                        <a:solidFill>
                          <a:schemeClr val="accent6">
                            <a:lumMod val="50000"/>
                          </a:schemeClr>
                        </a:solidFill>
                        <a:latin typeface="IBM Plex Sans" panose="020B050305020300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1200" b="0" dirty="0">
                        <a:latin typeface="IBM Plex Sans" panose="020B050305020300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1200" b="0" dirty="0">
                        <a:latin typeface="IBM Plex Sans" panose="020B050305020300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18878822"/>
                  </a:ext>
                </a:extLst>
              </a:tr>
              <a:tr h="127947">
                <a:tc>
                  <a:txBody>
                    <a:bodyPr/>
                    <a:lstStyle/>
                    <a:p>
                      <a:pPr algn="l"/>
                      <a:r>
                        <a:rPr lang="en-US" sz="1200" b="0" i="0" u="none" strike="noStrike" cap="none" spc="0" baseline="0" dirty="0">
                          <a:ln>
                            <a:noFill/>
                          </a:ln>
                          <a:solidFill>
                            <a:schemeClr val="tx1"/>
                          </a:solidFill>
                          <a:effectLst/>
                          <a:uFillTx/>
                          <a:latin typeface="IBM Plex Sans" panose="020B0503050203000203" pitchFamily="34" charset="0"/>
                          <a:ea typeface="+mn-ea"/>
                          <a:cs typeface="+mn-cs"/>
                          <a:sym typeface="Arial"/>
                        </a:rPr>
                        <a:t>Camera driver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b="0" i="0" u="none" strike="noStrike" cap="none" spc="0" baseline="0" dirty="0">
                          <a:ln>
                            <a:noFill/>
                          </a:ln>
                          <a:solidFill>
                            <a:schemeClr val="tx1"/>
                          </a:solidFill>
                          <a:effectLst/>
                          <a:uFillTx/>
                          <a:latin typeface="IBM Plex Sans" panose="020B0503050203000203" pitchFamily="34" charset="0"/>
                          <a:ea typeface="+mn-ea"/>
                          <a:cs typeface="+mn-cs"/>
                          <a:sym typeface="Arial"/>
                        </a:rPr>
                        <a:t>T420S</a:t>
                      </a:r>
                      <a:endParaRPr lang="en-US" sz="1200" b="0" dirty="0">
                        <a:latin typeface="IBM Plex Sans" panose="020B050305020300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b="0" i="0" u="none" strike="noStrike" cap="none" spc="0" baseline="0" dirty="0">
                          <a:ln>
                            <a:noFill/>
                          </a:ln>
                          <a:solidFill>
                            <a:schemeClr val="tx1"/>
                          </a:solidFill>
                          <a:effectLst/>
                          <a:uFillTx/>
                          <a:latin typeface="IBM Plex Sans" panose="020B0503050203000203" pitchFamily="34" charset="0"/>
                          <a:ea typeface="+mn-ea"/>
                          <a:cs typeface="+mn-cs"/>
                          <a:sym typeface="Arial"/>
                        </a:rPr>
                        <a:t>Windows Operating System </a:t>
                      </a:r>
                      <a:endParaRPr lang="en-US" sz="1200" b="0" dirty="0">
                        <a:latin typeface="IBM Plex Sans" panose="020B050305020300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6747130"/>
                  </a:ext>
                </a:extLst>
              </a:tr>
              <a:tr h="127947">
                <a:tc>
                  <a:txBody>
                    <a:bodyPr/>
                    <a:lstStyle/>
                    <a:p>
                      <a:endParaRPr lang="en-US" sz="900" b="0" i="0" u="none" strike="noStrike" cap="none" spc="0" baseline="0" dirty="0">
                        <a:ln>
                          <a:noFill/>
                        </a:ln>
                        <a:solidFill>
                          <a:schemeClr val="tx1"/>
                        </a:solidFill>
                        <a:effectLst/>
                        <a:uFillTx/>
                        <a:latin typeface="IBM Plex Sans" panose="020B0503050203000203" pitchFamily="34" charset="0"/>
                        <a:ea typeface="+mn-ea"/>
                        <a:cs typeface="+mn-cs"/>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1600" b="0" dirty="0">
                        <a:latin typeface="IBM Plex Sans" panose="020B050305020300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b="0" dirty="0">
                        <a:latin typeface="IBM Plex Sans" panose="020B050305020300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25098069"/>
                  </a:ext>
                </a:extLst>
              </a:tr>
            </a:tbl>
          </a:graphicData>
        </a:graphic>
      </p:graphicFrame>
      <p:sp>
        <p:nvSpPr>
          <p:cNvPr id="7" name="TextBox 6">
            <a:extLst>
              <a:ext uri="{FF2B5EF4-FFF2-40B4-BE49-F238E27FC236}">
                <a16:creationId xmlns:a16="http://schemas.microsoft.com/office/drawing/2014/main" id="{D68C20E1-5AE7-D142-A5D0-16BE643EBFC6}"/>
              </a:ext>
            </a:extLst>
          </p:cNvPr>
          <p:cNvSpPr txBox="1"/>
          <p:nvPr/>
        </p:nvSpPr>
        <p:spPr>
          <a:xfrm>
            <a:off x="7802097" y="1086076"/>
            <a:ext cx="247823"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dirty="0">
                <a:ln>
                  <a:noFill/>
                </a:ln>
                <a:solidFill>
                  <a:schemeClr val="accent6">
                    <a:lumMod val="50000"/>
                  </a:schemeClr>
                </a:solidFill>
                <a:effectLst/>
                <a:uFillTx/>
                <a:latin typeface="IBM Plex Sans" panose="020B0503050203000203" pitchFamily="34" charset="0"/>
                <a:sym typeface="Calibri"/>
              </a:rPr>
              <a:t>r1</a:t>
            </a:r>
            <a:endParaRPr kumimoji="0" lang="en-US" sz="1600" b="1" i="0" u="none" strike="noStrike" cap="none" spc="0" normalizeH="0" baseline="0" dirty="0">
              <a:ln>
                <a:noFill/>
              </a:ln>
              <a:solidFill>
                <a:schemeClr val="accent6">
                  <a:lumMod val="50000"/>
                </a:schemeClr>
              </a:solidFill>
              <a:effectLst/>
              <a:uFillTx/>
              <a:latin typeface="IBM Plex Sans" panose="020B0503050203000203" pitchFamily="34" charset="0"/>
              <a:sym typeface="Calibri"/>
            </a:endParaRPr>
          </a:p>
        </p:txBody>
      </p:sp>
      <p:sp>
        <p:nvSpPr>
          <p:cNvPr id="8" name="TextBox 7">
            <a:extLst>
              <a:ext uri="{FF2B5EF4-FFF2-40B4-BE49-F238E27FC236}">
                <a16:creationId xmlns:a16="http://schemas.microsoft.com/office/drawing/2014/main" id="{B715D796-7559-CB4E-9EC4-4E21E850FF55}"/>
              </a:ext>
            </a:extLst>
          </p:cNvPr>
          <p:cNvSpPr txBox="1"/>
          <p:nvPr/>
        </p:nvSpPr>
        <p:spPr>
          <a:xfrm>
            <a:off x="7813671" y="1740231"/>
            <a:ext cx="247823"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dirty="0">
                <a:ln>
                  <a:noFill/>
                </a:ln>
                <a:solidFill>
                  <a:schemeClr val="accent6">
                    <a:lumMod val="50000"/>
                  </a:schemeClr>
                </a:solidFill>
                <a:effectLst/>
                <a:uFillTx/>
                <a:latin typeface="IBM Plex Sans" panose="020B0503050203000203" pitchFamily="34" charset="0"/>
                <a:sym typeface="Calibri"/>
              </a:rPr>
              <a:t>r2</a:t>
            </a:r>
            <a:endParaRPr kumimoji="0" lang="en-US" sz="1600" b="1" i="0" u="none" strike="noStrike" cap="none" spc="0" normalizeH="0" baseline="0" dirty="0">
              <a:ln>
                <a:noFill/>
              </a:ln>
              <a:solidFill>
                <a:schemeClr val="accent6">
                  <a:lumMod val="50000"/>
                </a:schemeClr>
              </a:solidFill>
              <a:effectLst/>
              <a:uFillTx/>
              <a:latin typeface="IBM Plex Sans" panose="020B0503050203000203" pitchFamily="34" charset="0"/>
              <a:sym typeface="Calibri"/>
            </a:endParaRPr>
          </a:p>
        </p:txBody>
      </p:sp>
      <p:sp>
        <p:nvSpPr>
          <p:cNvPr id="11" name="TextBox 10">
            <a:extLst>
              <a:ext uri="{FF2B5EF4-FFF2-40B4-BE49-F238E27FC236}">
                <a16:creationId xmlns:a16="http://schemas.microsoft.com/office/drawing/2014/main" id="{8B660807-1256-714C-8AA9-C830F7103C5B}"/>
              </a:ext>
            </a:extLst>
          </p:cNvPr>
          <p:cNvSpPr txBox="1"/>
          <p:nvPr/>
        </p:nvSpPr>
        <p:spPr>
          <a:xfrm>
            <a:off x="518580" y="1085347"/>
            <a:ext cx="453811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2000" b="1" i="0" strike="noStrike" cap="none" spc="0" normalizeH="0" baseline="0" dirty="0">
                <a:ln>
                  <a:noFill/>
                </a:ln>
                <a:solidFill>
                  <a:srgbClr val="000000"/>
                </a:solidFill>
                <a:effectLst/>
                <a:uFillTx/>
                <a:latin typeface="+mn-lt"/>
                <a:ea typeface="+mn-ea"/>
                <a:cs typeface="+mn-cs"/>
                <a:sym typeface="Calibri"/>
              </a:rPr>
              <a:t>ER on fields (made of multiple tokens)</a:t>
            </a:r>
          </a:p>
        </p:txBody>
      </p:sp>
      <p:sp>
        <p:nvSpPr>
          <p:cNvPr id="12" name="TextBox 11">
            <a:extLst>
              <a:ext uri="{FF2B5EF4-FFF2-40B4-BE49-F238E27FC236}">
                <a16:creationId xmlns:a16="http://schemas.microsoft.com/office/drawing/2014/main" id="{DF7800B8-80A0-284E-BD5C-D3DACA900BD7}"/>
              </a:ext>
            </a:extLst>
          </p:cNvPr>
          <p:cNvSpPr txBox="1"/>
          <p:nvPr/>
        </p:nvSpPr>
        <p:spPr>
          <a:xfrm>
            <a:off x="545584" y="4272677"/>
            <a:ext cx="5401220"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2000" b="1" i="0" u="none" strike="noStrike" cap="none" spc="0" normalizeH="0" baseline="0" dirty="0">
                <a:ln>
                  <a:noFill/>
                </a:ln>
                <a:solidFill>
                  <a:srgbClr val="000000"/>
                </a:solidFill>
                <a:effectLst/>
                <a:uFillTx/>
                <a:latin typeface="+mn-lt"/>
                <a:ea typeface="+mn-ea"/>
                <a:cs typeface="+mn-cs"/>
                <a:sym typeface="Calibri"/>
              </a:rPr>
              <a:t>Elevate ER on records (made of multiple fields)</a:t>
            </a:r>
          </a:p>
        </p:txBody>
      </p:sp>
      <p:sp>
        <p:nvSpPr>
          <p:cNvPr id="13" name="Text Placeholder 3">
            <a:extLst>
              <a:ext uri="{FF2B5EF4-FFF2-40B4-BE49-F238E27FC236}">
                <a16:creationId xmlns:a16="http://schemas.microsoft.com/office/drawing/2014/main" id="{5A8E51B7-AB4B-CD43-9CDB-2F3E97B31CA8}"/>
              </a:ext>
            </a:extLst>
          </p:cNvPr>
          <p:cNvSpPr txBox="1">
            <a:spLocks/>
          </p:cNvSpPr>
          <p:nvPr/>
        </p:nvSpPr>
        <p:spPr>
          <a:xfrm>
            <a:off x="966025" y="1883598"/>
            <a:ext cx="6545946" cy="434575"/>
          </a:xfrm>
          <a:prstGeom prst="rect">
            <a:avLst/>
          </a:prstGeom>
          <a:ln w="12700">
            <a:miter lim="400000"/>
          </a:ln>
          <a:extLst>
            <a:ext uri="{C572A759-6A51-4108-AA02-DFA0A04FC94B}">
              <ma14:wrappingTextBoxFlag xmlns="" xmlns:ma14="http://schemas.microsoft.com/office/mac/drawingml/2011/main" val="1"/>
            </a:ext>
          </a:extLst>
        </p:spPr>
        <p:txBody>
          <a:bodyPr lIns="45711" tIns="45711" rIns="45711" bIns="45711">
            <a:normAutofit/>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pPr marL="0" indent="0">
              <a:lnSpc>
                <a:spcPts val="2020"/>
              </a:lnSpc>
              <a:buFont typeface="Arial"/>
              <a:buNone/>
            </a:pPr>
            <a:r>
              <a:rPr lang="en-US" sz="1600" kern="0" dirty="0">
                <a:solidFill>
                  <a:srgbClr val="0070C0"/>
                </a:solidFill>
              </a:rPr>
              <a:t>HasWord (f1, t1 ) ∧ HasWord (f2, t2 ) ∧ Eq(t1, t2)  </a:t>
            </a:r>
            <a:r>
              <a:rPr lang="en-US" sz="1600" kern="0" dirty="0">
                <a:solidFill>
                  <a:srgbClr val="0070C0"/>
                </a:solidFill>
                <a:sym typeface="Symbol" pitchFamily="18" charset="2"/>
              </a:rPr>
              <a:t></a:t>
            </a:r>
            <a:r>
              <a:rPr lang="en-US" sz="1600" kern="0" dirty="0">
                <a:solidFill>
                  <a:srgbClr val="0070C0"/>
                </a:solidFill>
              </a:rPr>
              <a:t>  Eq (f1, f2)</a:t>
            </a:r>
          </a:p>
        </p:txBody>
      </p:sp>
      <p:sp>
        <p:nvSpPr>
          <p:cNvPr id="14" name="Rectangle 13">
            <a:extLst>
              <a:ext uri="{FF2B5EF4-FFF2-40B4-BE49-F238E27FC236}">
                <a16:creationId xmlns:a16="http://schemas.microsoft.com/office/drawing/2014/main" id="{3F02BAF3-0FBC-1C46-B14F-91C042B1CD1B}"/>
              </a:ext>
            </a:extLst>
          </p:cNvPr>
          <p:cNvSpPr/>
          <p:nvPr/>
        </p:nvSpPr>
        <p:spPr>
          <a:xfrm>
            <a:off x="5715731" y="2866137"/>
            <a:ext cx="6099045" cy="523220"/>
          </a:xfrm>
          <a:prstGeom prst="rect">
            <a:avLst/>
          </a:prstGeom>
        </p:spPr>
        <p:txBody>
          <a:bodyPr wrap="square">
            <a:spAutoFit/>
          </a:bodyPr>
          <a:lstStyle/>
          <a:p>
            <a:r>
              <a:rPr lang="en-US" sz="1400" b="1" dirty="0">
                <a:solidFill>
                  <a:schemeClr val="accent6">
                    <a:lumMod val="50000"/>
                  </a:schemeClr>
                </a:solidFill>
                <a:latin typeface="IBM Plex Sans" panose="020B0503050203000203" pitchFamily="34" charset="0"/>
              </a:rPr>
              <a:t>HasWord (“Lenovo T420s”, “T420s”) </a:t>
            </a:r>
            <a:r>
              <a:rPr lang="en-US" sz="1400" b="1" kern="0" dirty="0">
                <a:solidFill>
                  <a:schemeClr val="accent6">
                    <a:lumMod val="50000"/>
                  </a:schemeClr>
                </a:solidFill>
                <a:latin typeface="IBM Plex Sans" panose="020B0503050203000203" pitchFamily="34" charset="0"/>
              </a:rPr>
              <a:t>∧  </a:t>
            </a:r>
            <a:r>
              <a:rPr lang="en-US" sz="1400" b="1" dirty="0">
                <a:solidFill>
                  <a:schemeClr val="accent6">
                    <a:lumMod val="50000"/>
                  </a:schemeClr>
                </a:solidFill>
                <a:latin typeface="IBM Plex Sans" panose="020B0503050203000203" pitchFamily="34" charset="0"/>
              </a:rPr>
              <a:t>HasWord(“T420s”, “T420s”) </a:t>
            </a:r>
            <a:r>
              <a:rPr lang="en-US" sz="1400" b="1" kern="0" dirty="0">
                <a:solidFill>
                  <a:schemeClr val="accent6">
                    <a:lumMod val="50000"/>
                  </a:schemeClr>
                </a:solidFill>
                <a:latin typeface="IBM Plex Sans" panose="020B0503050203000203" pitchFamily="34" charset="0"/>
              </a:rPr>
              <a:t>∧</a:t>
            </a:r>
            <a:r>
              <a:rPr lang="en-US" sz="1400" b="1" dirty="0">
                <a:solidFill>
                  <a:schemeClr val="accent6">
                    <a:lumMod val="50000"/>
                  </a:schemeClr>
                </a:solidFill>
                <a:latin typeface="IBM Plex Sans" panose="020B0503050203000203" pitchFamily="34" charset="0"/>
              </a:rPr>
              <a:t> Eq (“T420s”,  “T420s”) </a:t>
            </a:r>
            <a:r>
              <a:rPr lang="en-US" sz="1400" b="1" kern="0" dirty="0">
                <a:solidFill>
                  <a:schemeClr val="accent6">
                    <a:lumMod val="50000"/>
                  </a:schemeClr>
                </a:solidFill>
                <a:latin typeface="IBM Plex Sans" panose="020B0503050203000203" pitchFamily="34" charset="0"/>
                <a:sym typeface="Symbol" pitchFamily="18" charset="2"/>
              </a:rPr>
              <a:t></a:t>
            </a:r>
            <a:r>
              <a:rPr lang="en-US" sz="1400" b="1" dirty="0">
                <a:solidFill>
                  <a:schemeClr val="accent6">
                    <a:lumMod val="50000"/>
                  </a:schemeClr>
                </a:solidFill>
                <a:latin typeface="IBM Plex Sans" panose="020B0503050203000203" pitchFamily="34" charset="0"/>
              </a:rPr>
              <a:t>  Eq (“Lenovo T420s”, “T420s”)</a:t>
            </a:r>
          </a:p>
        </p:txBody>
      </p:sp>
      <p:sp>
        <p:nvSpPr>
          <p:cNvPr id="15" name="Oval 14">
            <a:extLst>
              <a:ext uri="{FF2B5EF4-FFF2-40B4-BE49-F238E27FC236}">
                <a16:creationId xmlns:a16="http://schemas.microsoft.com/office/drawing/2014/main" id="{A2E48829-69B1-9640-BA61-DB7A6B213065}"/>
              </a:ext>
            </a:extLst>
          </p:cNvPr>
          <p:cNvSpPr/>
          <p:nvPr/>
        </p:nvSpPr>
        <p:spPr>
          <a:xfrm>
            <a:off x="9387068" y="960645"/>
            <a:ext cx="914400" cy="517833"/>
          </a:xfrm>
          <a:prstGeom prst="ellipse">
            <a:avLst/>
          </a:prstGeom>
          <a:noFill/>
          <a:ln w="15875" cap="flat">
            <a:solidFill>
              <a:schemeClr val="accent1"/>
            </a:solidFill>
            <a:prstDash val="sysDash"/>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6" name="Oval 15">
            <a:extLst>
              <a:ext uri="{FF2B5EF4-FFF2-40B4-BE49-F238E27FC236}">
                <a16:creationId xmlns:a16="http://schemas.microsoft.com/office/drawing/2014/main" id="{D9D2A434-6A87-4444-9678-5FDD428C48D4}"/>
              </a:ext>
            </a:extLst>
          </p:cNvPr>
          <p:cNvSpPr/>
          <p:nvPr/>
        </p:nvSpPr>
        <p:spPr>
          <a:xfrm>
            <a:off x="9387068" y="1679791"/>
            <a:ext cx="914400" cy="365760"/>
          </a:xfrm>
          <a:prstGeom prst="ellipse">
            <a:avLst/>
          </a:prstGeom>
          <a:noFill/>
          <a:ln w="15875" cap="flat">
            <a:solidFill>
              <a:schemeClr val="accent1"/>
            </a:solidFill>
            <a:prstDash val="sysDash"/>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 name="TextBox 16">
            <a:extLst>
              <a:ext uri="{FF2B5EF4-FFF2-40B4-BE49-F238E27FC236}">
                <a16:creationId xmlns:a16="http://schemas.microsoft.com/office/drawing/2014/main" id="{CFBDA654-38CF-C846-A359-EACB66A57D10}"/>
              </a:ext>
            </a:extLst>
          </p:cNvPr>
          <p:cNvSpPr txBox="1"/>
          <p:nvPr/>
        </p:nvSpPr>
        <p:spPr>
          <a:xfrm>
            <a:off x="661333" y="2318173"/>
            <a:ext cx="3354646" cy="7848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500" dirty="0">
                <a:solidFill>
                  <a:srgbClr val="000000"/>
                </a:solidFill>
                <a:latin typeface="IBM Plex Sans" panose="020B0503050203000203" pitchFamily="34" charset="0"/>
                <a:sym typeface="Calibri"/>
              </a:rPr>
              <a:t>Not true in first-order sense!</a:t>
            </a:r>
          </a:p>
          <a:p>
            <a:pPr hangingPunct="0"/>
            <a:r>
              <a:rPr lang="en-US" sz="1500" dirty="0">
                <a:solidFill>
                  <a:srgbClr val="000000"/>
                </a:solidFill>
                <a:latin typeface="IBM Plex Sans" panose="020B0503050203000203" pitchFamily="34" charset="0"/>
                <a:sym typeface="Calibri"/>
              </a:rPr>
              <a:t>But: “</a:t>
            </a:r>
            <a:r>
              <a:rPr lang="en-US" sz="1500" i="1" dirty="0">
                <a:solidFill>
                  <a:srgbClr val="000000"/>
                </a:solidFill>
                <a:latin typeface="IBM Plex Sans" panose="020B0503050203000203" pitchFamily="34" charset="0"/>
                <a:sym typeface="Calibri"/>
              </a:rPr>
              <a:t>equality of t1 and t2 is evidence that f1 and f2 may be the same”</a:t>
            </a:r>
          </a:p>
        </p:txBody>
      </p:sp>
      <p:sp>
        <p:nvSpPr>
          <p:cNvPr id="18" name="TextBox 17">
            <a:extLst>
              <a:ext uri="{FF2B5EF4-FFF2-40B4-BE49-F238E27FC236}">
                <a16:creationId xmlns:a16="http://schemas.microsoft.com/office/drawing/2014/main" id="{1271FF6C-9133-B741-AA66-7556A42DB6C1}"/>
              </a:ext>
            </a:extLst>
          </p:cNvPr>
          <p:cNvSpPr txBox="1"/>
          <p:nvPr/>
        </p:nvSpPr>
        <p:spPr>
          <a:xfrm>
            <a:off x="518580" y="1882746"/>
            <a:ext cx="372857"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000000"/>
                </a:solidFill>
                <a:effectLst/>
                <a:uFillTx/>
                <a:latin typeface="+mn-lt"/>
                <a:ea typeface="+mn-ea"/>
                <a:cs typeface="+mn-cs"/>
                <a:sym typeface="Calibri"/>
              </a:rPr>
              <a:t>(w)</a:t>
            </a:r>
            <a:endParaRPr kumimoji="0" lang="en-US" sz="1600" b="1" i="0" u="none" strike="noStrike" cap="none" spc="0" normalizeH="0" baseline="-25000" dirty="0">
              <a:ln>
                <a:noFill/>
              </a:ln>
              <a:solidFill>
                <a:srgbClr val="000000"/>
              </a:solidFill>
              <a:effectLst/>
              <a:uFillTx/>
              <a:latin typeface="+mn-lt"/>
              <a:ea typeface="+mn-ea"/>
              <a:cs typeface="+mn-cs"/>
              <a:sym typeface="Calibri"/>
            </a:endParaRPr>
          </a:p>
        </p:txBody>
      </p:sp>
      <p:sp>
        <p:nvSpPr>
          <p:cNvPr id="19" name="TextBox 18">
            <a:extLst>
              <a:ext uri="{FF2B5EF4-FFF2-40B4-BE49-F238E27FC236}">
                <a16:creationId xmlns:a16="http://schemas.microsoft.com/office/drawing/2014/main" id="{26435675-8856-A045-A383-6F6A41927C9A}"/>
              </a:ext>
            </a:extLst>
          </p:cNvPr>
          <p:cNvSpPr txBox="1"/>
          <p:nvPr/>
        </p:nvSpPr>
        <p:spPr>
          <a:xfrm>
            <a:off x="6283842" y="3425393"/>
            <a:ext cx="5297843"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kumimoji="0" lang="en-US" sz="1400" b="0" i="0" u="none" strike="noStrike" cap="none" spc="0" normalizeH="0" baseline="0" dirty="0">
                <a:ln>
                  <a:noFill/>
                </a:ln>
                <a:solidFill>
                  <a:srgbClr val="000000"/>
                </a:solidFill>
                <a:effectLst/>
                <a:uFillTx/>
                <a:latin typeface="IBM Plex Sans" panose="020B0503050203000203" pitchFamily="34" charset="0"/>
                <a:sym typeface="Calibri"/>
              </a:rPr>
              <a:t>If weight </a:t>
            </a:r>
            <a:r>
              <a:rPr kumimoji="0" lang="en-US" sz="1400" b="1" i="0" u="none" strike="noStrike" cap="none" spc="0" normalizeH="0" baseline="0" dirty="0">
                <a:ln>
                  <a:noFill/>
                </a:ln>
                <a:solidFill>
                  <a:srgbClr val="000000"/>
                </a:solidFill>
                <a:effectLst/>
                <a:uFillTx/>
                <a:latin typeface="IBM Plex Sans" panose="020B0503050203000203" pitchFamily="34" charset="0"/>
                <a:sym typeface="Calibri"/>
              </a:rPr>
              <a:t>w</a:t>
            </a:r>
            <a:r>
              <a:rPr kumimoji="0" lang="en-US" sz="1400" b="0" i="0" u="none" strike="noStrike" cap="none" spc="0" normalizeH="0" baseline="0" dirty="0">
                <a:ln>
                  <a:noFill/>
                </a:ln>
                <a:solidFill>
                  <a:srgbClr val="000000"/>
                </a:solidFill>
                <a:effectLst/>
                <a:uFillTx/>
                <a:latin typeface="IBM Plex Sans" panose="020B0503050203000203" pitchFamily="34" charset="0"/>
                <a:sym typeface="Calibri"/>
              </a:rPr>
              <a:t> is high, then any worl</a:t>
            </a:r>
            <a:r>
              <a:rPr lang="en-US" sz="1400" dirty="0">
                <a:solidFill>
                  <a:srgbClr val="000000"/>
                </a:solidFill>
                <a:latin typeface="IBM Plex Sans" panose="020B0503050203000203" pitchFamily="34" charset="0"/>
                <a:sym typeface="Calibri"/>
              </a:rPr>
              <a:t>d where this is a true grounding (i.e., the atom </a:t>
            </a:r>
            <a:r>
              <a:rPr lang="en-US" sz="1400" b="1" dirty="0">
                <a:solidFill>
                  <a:schemeClr val="accent6">
                    <a:lumMod val="50000"/>
                  </a:schemeClr>
                </a:solidFill>
                <a:latin typeface="IBM Plex Sans" panose="020B0503050203000203" pitchFamily="34" charset="0"/>
              </a:rPr>
              <a:t>Eq (“Lenovo T420s”, “T420s”)  </a:t>
            </a:r>
            <a:r>
              <a:rPr lang="en-US" sz="1400" dirty="0">
                <a:latin typeface="IBM Plex Sans" panose="020B0503050203000203" pitchFamily="34" charset="0"/>
              </a:rPr>
              <a:t>is true</a:t>
            </a:r>
            <a:r>
              <a:rPr lang="en-US" sz="1400" dirty="0">
                <a:solidFill>
                  <a:srgbClr val="000000"/>
                </a:solidFill>
                <a:latin typeface="IBM Plex Sans" panose="020B0503050203000203" pitchFamily="34" charset="0"/>
                <a:sym typeface="Calibri"/>
              </a:rPr>
              <a:t>) becomes </a:t>
            </a:r>
            <a:r>
              <a:rPr lang="en-US" sz="1400" b="1" dirty="0">
                <a:solidFill>
                  <a:srgbClr val="000000"/>
                </a:solidFill>
                <a:latin typeface="IBM Plex Sans" panose="020B0503050203000203" pitchFamily="34" charset="0"/>
                <a:sym typeface="Calibri"/>
              </a:rPr>
              <a:t>more probable</a:t>
            </a:r>
            <a:endParaRPr kumimoji="0" lang="en-US" sz="1400" b="1" i="0" u="none" strike="noStrike" cap="none" spc="0" normalizeH="0" baseline="0" dirty="0">
              <a:ln>
                <a:noFill/>
              </a:ln>
              <a:solidFill>
                <a:srgbClr val="000000"/>
              </a:solidFill>
              <a:effectLst/>
              <a:uFillTx/>
              <a:latin typeface="IBM Plex Sans" panose="020B0503050203000203" pitchFamily="34" charset="0"/>
              <a:sym typeface="Calibri"/>
            </a:endParaRPr>
          </a:p>
        </p:txBody>
      </p:sp>
      <p:sp>
        <p:nvSpPr>
          <p:cNvPr id="20" name="TextBox 19">
            <a:extLst>
              <a:ext uri="{FF2B5EF4-FFF2-40B4-BE49-F238E27FC236}">
                <a16:creationId xmlns:a16="http://schemas.microsoft.com/office/drawing/2014/main" id="{8E3F957B-E8D1-AC46-8230-6C00BC95A79B}"/>
              </a:ext>
            </a:extLst>
          </p:cNvPr>
          <p:cNvSpPr txBox="1"/>
          <p:nvPr/>
        </p:nvSpPr>
        <p:spPr>
          <a:xfrm>
            <a:off x="150119" y="4722320"/>
            <a:ext cx="482549"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000000"/>
                </a:solidFill>
                <a:effectLst/>
                <a:uFillTx/>
                <a:latin typeface="+mn-lt"/>
                <a:ea typeface="+mn-ea"/>
                <a:cs typeface="+mn-cs"/>
                <a:sym typeface="Calibri"/>
              </a:rPr>
              <a:t>(w</a:t>
            </a:r>
            <a:r>
              <a:rPr kumimoji="0" lang="en-US" sz="1600" b="1" i="0" u="none" strike="noStrike" cap="none" spc="0" normalizeH="0" baseline="-25000" dirty="0">
                <a:ln>
                  <a:noFill/>
                </a:ln>
                <a:solidFill>
                  <a:srgbClr val="000000"/>
                </a:solidFill>
                <a:effectLst/>
                <a:uFillTx/>
                <a:latin typeface="+mn-lt"/>
                <a:ea typeface="+mn-ea"/>
                <a:cs typeface="+mn-cs"/>
                <a:sym typeface="Calibri"/>
              </a:rPr>
              <a:t>1</a:t>
            </a:r>
            <a:r>
              <a:rPr kumimoji="0" lang="en-US" sz="1600" b="1" i="0" u="none" strike="noStrike" cap="none" spc="0" normalizeH="0" dirty="0">
                <a:ln>
                  <a:noFill/>
                </a:ln>
                <a:solidFill>
                  <a:srgbClr val="000000"/>
                </a:solidFill>
                <a:effectLst/>
                <a:uFillTx/>
                <a:latin typeface="+mn-lt"/>
                <a:ea typeface="+mn-ea"/>
                <a:cs typeface="+mn-cs"/>
                <a:sym typeface="Calibri"/>
              </a:rPr>
              <a:t>)</a:t>
            </a:r>
          </a:p>
        </p:txBody>
      </p:sp>
      <p:sp>
        <p:nvSpPr>
          <p:cNvPr id="22" name="TextBox 21">
            <a:extLst>
              <a:ext uri="{FF2B5EF4-FFF2-40B4-BE49-F238E27FC236}">
                <a16:creationId xmlns:a16="http://schemas.microsoft.com/office/drawing/2014/main" id="{23B37C68-0596-1E42-AFF0-011C208B6163}"/>
              </a:ext>
            </a:extLst>
          </p:cNvPr>
          <p:cNvSpPr txBox="1"/>
          <p:nvPr/>
        </p:nvSpPr>
        <p:spPr>
          <a:xfrm>
            <a:off x="140472" y="5117785"/>
            <a:ext cx="517004"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000000"/>
                </a:solidFill>
                <a:effectLst/>
                <a:uFillTx/>
                <a:latin typeface="+mn-lt"/>
                <a:ea typeface="+mn-ea"/>
                <a:cs typeface="+mn-cs"/>
                <a:sym typeface="Calibri"/>
              </a:rPr>
              <a:t>(w</a:t>
            </a:r>
            <a:r>
              <a:rPr kumimoji="0" lang="en-US" sz="1600" b="1" i="0" u="none" strike="noStrike" cap="none" spc="0" normalizeH="0" baseline="-25000" dirty="0">
                <a:ln>
                  <a:noFill/>
                </a:ln>
                <a:solidFill>
                  <a:srgbClr val="000000"/>
                </a:solidFill>
                <a:effectLst/>
                <a:uFillTx/>
                <a:latin typeface="+mn-lt"/>
                <a:ea typeface="+mn-ea"/>
                <a:cs typeface="+mn-cs"/>
                <a:sym typeface="Calibri"/>
              </a:rPr>
              <a:t>2</a:t>
            </a:r>
            <a:r>
              <a:rPr kumimoji="0" lang="en-US" sz="1600" b="1" i="0" u="none" strike="noStrike" cap="none" spc="0" normalizeH="0" dirty="0">
                <a:ln>
                  <a:noFill/>
                </a:ln>
                <a:solidFill>
                  <a:srgbClr val="000000"/>
                </a:solidFill>
                <a:effectLst/>
                <a:uFillTx/>
                <a:latin typeface="+mn-lt"/>
                <a:ea typeface="+mn-ea"/>
                <a:cs typeface="+mn-cs"/>
                <a:sym typeface="Calibri"/>
              </a:rPr>
              <a:t>)</a:t>
            </a:r>
            <a:endParaRPr kumimoji="0" lang="en-US" sz="1600" b="1" i="0" u="none" strike="noStrike" cap="none" spc="0" normalizeH="0" baseline="-25000" dirty="0">
              <a:ln>
                <a:noFill/>
              </a:ln>
              <a:solidFill>
                <a:srgbClr val="000000"/>
              </a:solidFill>
              <a:effectLst/>
              <a:uFillTx/>
              <a:latin typeface="+mn-lt"/>
              <a:ea typeface="+mn-ea"/>
              <a:cs typeface="+mn-cs"/>
              <a:sym typeface="Calibri"/>
            </a:endParaRPr>
          </a:p>
        </p:txBody>
      </p:sp>
      <p:sp>
        <p:nvSpPr>
          <p:cNvPr id="23" name="Text Placeholder 3">
            <a:extLst>
              <a:ext uri="{FF2B5EF4-FFF2-40B4-BE49-F238E27FC236}">
                <a16:creationId xmlns:a16="http://schemas.microsoft.com/office/drawing/2014/main" id="{CA0AD8A4-22F4-1B48-A117-581D3DAAC19E}"/>
              </a:ext>
            </a:extLst>
          </p:cNvPr>
          <p:cNvSpPr txBox="1">
            <a:spLocks/>
          </p:cNvSpPr>
          <p:nvPr/>
        </p:nvSpPr>
        <p:spPr>
          <a:xfrm>
            <a:off x="750074" y="5115510"/>
            <a:ext cx="11141337" cy="452121"/>
          </a:xfrm>
          <a:prstGeom prst="rect">
            <a:avLst/>
          </a:prstGeom>
          <a:ln w="12700">
            <a:miter lim="400000"/>
          </a:ln>
          <a:extLst>
            <a:ext uri="{C572A759-6A51-4108-AA02-DFA0A04FC94B}">
              <ma14:wrappingTextBoxFlag xmlns="" xmlns:ma14="http://schemas.microsoft.com/office/mac/drawingml/2011/main" val="1"/>
            </a:ext>
          </a:extLst>
        </p:spPr>
        <p:txBody>
          <a:bodyPr lIns="45711" tIns="45711" rIns="45711" bIns="45711">
            <a:normAutofit/>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pPr marL="0" indent="0">
              <a:lnSpc>
                <a:spcPts val="2020"/>
              </a:lnSpc>
              <a:buFont typeface="Arial"/>
              <a:buNone/>
            </a:pPr>
            <a:r>
              <a:rPr lang="en-US" sz="1500" kern="0" dirty="0">
                <a:solidFill>
                  <a:srgbClr val="0070C0"/>
                </a:solidFill>
              </a:rPr>
              <a:t>HasField(r1, “component”, f1 ) ∧ HasField(r2 , “component”, f2 ) ∧ HasWord(f1, t1 ) ∧ HasWord(f2, t2 ) ∧ Eq(t1, t2) </a:t>
            </a:r>
            <a:r>
              <a:rPr lang="en-US" sz="1500" kern="0" dirty="0">
                <a:solidFill>
                  <a:srgbClr val="0070C0"/>
                </a:solidFill>
                <a:sym typeface="Symbol" pitchFamily="18" charset="2"/>
              </a:rPr>
              <a:t></a:t>
            </a:r>
            <a:r>
              <a:rPr lang="en-US" sz="1500" kern="0" dirty="0">
                <a:solidFill>
                  <a:srgbClr val="0070C0"/>
                </a:solidFill>
              </a:rPr>
              <a:t>  Eq (r1, r2)</a:t>
            </a:r>
          </a:p>
        </p:txBody>
      </p:sp>
      <p:sp>
        <p:nvSpPr>
          <p:cNvPr id="33" name="TextBox 32">
            <a:extLst>
              <a:ext uri="{FF2B5EF4-FFF2-40B4-BE49-F238E27FC236}">
                <a16:creationId xmlns:a16="http://schemas.microsoft.com/office/drawing/2014/main" id="{49047C9D-ED31-D644-852A-8540D4A0D6BB}"/>
              </a:ext>
            </a:extLst>
          </p:cNvPr>
          <p:cNvSpPr txBox="1"/>
          <p:nvPr/>
        </p:nvSpPr>
        <p:spPr>
          <a:xfrm>
            <a:off x="1793614" y="5982417"/>
            <a:ext cx="8050654"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1600" dirty="0">
                <a:solidFill>
                  <a:srgbClr val="000000"/>
                </a:solidFill>
                <a:latin typeface="IBM Plex Sans" panose="020B0503050203000203" pitchFamily="34" charset="0"/>
                <a:sym typeface="Calibri"/>
              </a:rPr>
              <a:t>Captures the essence of the </a:t>
            </a:r>
            <a:r>
              <a:rPr lang="en-US" sz="1600" b="1" dirty="0">
                <a:solidFill>
                  <a:srgbClr val="00B0F0"/>
                </a:solidFill>
                <a:latin typeface="IBM Plex Sans" panose="020B0503050203000203" pitchFamily="34" charset="0"/>
                <a:sym typeface="Calibri"/>
              </a:rPr>
              <a:t>[Fellegi and Sunter, 1969]</a:t>
            </a:r>
            <a:r>
              <a:rPr lang="en-US" sz="1600" dirty="0">
                <a:solidFill>
                  <a:srgbClr val="000000"/>
                </a:solidFill>
                <a:latin typeface="IBM Plex Sans" panose="020B0503050203000203" pitchFamily="34" charset="0"/>
                <a:sym typeface="Calibri"/>
              </a:rPr>
              <a:t> model for record matching</a:t>
            </a:r>
            <a:endParaRPr kumimoji="0" lang="en-US" sz="1600" b="0" i="0" u="none" strike="noStrike" cap="none" spc="0" normalizeH="0" baseline="0" dirty="0">
              <a:ln>
                <a:noFill/>
              </a:ln>
              <a:solidFill>
                <a:srgbClr val="000000"/>
              </a:solidFill>
              <a:effectLst/>
              <a:uFillTx/>
              <a:latin typeface="IBM Plex Sans" panose="020B0503050203000203" pitchFamily="34" charset="0"/>
              <a:sym typeface="Calibri"/>
            </a:endParaRPr>
          </a:p>
        </p:txBody>
      </p:sp>
      <p:cxnSp>
        <p:nvCxnSpPr>
          <p:cNvPr id="24" name="Elbow Connector 23">
            <a:extLst>
              <a:ext uri="{FF2B5EF4-FFF2-40B4-BE49-F238E27FC236}">
                <a16:creationId xmlns:a16="http://schemas.microsoft.com/office/drawing/2014/main" id="{62631924-F247-A14A-8DAD-B844E6C5F87C}"/>
              </a:ext>
            </a:extLst>
          </p:cNvPr>
          <p:cNvCxnSpPr>
            <a:cxnSpLocks/>
            <a:stCxn id="13" idx="2"/>
          </p:cNvCxnSpPr>
          <p:nvPr/>
        </p:nvCxnSpPr>
        <p:spPr>
          <a:xfrm rot="16200000" flipH="1">
            <a:off x="4489141" y="2068030"/>
            <a:ext cx="753428" cy="1253714"/>
          </a:xfrm>
          <a:prstGeom prst="bentConnector2">
            <a:avLst/>
          </a:prstGeom>
          <a:noFill/>
          <a:ln w="15875" cap="flat">
            <a:solidFill>
              <a:schemeClr val="accent1"/>
            </a:solidFill>
            <a:prstDash val="sysDot"/>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5" name="TextBox 24">
            <a:extLst>
              <a:ext uri="{FF2B5EF4-FFF2-40B4-BE49-F238E27FC236}">
                <a16:creationId xmlns:a16="http://schemas.microsoft.com/office/drawing/2014/main" id="{9D82A513-DF4E-F640-8851-542B36E9A440}"/>
              </a:ext>
            </a:extLst>
          </p:cNvPr>
          <p:cNvSpPr txBox="1"/>
          <p:nvPr/>
        </p:nvSpPr>
        <p:spPr>
          <a:xfrm>
            <a:off x="4189098" y="3079876"/>
            <a:ext cx="102207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IBM Plex Sans" panose="020B0503050203000203" pitchFamily="34" charset="0"/>
                <a:sym typeface="Calibri"/>
              </a:rPr>
              <a:t>grounding</a:t>
            </a:r>
          </a:p>
        </p:txBody>
      </p:sp>
      <p:sp>
        <p:nvSpPr>
          <p:cNvPr id="6" name="TextBox 5">
            <a:extLst>
              <a:ext uri="{FF2B5EF4-FFF2-40B4-BE49-F238E27FC236}">
                <a16:creationId xmlns:a16="http://schemas.microsoft.com/office/drawing/2014/main" id="{A5ACB873-470B-2247-BF36-5570FE9B10B9}"/>
              </a:ext>
            </a:extLst>
          </p:cNvPr>
          <p:cNvSpPr txBox="1"/>
          <p:nvPr/>
        </p:nvSpPr>
        <p:spPr>
          <a:xfrm>
            <a:off x="795742" y="5465132"/>
            <a:ext cx="2510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spTree>
    <p:extLst>
      <p:ext uri="{BB962C8B-B14F-4D97-AF65-F5344CB8AC3E}">
        <p14:creationId xmlns:p14="http://schemas.microsoft.com/office/powerpoint/2010/main" val="21856171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dissolve">
                                      <p:cBhvr>
                                        <p:cTn id="10" dur="500"/>
                                        <p:tgtEl>
                                          <p:spTgt spid="2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dissolve">
                                      <p:cBhvr>
                                        <p:cTn id="13" dur="500"/>
                                        <p:tgtEl>
                                          <p:spTgt spid="14"/>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dissolv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dissolve">
                                      <p:cBhvr>
                                        <p:cTn id="24" dur="500"/>
                                        <p:tgtEl>
                                          <p:spTgt spid="20"/>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dissolve">
                                      <p:cBhvr>
                                        <p:cTn id="27" dur="500"/>
                                        <p:tgtEl>
                                          <p:spTgt spid="2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dissolve">
                                      <p:cBhvr>
                                        <p:cTn id="30" dur="500"/>
                                        <p:tgtEl>
                                          <p:spTgt spid="23"/>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
                                            <p:bg/>
                                          </p:spTgt>
                                        </p:tgtEl>
                                        <p:attrNameLst>
                                          <p:attrName>style.visibility</p:attrName>
                                        </p:attrNameLst>
                                      </p:cBhvr>
                                      <p:to>
                                        <p:strVal val="visible"/>
                                      </p:to>
                                    </p:set>
                                    <p:animEffect transition="in" filter="dissolve">
                                      <p:cBhvr>
                                        <p:cTn id="33" dur="500"/>
                                        <p:tgtEl>
                                          <p:spTgt spid="4">
                                            <p:bg/>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4">
                                            <p:txEl>
                                              <p:pRg st="0" end="0"/>
                                            </p:txEl>
                                          </p:spTgt>
                                        </p:tgtEl>
                                        <p:attrNameLst>
                                          <p:attrName>style.visibility</p:attrName>
                                        </p:attrNameLst>
                                      </p:cBhvr>
                                      <p:to>
                                        <p:strVal val="visible"/>
                                      </p:to>
                                    </p:set>
                                    <p:animEffect transition="in" filter="dissolve">
                                      <p:cBhvr>
                                        <p:cTn id="36" dur="500"/>
                                        <p:tgtEl>
                                          <p:spTgt spid="4">
                                            <p:txEl>
                                              <p:pRg st="0" end="0"/>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dissolve">
                                      <p:cBhvr>
                                        <p:cTn id="39" dur="500"/>
                                        <p:tgtEl>
                                          <p:spTgt spid="6"/>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dissolve">
                                      <p:cBhvr>
                                        <p:cTn id="4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12" grpId="0"/>
      <p:bldP spid="14" grpId="0"/>
      <p:bldP spid="19" grpId="0"/>
      <p:bldP spid="20" grpId="0"/>
      <p:bldP spid="22" grpId="0"/>
      <p:bldP spid="23" grpId="0" animBg="1"/>
      <p:bldP spid="33" grpId="0"/>
      <p:bldP spid="25"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05410D-2678-4F4F-91FE-070FDD01408D}"/>
              </a:ext>
            </a:extLst>
          </p:cNvPr>
          <p:cNvSpPr>
            <a:spLocks noGrp="1"/>
          </p:cNvSpPr>
          <p:nvPr>
            <p:ph type="sldNum" sz="quarter" idx="2"/>
          </p:nvPr>
        </p:nvSpPr>
        <p:spPr/>
        <p:txBody>
          <a:bodyPr/>
          <a:lstStyle/>
          <a:p>
            <a:fld id="{86CB4B4D-7CA3-9044-876B-883B54F8677D}" type="slidenum">
              <a:rPr lang="en-US" smtClean="0"/>
              <a:t>21</a:t>
            </a:fld>
            <a:endParaRPr lang="en-US"/>
          </a:p>
        </p:txBody>
      </p:sp>
      <p:sp>
        <p:nvSpPr>
          <p:cNvPr id="3" name="Title 2">
            <a:extLst>
              <a:ext uri="{FF2B5EF4-FFF2-40B4-BE49-F238E27FC236}">
                <a16:creationId xmlns:a16="http://schemas.microsoft.com/office/drawing/2014/main" id="{9818C033-D508-0E46-9043-998108164ADF}"/>
              </a:ext>
            </a:extLst>
          </p:cNvPr>
          <p:cNvSpPr>
            <a:spLocks noGrp="1"/>
          </p:cNvSpPr>
          <p:nvPr>
            <p:ph type="title"/>
          </p:nvPr>
        </p:nvSpPr>
        <p:spPr/>
        <p:txBody>
          <a:bodyPr/>
          <a:lstStyle/>
          <a:p>
            <a:r>
              <a:rPr lang="en-US" sz="2800" dirty="0"/>
              <a:t>PSL</a:t>
            </a:r>
            <a:endParaRPr lang="en-US" dirty="0"/>
          </a:p>
        </p:txBody>
      </p:sp>
      <p:sp>
        <p:nvSpPr>
          <p:cNvPr id="4" name="Text Placeholder 3">
            <a:extLst>
              <a:ext uri="{FF2B5EF4-FFF2-40B4-BE49-F238E27FC236}">
                <a16:creationId xmlns:a16="http://schemas.microsoft.com/office/drawing/2014/main" id="{599E550E-05B0-5244-B3F2-AAA30C203C4A}"/>
              </a:ext>
            </a:extLst>
          </p:cNvPr>
          <p:cNvSpPr>
            <a:spLocks noGrp="1"/>
          </p:cNvSpPr>
          <p:nvPr>
            <p:ph type="body" idx="1"/>
          </p:nvPr>
        </p:nvSpPr>
        <p:spPr>
          <a:xfrm>
            <a:off x="609520" y="914882"/>
            <a:ext cx="10972166" cy="814755"/>
          </a:xfrm>
        </p:spPr>
        <p:txBody>
          <a:bodyPr/>
          <a:lstStyle/>
          <a:p>
            <a:pPr>
              <a:lnSpc>
                <a:spcPts val="2260"/>
              </a:lnSpc>
            </a:pPr>
            <a:r>
              <a:rPr lang="en-US" sz="2000" dirty="0">
                <a:solidFill>
                  <a:schemeClr val="tx1"/>
                </a:solidFill>
              </a:rPr>
              <a:t>Like MLN, Probabilistic Soft Logic (PSL)</a:t>
            </a:r>
            <a:r>
              <a:rPr lang="en-US" sz="2000" i="1" dirty="0">
                <a:solidFill>
                  <a:schemeClr val="bg2"/>
                </a:solidFill>
              </a:rPr>
              <a:t> </a:t>
            </a:r>
            <a:r>
              <a:rPr lang="en-US" sz="2000" dirty="0">
                <a:solidFill>
                  <a:schemeClr val="tx1"/>
                </a:solidFill>
              </a:rPr>
              <a:t>also uses weighted first-order rules.</a:t>
            </a:r>
          </a:p>
          <a:p>
            <a:pPr>
              <a:lnSpc>
                <a:spcPts val="2260"/>
              </a:lnSpc>
            </a:pPr>
            <a:r>
              <a:rPr lang="en-US" sz="2000" dirty="0">
                <a:solidFill>
                  <a:schemeClr val="tx1"/>
                </a:solidFill>
              </a:rPr>
              <a:t>However, different from MLNs, each truth atom can take a </a:t>
            </a:r>
            <a:r>
              <a:rPr lang="en-US" sz="2000" b="1" dirty="0">
                <a:solidFill>
                  <a:schemeClr val="accent6">
                    <a:lumMod val="50000"/>
                  </a:schemeClr>
                </a:solidFill>
              </a:rPr>
              <a:t>continuous value in [0, 1]</a:t>
            </a:r>
          </a:p>
          <a:p>
            <a:endParaRPr lang="en-US" dirty="0">
              <a:solidFill>
                <a:schemeClr val="tx1"/>
              </a:solidFill>
            </a:endParaRPr>
          </a:p>
        </p:txBody>
      </p:sp>
      <p:sp>
        <p:nvSpPr>
          <p:cNvPr id="6" name="Rectangle 5">
            <a:extLst>
              <a:ext uri="{FF2B5EF4-FFF2-40B4-BE49-F238E27FC236}">
                <a16:creationId xmlns:a16="http://schemas.microsoft.com/office/drawing/2014/main" id="{9B9C9B12-204A-3643-B8DA-A3E016E042C1}"/>
              </a:ext>
            </a:extLst>
          </p:cNvPr>
          <p:cNvSpPr/>
          <p:nvPr/>
        </p:nvSpPr>
        <p:spPr>
          <a:xfrm>
            <a:off x="2850873" y="5949668"/>
            <a:ext cx="6058910" cy="461665"/>
          </a:xfrm>
          <a:prstGeom prst="rect">
            <a:avLst/>
          </a:prstGeom>
          <a:solidFill>
            <a:schemeClr val="bg1">
              <a:lumMod val="95000"/>
              <a:alpha val="20000"/>
            </a:schemeClr>
          </a:solidFill>
          <a:ln>
            <a:solidFill>
              <a:schemeClr val="accent1"/>
            </a:solidFill>
          </a:ln>
        </p:spPr>
        <p:txBody>
          <a:bodyPr wrap="square">
            <a:spAutoFit/>
          </a:bodyPr>
          <a:lstStyle/>
          <a:p>
            <a:r>
              <a:rPr lang="en-US" sz="1200" dirty="0"/>
              <a:t>Stephen H. Bach, Matthias Broecheler, Bert Huang and Lise Getoor. </a:t>
            </a:r>
            <a:r>
              <a:rPr lang="en-US" sz="1200" i="1" dirty="0">
                <a:solidFill>
                  <a:srgbClr val="0070C0"/>
                </a:solidFill>
              </a:rPr>
              <a:t>Hinge-Loss Markov Random Fields and Probabilistic Soft Logic</a:t>
            </a:r>
            <a:r>
              <a:rPr lang="en-US" sz="1200" i="1" dirty="0">
                <a:solidFill>
                  <a:srgbClr val="0070C0"/>
                </a:solidFill>
                <a:latin typeface="IBM Plex Sans" panose="020B0503050203000203" pitchFamily="34" charset="0"/>
              </a:rPr>
              <a:t>.</a:t>
            </a:r>
            <a:r>
              <a:rPr lang="en-US" sz="1200" dirty="0">
                <a:latin typeface="IBM Plex Sans" panose="020B0503050203000203" pitchFamily="34" charset="0"/>
              </a:rPr>
              <a:t> In JMLR, 18(109):1-67, 2017</a:t>
            </a:r>
          </a:p>
        </p:txBody>
      </p:sp>
      <p:sp>
        <p:nvSpPr>
          <p:cNvPr id="16" name="Oval 15">
            <a:extLst>
              <a:ext uri="{FF2B5EF4-FFF2-40B4-BE49-F238E27FC236}">
                <a16:creationId xmlns:a16="http://schemas.microsoft.com/office/drawing/2014/main" id="{585C7436-B406-1744-A5FF-64DD18EDBD59}"/>
              </a:ext>
            </a:extLst>
          </p:cNvPr>
          <p:cNvSpPr/>
          <p:nvPr/>
        </p:nvSpPr>
        <p:spPr>
          <a:xfrm>
            <a:off x="7882361" y="3068291"/>
            <a:ext cx="2812648" cy="365760"/>
          </a:xfrm>
          <a:prstGeom prst="ellipse">
            <a:avLst/>
          </a:prstGeom>
          <a:noFill/>
          <a:ln w="25400" cap="flat">
            <a:solidFill>
              <a:schemeClr val="accent1"/>
            </a:solidFill>
            <a:prstDash val="sysDot"/>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 name="Rounded Rectangular Callout 16">
            <a:extLst>
              <a:ext uri="{FF2B5EF4-FFF2-40B4-BE49-F238E27FC236}">
                <a16:creationId xmlns:a16="http://schemas.microsoft.com/office/drawing/2014/main" id="{8216BA5B-B3E1-FF48-82D6-A674FDC1C62E}"/>
              </a:ext>
            </a:extLst>
          </p:cNvPr>
          <p:cNvSpPr/>
          <p:nvPr/>
        </p:nvSpPr>
        <p:spPr>
          <a:xfrm>
            <a:off x="6400798" y="3900491"/>
            <a:ext cx="2338086" cy="578880"/>
          </a:xfrm>
          <a:prstGeom prst="wedgeRoundRectCallout">
            <a:avLst>
              <a:gd name="adj1" fmla="val 38573"/>
              <a:gd name="adj2" fmla="val -129783"/>
              <a:gd name="adj3" fmla="val 16667"/>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lang="en-US" sz="1400" dirty="0">
                <a:solidFill>
                  <a:srgbClr val="000000"/>
                </a:solidFill>
                <a:latin typeface="IBM Plex Sans" panose="020B0503050203000203" pitchFamily="34" charset="0"/>
                <a:sym typeface="Calibri"/>
              </a:rPr>
              <a:t>In a MLN world:  this atom is either true (1) or false (0)</a:t>
            </a:r>
            <a:endParaRPr lang="en-US" sz="1400" b="1" dirty="0">
              <a:solidFill>
                <a:srgbClr val="000000"/>
              </a:solidFill>
              <a:latin typeface="IBM Plex Sans" panose="020B0503050203000203" pitchFamily="34" charset="0"/>
              <a:sym typeface="Calibri"/>
            </a:endParaRPr>
          </a:p>
        </p:txBody>
      </p:sp>
      <p:sp>
        <p:nvSpPr>
          <p:cNvPr id="18" name="Rounded Rectangular Callout 17">
            <a:extLst>
              <a:ext uri="{FF2B5EF4-FFF2-40B4-BE49-F238E27FC236}">
                <a16:creationId xmlns:a16="http://schemas.microsoft.com/office/drawing/2014/main" id="{BE66E90A-726E-5144-86FE-B7E406A0E1BD}"/>
              </a:ext>
            </a:extLst>
          </p:cNvPr>
          <p:cNvSpPr/>
          <p:nvPr/>
        </p:nvSpPr>
        <p:spPr>
          <a:xfrm>
            <a:off x="9524306" y="3929532"/>
            <a:ext cx="2338086" cy="578880"/>
          </a:xfrm>
          <a:prstGeom prst="wedgeRoundRectCallout">
            <a:avLst>
              <a:gd name="adj1" fmla="val -40635"/>
              <a:gd name="adj2" fmla="val -135782"/>
              <a:gd name="adj3" fmla="val 16667"/>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lang="en-US" sz="1400" dirty="0">
                <a:solidFill>
                  <a:srgbClr val="000000"/>
                </a:solidFill>
                <a:latin typeface="IBM Plex Sans" panose="020B0503050203000203" pitchFamily="34" charset="0"/>
                <a:sym typeface="Calibri"/>
              </a:rPr>
              <a:t>In PSL:  this atom’s truth is a number in [0, 1]</a:t>
            </a:r>
            <a:endParaRPr lang="en-US" sz="1400" b="1" dirty="0">
              <a:solidFill>
                <a:srgbClr val="000000"/>
              </a:solidFill>
              <a:latin typeface="IBM Plex Sans" panose="020B0503050203000203" pitchFamily="34" charset="0"/>
              <a:sym typeface="Calibri"/>
            </a:endParaRPr>
          </a:p>
        </p:txBody>
      </p:sp>
      <p:sp>
        <p:nvSpPr>
          <p:cNvPr id="19" name="Text Placeholder 3">
            <a:extLst>
              <a:ext uri="{FF2B5EF4-FFF2-40B4-BE49-F238E27FC236}">
                <a16:creationId xmlns:a16="http://schemas.microsoft.com/office/drawing/2014/main" id="{66A50228-9D6C-2845-B92A-EABB6D7EC3A9}"/>
              </a:ext>
            </a:extLst>
          </p:cNvPr>
          <p:cNvSpPr txBox="1">
            <a:spLocks/>
          </p:cNvSpPr>
          <p:nvPr/>
        </p:nvSpPr>
        <p:spPr>
          <a:xfrm>
            <a:off x="609519" y="4728580"/>
            <a:ext cx="10131787" cy="971879"/>
          </a:xfrm>
          <a:prstGeom prst="rect">
            <a:avLst/>
          </a:prstGeom>
          <a:ln w="12700">
            <a:miter lim="400000"/>
          </a:ln>
          <a:extLst>
            <a:ext uri="{C572A759-6A51-4108-AA02-DFA0A04FC94B}">
              <ma14:wrappingTextBoxFlag xmlns="" xmlns:ma14="http://schemas.microsoft.com/office/mac/drawingml/2011/main" val="1"/>
            </a:ext>
          </a:extLst>
        </p:spPr>
        <p:txBody>
          <a:bodyPr lIns="45711" tIns="45711" rIns="45711" bIns="45711">
            <a:normAutofit/>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pPr>
              <a:lnSpc>
                <a:spcPts val="2260"/>
              </a:lnSpc>
            </a:pPr>
            <a:r>
              <a:rPr lang="en-US" sz="1800" kern="0" dirty="0">
                <a:solidFill>
                  <a:schemeClr val="tx1"/>
                </a:solidFill>
              </a:rPr>
              <a:t>The inference problem in PSL becomes a convex optimization problem, where the goal is to minimize the distance to satisfaction for each of the formulas</a:t>
            </a:r>
            <a:endParaRPr lang="en-US" sz="1800" b="1" kern="0" dirty="0">
              <a:solidFill>
                <a:schemeClr val="accent6">
                  <a:lumMod val="50000"/>
                </a:schemeClr>
              </a:solidFill>
            </a:endParaRPr>
          </a:p>
          <a:p>
            <a:pPr>
              <a:lnSpc>
                <a:spcPts val="2260"/>
              </a:lnSpc>
            </a:pPr>
            <a:r>
              <a:rPr lang="en-US" sz="1800" kern="0" dirty="0">
                <a:solidFill>
                  <a:schemeClr val="tx1"/>
                </a:solidFill>
              </a:rPr>
              <a:t>More efficient, in practice, than MLN inference.</a:t>
            </a:r>
          </a:p>
        </p:txBody>
      </p:sp>
      <p:sp>
        <p:nvSpPr>
          <p:cNvPr id="26" name="Text Placeholder 3">
            <a:extLst>
              <a:ext uri="{FF2B5EF4-FFF2-40B4-BE49-F238E27FC236}">
                <a16:creationId xmlns:a16="http://schemas.microsoft.com/office/drawing/2014/main" id="{07AD9A73-9168-2F44-8620-BBB0FEBCBE7F}"/>
              </a:ext>
            </a:extLst>
          </p:cNvPr>
          <p:cNvSpPr txBox="1">
            <a:spLocks/>
          </p:cNvSpPr>
          <p:nvPr/>
        </p:nvSpPr>
        <p:spPr>
          <a:xfrm>
            <a:off x="966025" y="1883598"/>
            <a:ext cx="6545946" cy="434575"/>
          </a:xfrm>
          <a:prstGeom prst="rect">
            <a:avLst/>
          </a:prstGeom>
          <a:ln w="12700">
            <a:miter lim="400000"/>
          </a:ln>
          <a:extLst>
            <a:ext uri="{C572A759-6A51-4108-AA02-DFA0A04FC94B}">
              <ma14:wrappingTextBoxFlag xmlns="" xmlns:ma14="http://schemas.microsoft.com/office/mac/drawingml/2011/main" val="1"/>
            </a:ext>
          </a:extLst>
        </p:spPr>
        <p:txBody>
          <a:bodyPr lIns="45711" tIns="45711" rIns="45711" bIns="45711">
            <a:normAutofit/>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pPr marL="0" indent="0">
              <a:lnSpc>
                <a:spcPts val="2020"/>
              </a:lnSpc>
              <a:buFont typeface="Arial"/>
              <a:buNone/>
            </a:pPr>
            <a:r>
              <a:rPr lang="en-US" sz="1600" kern="0" dirty="0">
                <a:solidFill>
                  <a:srgbClr val="0070C0"/>
                </a:solidFill>
              </a:rPr>
              <a:t>HasWord (f1, t1 ) ∧ HasWord (f2, t2 ) ∧ Eq(t1, t2)  </a:t>
            </a:r>
            <a:r>
              <a:rPr lang="en-US" sz="1600" kern="0" dirty="0">
                <a:solidFill>
                  <a:srgbClr val="0070C0"/>
                </a:solidFill>
                <a:sym typeface="Symbol" pitchFamily="18" charset="2"/>
              </a:rPr>
              <a:t></a:t>
            </a:r>
            <a:r>
              <a:rPr lang="en-US" sz="1600" kern="0" dirty="0">
                <a:solidFill>
                  <a:srgbClr val="0070C0"/>
                </a:solidFill>
              </a:rPr>
              <a:t>  Eq (f1, f2)</a:t>
            </a:r>
          </a:p>
        </p:txBody>
      </p:sp>
      <p:sp>
        <p:nvSpPr>
          <p:cNvPr id="27" name="Rectangle 26">
            <a:extLst>
              <a:ext uri="{FF2B5EF4-FFF2-40B4-BE49-F238E27FC236}">
                <a16:creationId xmlns:a16="http://schemas.microsoft.com/office/drawing/2014/main" id="{FF994AA4-32EE-334D-B85E-7DF6840A6ED9}"/>
              </a:ext>
            </a:extLst>
          </p:cNvPr>
          <p:cNvSpPr/>
          <p:nvPr/>
        </p:nvSpPr>
        <p:spPr>
          <a:xfrm>
            <a:off x="5715731" y="2866137"/>
            <a:ext cx="6099045" cy="523220"/>
          </a:xfrm>
          <a:prstGeom prst="rect">
            <a:avLst/>
          </a:prstGeom>
        </p:spPr>
        <p:txBody>
          <a:bodyPr wrap="square">
            <a:spAutoFit/>
          </a:bodyPr>
          <a:lstStyle/>
          <a:p>
            <a:r>
              <a:rPr lang="en-US" sz="1400" b="1" dirty="0">
                <a:solidFill>
                  <a:schemeClr val="accent6">
                    <a:lumMod val="50000"/>
                  </a:schemeClr>
                </a:solidFill>
                <a:latin typeface="IBM Plex Sans" panose="020B0503050203000203" pitchFamily="34" charset="0"/>
              </a:rPr>
              <a:t>HasWord (“Lenovo T420s”, “T420s”) </a:t>
            </a:r>
            <a:r>
              <a:rPr lang="en-US" sz="1400" b="1" kern="0" dirty="0">
                <a:solidFill>
                  <a:schemeClr val="accent6">
                    <a:lumMod val="50000"/>
                  </a:schemeClr>
                </a:solidFill>
                <a:latin typeface="IBM Plex Sans" panose="020B0503050203000203" pitchFamily="34" charset="0"/>
              </a:rPr>
              <a:t>∧  </a:t>
            </a:r>
            <a:r>
              <a:rPr lang="en-US" sz="1400" b="1" dirty="0">
                <a:solidFill>
                  <a:schemeClr val="accent6">
                    <a:lumMod val="50000"/>
                  </a:schemeClr>
                </a:solidFill>
                <a:latin typeface="IBM Plex Sans" panose="020B0503050203000203" pitchFamily="34" charset="0"/>
              </a:rPr>
              <a:t>HasWord(“T420s”, “T420s”) </a:t>
            </a:r>
            <a:r>
              <a:rPr lang="en-US" sz="1400" b="1" kern="0" dirty="0">
                <a:solidFill>
                  <a:schemeClr val="accent6">
                    <a:lumMod val="50000"/>
                  </a:schemeClr>
                </a:solidFill>
                <a:latin typeface="IBM Plex Sans" panose="020B0503050203000203" pitchFamily="34" charset="0"/>
              </a:rPr>
              <a:t>∧</a:t>
            </a:r>
            <a:r>
              <a:rPr lang="en-US" sz="1400" b="1" dirty="0">
                <a:solidFill>
                  <a:schemeClr val="accent6">
                    <a:lumMod val="50000"/>
                  </a:schemeClr>
                </a:solidFill>
                <a:latin typeface="IBM Plex Sans" panose="020B0503050203000203" pitchFamily="34" charset="0"/>
              </a:rPr>
              <a:t> Eq (“T420s”,  “T420s”) </a:t>
            </a:r>
            <a:r>
              <a:rPr lang="en-US" sz="1400" b="1" kern="0" dirty="0">
                <a:solidFill>
                  <a:schemeClr val="accent6">
                    <a:lumMod val="50000"/>
                  </a:schemeClr>
                </a:solidFill>
                <a:latin typeface="IBM Plex Sans" panose="020B0503050203000203" pitchFamily="34" charset="0"/>
                <a:sym typeface="Symbol" pitchFamily="18" charset="2"/>
              </a:rPr>
              <a:t></a:t>
            </a:r>
            <a:r>
              <a:rPr lang="en-US" sz="1400" b="1" dirty="0">
                <a:solidFill>
                  <a:schemeClr val="accent6">
                    <a:lumMod val="50000"/>
                  </a:schemeClr>
                </a:solidFill>
                <a:latin typeface="IBM Plex Sans" panose="020B0503050203000203" pitchFamily="34" charset="0"/>
              </a:rPr>
              <a:t>  Eq (“Lenovo T420s”, “T420s”)</a:t>
            </a:r>
          </a:p>
        </p:txBody>
      </p:sp>
      <p:sp>
        <p:nvSpPr>
          <p:cNvPr id="28" name="TextBox 27">
            <a:extLst>
              <a:ext uri="{FF2B5EF4-FFF2-40B4-BE49-F238E27FC236}">
                <a16:creationId xmlns:a16="http://schemas.microsoft.com/office/drawing/2014/main" id="{95A4E10C-DF5E-0E4A-999E-EDCDE7D09865}"/>
              </a:ext>
            </a:extLst>
          </p:cNvPr>
          <p:cNvSpPr txBox="1"/>
          <p:nvPr/>
        </p:nvSpPr>
        <p:spPr>
          <a:xfrm>
            <a:off x="518580" y="1882746"/>
            <a:ext cx="372857"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000000"/>
                </a:solidFill>
                <a:effectLst/>
                <a:uFillTx/>
                <a:latin typeface="+mn-lt"/>
                <a:ea typeface="+mn-ea"/>
                <a:cs typeface="+mn-cs"/>
                <a:sym typeface="Calibri"/>
              </a:rPr>
              <a:t>(w)</a:t>
            </a:r>
            <a:endParaRPr kumimoji="0" lang="en-US" sz="1600" b="1" i="0" u="none" strike="noStrike" cap="none" spc="0" normalizeH="0" baseline="-25000" dirty="0">
              <a:ln>
                <a:noFill/>
              </a:ln>
              <a:solidFill>
                <a:srgbClr val="000000"/>
              </a:solidFill>
              <a:effectLst/>
              <a:uFillTx/>
              <a:latin typeface="+mn-lt"/>
              <a:ea typeface="+mn-ea"/>
              <a:cs typeface="+mn-cs"/>
              <a:sym typeface="Calibri"/>
            </a:endParaRPr>
          </a:p>
        </p:txBody>
      </p:sp>
      <p:cxnSp>
        <p:nvCxnSpPr>
          <p:cNvPr id="29" name="Elbow Connector 28">
            <a:extLst>
              <a:ext uri="{FF2B5EF4-FFF2-40B4-BE49-F238E27FC236}">
                <a16:creationId xmlns:a16="http://schemas.microsoft.com/office/drawing/2014/main" id="{818F39C5-87C7-4049-AD0C-0EEBC6289770}"/>
              </a:ext>
            </a:extLst>
          </p:cNvPr>
          <p:cNvCxnSpPr>
            <a:cxnSpLocks/>
            <a:stCxn id="26" idx="2"/>
          </p:cNvCxnSpPr>
          <p:nvPr/>
        </p:nvCxnSpPr>
        <p:spPr>
          <a:xfrm rot="16200000" flipH="1">
            <a:off x="4489141" y="2068030"/>
            <a:ext cx="753428" cy="1253714"/>
          </a:xfrm>
          <a:prstGeom prst="bentConnector2">
            <a:avLst/>
          </a:prstGeom>
          <a:noFill/>
          <a:ln w="15875" cap="flat">
            <a:solidFill>
              <a:schemeClr val="accent1"/>
            </a:solidFill>
            <a:prstDash val="sysDot"/>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0" name="TextBox 29">
            <a:extLst>
              <a:ext uri="{FF2B5EF4-FFF2-40B4-BE49-F238E27FC236}">
                <a16:creationId xmlns:a16="http://schemas.microsoft.com/office/drawing/2014/main" id="{54303B7F-EE52-EE42-849A-47449F144C8E}"/>
              </a:ext>
            </a:extLst>
          </p:cNvPr>
          <p:cNvSpPr txBox="1"/>
          <p:nvPr/>
        </p:nvSpPr>
        <p:spPr>
          <a:xfrm>
            <a:off x="4189098" y="3079876"/>
            <a:ext cx="102207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IBM Plex Sans" panose="020B0503050203000203" pitchFamily="34" charset="0"/>
                <a:sym typeface="Calibri"/>
              </a:rPr>
              <a:t>grounding</a:t>
            </a:r>
          </a:p>
        </p:txBody>
      </p:sp>
    </p:spTree>
    <p:extLst>
      <p:ext uri="{BB962C8B-B14F-4D97-AF65-F5344CB8AC3E}">
        <p14:creationId xmlns:p14="http://schemas.microsoft.com/office/powerpoint/2010/main" val="22412040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dissolv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685637-69C1-CB42-8749-7619D03CCAE8}"/>
              </a:ext>
            </a:extLst>
          </p:cNvPr>
          <p:cNvSpPr>
            <a:spLocks noGrp="1"/>
          </p:cNvSpPr>
          <p:nvPr>
            <p:ph type="sldNum" sz="quarter" idx="2"/>
          </p:nvPr>
        </p:nvSpPr>
        <p:spPr/>
        <p:txBody>
          <a:bodyPr/>
          <a:lstStyle/>
          <a:p>
            <a:fld id="{86CB4B4D-7CA3-9044-876B-883B54F8677D}" type="slidenum">
              <a:rPr lang="en-US" smtClean="0"/>
              <a:t>22</a:t>
            </a:fld>
            <a:endParaRPr lang="en-US"/>
          </a:p>
        </p:txBody>
      </p:sp>
      <p:sp>
        <p:nvSpPr>
          <p:cNvPr id="3" name="Title 2">
            <a:extLst>
              <a:ext uri="{FF2B5EF4-FFF2-40B4-BE49-F238E27FC236}">
                <a16:creationId xmlns:a16="http://schemas.microsoft.com/office/drawing/2014/main" id="{CEB57617-1EC2-CA42-BDEB-5B51A848145C}"/>
              </a:ext>
            </a:extLst>
          </p:cNvPr>
          <p:cNvSpPr>
            <a:spLocks noGrp="1"/>
          </p:cNvSpPr>
          <p:nvPr>
            <p:ph type="title"/>
          </p:nvPr>
        </p:nvSpPr>
        <p:spPr/>
        <p:txBody>
          <a:bodyPr/>
          <a:lstStyle/>
          <a:p>
            <a:r>
              <a:rPr lang="en-US" dirty="0"/>
              <a:t>More on MLN and PSL</a:t>
            </a:r>
          </a:p>
        </p:txBody>
      </p:sp>
      <p:sp>
        <p:nvSpPr>
          <p:cNvPr id="4" name="Text Placeholder 3">
            <a:extLst>
              <a:ext uri="{FF2B5EF4-FFF2-40B4-BE49-F238E27FC236}">
                <a16:creationId xmlns:a16="http://schemas.microsoft.com/office/drawing/2014/main" id="{6057B60A-13C1-E443-83CA-5648CD87B723}"/>
              </a:ext>
            </a:extLst>
          </p:cNvPr>
          <p:cNvSpPr>
            <a:spLocks noGrp="1"/>
          </p:cNvSpPr>
          <p:nvPr>
            <p:ph type="body" idx="1"/>
          </p:nvPr>
        </p:nvSpPr>
        <p:spPr>
          <a:xfrm>
            <a:off x="574795" y="1111651"/>
            <a:ext cx="11173510" cy="4149006"/>
          </a:xfrm>
        </p:spPr>
        <p:txBody>
          <a:bodyPr>
            <a:normAutofit lnSpcReduction="10000"/>
          </a:bodyPr>
          <a:lstStyle/>
          <a:p>
            <a:r>
              <a:rPr lang="en-US" sz="2000" dirty="0">
                <a:solidFill>
                  <a:schemeClr val="tx1"/>
                </a:solidFill>
              </a:rPr>
              <a:t>Both are part of a broader family of probabilistic programming languages</a:t>
            </a:r>
            <a:endParaRPr lang="en-US" sz="2400" dirty="0">
              <a:solidFill>
                <a:schemeClr val="tx1"/>
              </a:solidFill>
            </a:endParaRPr>
          </a:p>
          <a:p>
            <a:pPr lvl="1"/>
            <a:r>
              <a:rPr lang="en-US" sz="2000" dirty="0">
                <a:solidFill>
                  <a:schemeClr val="tx1"/>
                </a:solidFill>
              </a:rPr>
              <a:t>	</a:t>
            </a:r>
            <a:r>
              <a:rPr lang="en-US" sz="1600" dirty="0">
                <a:solidFill>
                  <a:schemeClr val="tx1"/>
                </a:solidFill>
              </a:rPr>
              <a:t>See, for example: </a:t>
            </a:r>
            <a:endParaRPr lang="en-US" sz="2000" dirty="0">
              <a:solidFill>
                <a:schemeClr val="tx1"/>
              </a:solidFill>
            </a:endParaRPr>
          </a:p>
          <a:p>
            <a:pPr marL="0" indent="0">
              <a:buNone/>
            </a:pPr>
            <a:endParaRPr lang="en-US" sz="2000" dirty="0">
              <a:solidFill>
                <a:schemeClr val="tx1"/>
              </a:solidFill>
            </a:endParaRPr>
          </a:p>
          <a:p>
            <a:pPr marL="0" indent="0">
              <a:buNone/>
            </a:pPr>
            <a:endParaRPr lang="en-US" sz="2000" dirty="0">
              <a:solidFill>
                <a:schemeClr val="tx1"/>
              </a:solidFill>
            </a:endParaRPr>
          </a:p>
          <a:p>
            <a:pPr>
              <a:lnSpc>
                <a:spcPts val="2360"/>
              </a:lnSpc>
            </a:pPr>
            <a:r>
              <a:rPr lang="en-US" sz="2000" dirty="0">
                <a:solidFill>
                  <a:schemeClr val="tx1"/>
                </a:solidFill>
              </a:rPr>
              <a:t>Besides </a:t>
            </a:r>
            <a:r>
              <a:rPr lang="en-US" sz="2000" b="1" i="1" dirty="0">
                <a:solidFill>
                  <a:schemeClr val="tx1"/>
                </a:solidFill>
              </a:rPr>
              <a:t>inference</a:t>
            </a:r>
            <a:r>
              <a:rPr lang="en-US" sz="2000" dirty="0">
                <a:solidFill>
                  <a:schemeClr val="tx1"/>
                </a:solidFill>
              </a:rPr>
              <a:t> (e.g., using MLN or PSL models for predicting ER matches), the other important problem is </a:t>
            </a:r>
            <a:r>
              <a:rPr lang="en-US" sz="2000" b="1" i="1" dirty="0">
                <a:solidFill>
                  <a:schemeClr val="tx1"/>
                </a:solidFill>
              </a:rPr>
              <a:t>learning</a:t>
            </a:r>
            <a:endParaRPr lang="en-US" sz="2000" dirty="0">
              <a:solidFill>
                <a:schemeClr val="tx1"/>
              </a:solidFill>
            </a:endParaRPr>
          </a:p>
          <a:p>
            <a:endParaRPr lang="en-US" sz="1800" dirty="0">
              <a:solidFill>
                <a:schemeClr val="tx1"/>
              </a:solidFill>
            </a:endParaRPr>
          </a:p>
          <a:p>
            <a:endParaRPr lang="en-US" sz="1800" dirty="0">
              <a:solidFill>
                <a:schemeClr val="tx1"/>
              </a:solidFill>
            </a:endParaRPr>
          </a:p>
          <a:p>
            <a:r>
              <a:rPr lang="en-US" sz="2000" dirty="0">
                <a:solidFill>
                  <a:schemeClr val="tx1"/>
                </a:solidFill>
              </a:rPr>
              <a:t>Two ways in which learning for MLN/PSL can be employed: </a:t>
            </a:r>
          </a:p>
          <a:p>
            <a:pPr lvl="1"/>
            <a:endParaRPr lang="en-US" sz="1000" dirty="0">
              <a:solidFill>
                <a:schemeClr val="tx1"/>
              </a:solidFill>
            </a:endParaRPr>
          </a:p>
          <a:p>
            <a:pPr lvl="1"/>
            <a:r>
              <a:rPr lang="en-US" dirty="0">
                <a:solidFill>
                  <a:schemeClr val="tx1"/>
                </a:solidFill>
              </a:rPr>
              <a:t>Expert writes the set of first-order formulas (either MLN or PSL) as a template for the application</a:t>
            </a:r>
          </a:p>
          <a:p>
            <a:pPr lvl="2"/>
            <a:r>
              <a:rPr lang="en-US" dirty="0">
                <a:solidFill>
                  <a:schemeClr val="tx1"/>
                </a:solidFill>
              </a:rPr>
              <a:t>Then system learns the </a:t>
            </a:r>
            <a:r>
              <a:rPr lang="en-US" b="1" dirty="0">
                <a:solidFill>
                  <a:schemeClr val="tx1"/>
                </a:solidFill>
              </a:rPr>
              <a:t>weights</a:t>
            </a:r>
            <a:r>
              <a:rPr lang="en-US" dirty="0">
                <a:solidFill>
                  <a:schemeClr val="tx1"/>
                </a:solidFill>
              </a:rPr>
              <a:t> based on the data</a:t>
            </a:r>
          </a:p>
          <a:p>
            <a:pPr lvl="2"/>
            <a:endParaRPr lang="en-US" dirty="0">
              <a:solidFill>
                <a:schemeClr val="tx1"/>
              </a:solidFill>
            </a:endParaRPr>
          </a:p>
          <a:p>
            <a:pPr lvl="1"/>
            <a:r>
              <a:rPr lang="en-US" dirty="0">
                <a:solidFill>
                  <a:schemeClr val="tx1"/>
                </a:solidFill>
              </a:rPr>
              <a:t>Harder problem: </a:t>
            </a:r>
          </a:p>
          <a:p>
            <a:pPr lvl="2"/>
            <a:r>
              <a:rPr lang="en-US" dirty="0">
                <a:solidFill>
                  <a:schemeClr val="tx1"/>
                </a:solidFill>
              </a:rPr>
              <a:t>Learn both the </a:t>
            </a:r>
            <a:r>
              <a:rPr lang="en-US" b="1" dirty="0">
                <a:solidFill>
                  <a:schemeClr val="tx1"/>
                </a:solidFill>
              </a:rPr>
              <a:t>formulas</a:t>
            </a:r>
            <a:r>
              <a:rPr lang="en-US" dirty="0">
                <a:solidFill>
                  <a:schemeClr val="tx1"/>
                </a:solidFill>
              </a:rPr>
              <a:t> (also called </a:t>
            </a:r>
            <a:r>
              <a:rPr lang="en-US" i="1" dirty="0">
                <a:solidFill>
                  <a:schemeClr val="tx1"/>
                </a:solidFill>
              </a:rPr>
              <a:t>structure learning</a:t>
            </a:r>
            <a:r>
              <a:rPr lang="en-US" dirty="0">
                <a:solidFill>
                  <a:schemeClr val="tx1"/>
                </a:solidFill>
              </a:rPr>
              <a:t>) and the </a:t>
            </a:r>
            <a:r>
              <a:rPr lang="en-US" b="1" dirty="0">
                <a:solidFill>
                  <a:schemeClr val="tx1"/>
                </a:solidFill>
              </a:rPr>
              <a:t>weights</a:t>
            </a:r>
            <a:endParaRPr lang="en-US" dirty="0">
              <a:solidFill>
                <a:schemeClr val="tx1"/>
              </a:solidFill>
            </a:endParaRPr>
          </a:p>
        </p:txBody>
      </p:sp>
      <p:sp>
        <p:nvSpPr>
          <p:cNvPr id="7" name="Rectangle 6">
            <a:extLst>
              <a:ext uri="{FF2B5EF4-FFF2-40B4-BE49-F238E27FC236}">
                <a16:creationId xmlns:a16="http://schemas.microsoft.com/office/drawing/2014/main" id="{B30BBFC0-0BBD-6C43-B6E3-BA817C53BD09}"/>
              </a:ext>
            </a:extLst>
          </p:cNvPr>
          <p:cNvSpPr/>
          <p:nvPr/>
        </p:nvSpPr>
        <p:spPr>
          <a:xfrm>
            <a:off x="4150724" y="5474310"/>
            <a:ext cx="6058910" cy="461665"/>
          </a:xfrm>
          <a:prstGeom prst="rect">
            <a:avLst/>
          </a:prstGeom>
          <a:solidFill>
            <a:schemeClr val="bg1">
              <a:lumMod val="95000"/>
              <a:alpha val="20000"/>
            </a:schemeClr>
          </a:solidFill>
          <a:ln>
            <a:solidFill>
              <a:schemeClr val="accent1"/>
            </a:solidFill>
          </a:ln>
        </p:spPr>
        <p:txBody>
          <a:bodyPr wrap="square">
            <a:spAutoFit/>
          </a:bodyPr>
          <a:lstStyle/>
          <a:p>
            <a:r>
              <a:rPr lang="en-US" sz="1200" dirty="0"/>
              <a:t>Stanley Kok and Pedro Domingos. </a:t>
            </a:r>
            <a:r>
              <a:rPr lang="en-US" sz="1200" i="1" dirty="0">
                <a:solidFill>
                  <a:srgbClr val="0070C0"/>
                </a:solidFill>
              </a:rPr>
              <a:t>Learning Markov Logic Networks Using Structural Motifs</a:t>
            </a:r>
            <a:r>
              <a:rPr lang="en-US" sz="1200" i="1" dirty="0">
                <a:solidFill>
                  <a:srgbClr val="0070C0"/>
                </a:solidFill>
                <a:latin typeface="IBM Plex Sans" panose="020B0503050203000203" pitchFamily="34" charset="0"/>
              </a:rPr>
              <a:t>.</a:t>
            </a:r>
            <a:r>
              <a:rPr lang="en-US" sz="1200" dirty="0">
                <a:latin typeface="IBM Plex Sans" panose="020B0503050203000203" pitchFamily="34" charset="0"/>
              </a:rPr>
              <a:t> In ICML, pp. 551-558, 2010</a:t>
            </a:r>
          </a:p>
        </p:txBody>
      </p:sp>
      <p:sp>
        <p:nvSpPr>
          <p:cNvPr id="9" name="Rectangle 8">
            <a:extLst>
              <a:ext uri="{FF2B5EF4-FFF2-40B4-BE49-F238E27FC236}">
                <a16:creationId xmlns:a16="http://schemas.microsoft.com/office/drawing/2014/main" id="{7B8953EC-7FBB-164B-9C71-72EECB35BBB0}"/>
              </a:ext>
            </a:extLst>
          </p:cNvPr>
          <p:cNvSpPr/>
          <p:nvPr/>
        </p:nvSpPr>
        <p:spPr>
          <a:xfrm>
            <a:off x="3467818" y="1516660"/>
            <a:ext cx="6058910" cy="461665"/>
          </a:xfrm>
          <a:prstGeom prst="rect">
            <a:avLst/>
          </a:prstGeom>
          <a:solidFill>
            <a:schemeClr val="bg1">
              <a:lumMod val="95000"/>
              <a:alpha val="20000"/>
            </a:schemeClr>
          </a:solidFill>
          <a:ln>
            <a:solidFill>
              <a:schemeClr val="accent1"/>
            </a:solidFill>
          </a:ln>
        </p:spPr>
        <p:txBody>
          <a:bodyPr wrap="square">
            <a:spAutoFit/>
          </a:bodyPr>
          <a:lstStyle/>
          <a:p>
            <a:r>
              <a:rPr lang="en-US" sz="1200" dirty="0"/>
              <a:t>L. De Raedt, A. Kimmig, and H. Toivonen. </a:t>
            </a:r>
            <a:r>
              <a:rPr lang="en-US" sz="1200" i="1" dirty="0">
                <a:solidFill>
                  <a:srgbClr val="0070C0"/>
                </a:solidFill>
              </a:rPr>
              <a:t>ProbLog: A probabilistic Prolog and its applications to link discovery.</a:t>
            </a:r>
            <a:r>
              <a:rPr lang="en-US" sz="1200" dirty="0">
                <a:latin typeface="IBM Plex Sans" panose="020B0503050203000203" pitchFamily="34" charset="0"/>
              </a:rPr>
              <a:t> In IJCAI, pp. 2468-2473, 2007</a:t>
            </a:r>
          </a:p>
        </p:txBody>
      </p:sp>
      <p:cxnSp>
        <p:nvCxnSpPr>
          <p:cNvPr id="14" name="Straight Arrow Connector 13">
            <a:extLst>
              <a:ext uri="{FF2B5EF4-FFF2-40B4-BE49-F238E27FC236}">
                <a16:creationId xmlns:a16="http://schemas.microsoft.com/office/drawing/2014/main" id="{8E8426AE-E8D1-BD41-8BA3-BDE5F30062C4}"/>
              </a:ext>
            </a:extLst>
          </p:cNvPr>
          <p:cNvCxnSpPr>
            <a:cxnSpLocks/>
          </p:cNvCxnSpPr>
          <p:nvPr/>
        </p:nvCxnSpPr>
        <p:spPr>
          <a:xfrm>
            <a:off x="5980841" y="5092864"/>
            <a:ext cx="322121" cy="318265"/>
          </a:xfrm>
          <a:prstGeom prst="straightConnector1">
            <a:avLst/>
          </a:prstGeom>
          <a:noFill/>
          <a:ln w="9525"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14051503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7108" y="1320799"/>
            <a:ext cx="9795719" cy="4022726"/>
          </a:xfrm>
        </p:spPr>
        <p:txBody>
          <a:bodyPr/>
          <a:lstStyle/>
          <a:p>
            <a:pPr marL="114300" indent="0">
              <a:lnSpc>
                <a:spcPts val="2100"/>
              </a:lnSpc>
              <a:buNone/>
            </a:pPr>
            <a:r>
              <a:rPr lang="en-US" dirty="0">
                <a:solidFill>
                  <a:schemeClr val="tx1"/>
                </a:solidFill>
              </a:rPr>
              <a:t>So far, we have seen:</a:t>
            </a:r>
          </a:p>
          <a:p>
            <a:pPr marL="411163" lvl="1" indent="0" eaLnBrk="1" hangingPunct="1">
              <a:lnSpc>
                <a:spcPts val="1300"/>
              </a:lnSpc>
              <a:buNone/>
            </a:pPr>
            <a:endParaRPr lang="en-US" sz="500" dirty="0">
              <a:solidFill>
                <a:schemeClr val="tx1"/>
              </a:solidFill>
            </a:endParaRPr>
          </a:p>
          <a:p>
            <a:pPr lvl="1">
              <a:lnSpc>
                <a:spcPts val="2200"/>
              </a:lnSpc>
            </a:pPr>
            <a:r>
              <a:rPr lang="en-US" dirty="0">
                <a:solidFill>
                  <a:schemeClr val="tx1"/>
                </a:solidFill>
              </a:rPr>
              <a:t>Dedupalog: combinations of hard and “soft” constraints, together with heuristics to minimize the number of violations</a:t>
            </a:r>
            <a:endParaRPr lang="en-US" b="1" dirty="0">
              <a:solidFill>
                <a:schemeClr val="tx1"/>
              </a:solidFill>
            </a:endParaRPr>
          </a:p>
          <a:p>
            <a:pPr lvl="2" eaLnBrk="1" hangingPunct="1">
              <a:lnSpc>
                <a:spcPts val="1960"/>
              </a:lnSpc>
            </a:pPr>
            <a:r>
              <a:rPr lang="en-US" b="1" dirty="0">
                <a:solidFill>
                  <a:schemeClr val="tx1"/>
                </a:solidFill>
              </a:rPr>
              <a:t>Not entirely declarative: </a:t>
            </a:r>
            <a:r>
              <a:rPr lang="en-US" dirty="0">
                <a:solidFill>
                  <a:schemeClr val="tx1"/>
                </a:solidFill>
              </a:rPr>
              <a:t>The user must be aware of how the system interprets the rules</a:t>
            </a:r>
          </a:p>
          <a:p>
            <a:pPr lvl="1" eaLnBrk="1" hangingPunct="1">
              <a:lnSpc>
                <a:spcPct val="110000"/>
              </a:lnSpc>
            </a:pPr>
            <a:endParaRPr lang="en-US" sz="1000" dirty="0">
              <a:solidFill>
                <a:schemeClr val="tx1"/>
              </a:solidFill>
            </a:endParaRPr>
          </a:p>
          <a:p>
            <a:pPr lvl="1" eaLnBrk="1" hangingPunct="1">
              <a:lnSpc>
                <a:spcPct val="110000"/>
              </a:lnSpc>
            </a:pPr>
            <a:r>
              <a:rPr lang="en-US" dirty="0">
                <a:solidFill>
                  <a:schemeClr val="tx1"/>
                </a:solidFill>
              </a:rPr>
              <a:t>Probabilistic approaches (MLNs, PSL)</a:t>
            </a:r>
            <a:endParaRPr lang="en-US" sz="2400" dirty="0">
              <a:solidFill>
                <a:schemeClr val="tx1"/>
              </a:solidFill>
            </a:endParaRPr>
          </a:p>
          <a:p>
            <a:pPr lvl="2" eaLnBrk="1" hangingPunct="1">
              <a:lnSpc>
                <a:spcPts val="1760"/>
              </a:lnSpc>
            </a:pPr>
            <a:r>
              <a:rPr lang="en-US" b="1" dirty="0">
                <a:solidFill>
                  <a:schemeClr val="tx1"/>
                </a:solidFill>
              </a:rPr>
              <a:t>FO syntax is a guideline,</a:t>
            </a:r>
            <a:r>
              <a:rPr lang="en-US" dirty="0">
                <a:solidFill>
                  <a:schemeClr val="tx1"/>
                </a:solidFill>
              </a:rPr>
              <a:t> to be </a:t>
            </a:r>
            <a:r>
              <a:rPr lang="en-US" b="1" dirty="0">
                <a:solidFill>
                  <a:schemeClr val="tx1"/>
                </a:solidFill>
              </a:rPr>
              <a:t>interpreted probabilistically	</a:t>
            </a:r>
          </a:p>
          <a:p>
            <a:pPr lvl="2" eaLnBrk="1" hangingPunct="1">
              <a:lnSpc>
                <a:spcPts val="1760"/>
              </a:lnSpc>
            </a:pPr>
            <a:r>
              <a:rPr lang="en-US" dirty="0">
                <a:solidFill>
                  <a:schemeClr val="tx1"/>
                </a:solidFill>
              </a:rPr>
              <a:t>In general, require complex inference; not easy to explain answers</a:t>
            </a:r>
          </a:p>
          <a:p>
            <a:pPr lvl="1" eaLnBrk="1" hangingPunct="1">
              <a:lnSpc>
                <a:spcPct val="110000"/>
              </a:lnSpc>
            </a:pPr>
            <a:endParaRPr lang="en-US" sz="1000" dirty="0">
              <a:solidFill>
                <a:schemeClr val="tx1"/>
              </a:solidFill>
            </a:endParaRPr>
          </a:p>
          <a:p>
            <a:pPr lvl="1" eaLnBrk="1" hangingPunct="1">
              <a:lnSpc>
                <a:spcPts val="1960"/>
              </a:lnSpc>
            </a:pPr>
            <a:endParaRPr lang="en-US" b="1" dirty="0">
              <a:solidFill>
                <a:schemeClr val="tx1"/>
              </a:solidFill>
            </a:endParaRPr>
          </a:p>
          <a:p>
            <a:pPr>
              <a:lnSpc>
                <a:spcPts val="1960"/>
              </a:lnSpc>
            </a:pPr>
            <a:r>
              <a:rPr lang="en-US" dirty="0">
                <a:solidFill>
                  <a:schemeClr val="tx1"/>
                </a:solidFill>
              </a:rPr>
              <a:t>Next: </a:t>
            </a:r>
          </a:p>
          <a:p>
            <a:pPr lvl="1">
              <a:lnSpc>
                <a:spcPts val="1960"/>
              </a:lnSpc>
            </a:pPr>
            <a:r>
              <a:rPr lang="en-US" dirty="0">
                <a:solidFill>
                  <a:schemeClr val="tx1"/>
                </a:solidFill>
              </a:rPr>
              <a:t>Purely declarative approach using “link-to-source” constraints</a:t>
            </a:r>
            <a:endParaRPr lang="en-US" b="1" dirty="0">
              <a:solidFill>
                <a:schemeClr val="tx1"/>
              </a:solidFill>
            </a:endParaRPr>
          </a:p>
          <a:p>
            <a:pPr lvl="2">
              <a:lnSpc>
                <a:spcPts val="1960"/>
              </a:lnSpc>
            </a:pPr>
            <a:r>
              <a:rPr lang="en-US" dirty="0">
                <a:solidFill>
                  <a:schemeClr val="tx1"/>
                </a:solidFill>
              </a:rPr>
              <a:t>Gives rise to a formal, deterministic, semantics based on </a:t>
            </a:r>
            <a:r>
              <a:rPr lang="en-US" b="1" i="1" dirty="0">
                <a:solidFill>
                  <a:schemeClr val="tx1"/>
                </a:solidFill>
              </a:rPr>
              <a:t>certain links</a:t>
            </a:r>
          </a:p>
        </p:txBody>
      </p:sp>
      <p:sp>
        <p:nvSpPr>
          <p:cNvPr id="8" name="Slide Number Placeholder 7">
            <a:extLst>
              <a:ext uri="{FF2B5EF4-FFF2-40B4-BE49-F238E27FC236}">
                <a16:creationId xmlns:a16="http://schemas.microsoft.com/office/drawing/2014/main" id="{8480E03D-0205-DC48-BFDA-F5FE14A17142}"/>
              </a:ext>
            </a:extLst>
          </p:cNvPr>
          <p:cNvSpPr>
            <a:spLocks noGrp="1"/>
          </p:cNvSpPr>
          <p:nvPr>
            <p:ph type="sldNum" sz="quarter" idx="2"/>
          </p:nvPr>
        </p:nvSpPr>
        <p:spPr/>
        <p:txBody>
          <a:bodyPr/>
          <a:lstStyle/>
          <a:p>
            <a:fld id="{86CB4B4D-7CA3-9044-876B-883B54F8677D}" type="slidenum">
              <a:rPr lang="en-US" smtClean="0"/>
              <a:t>23</a:t>
            </a:fld>
            <a:endParaRPr lang="en-US"/>
          </a:p>
        </p:txBody>
      </p:sp>
    </p:spTree>
    <p:custDataLst>
      <p:tags r:id="rId1"/>
    </p:custDataLst>
    <p:extLst>
      <p:ext uri="{BB962C8B-B14F-4D97-AF65-F5344CB8AC3E}">
        <p14:creationId xmlns:p14="http://schemas.microsoft.com/office/powerpoint/2010/main" val="1902601315"/>
      </p:ext>
    </p:extLst>
  </p:cSld>
  <p:clrMapOvr>
    <a:masterClrMapping/>
  </p:clrMapOvr>
  <mc:AlternateContent xmlns:mc="http://schemas.openxmlformats.org/markup-compatibility/2006" xmlns:p14="http://schemas.microsoft.com/office/powerpoint/2010/main">
    <mc:Choice Requires="p14">
      <p:transition spd="slow" p14:dur="2000" advTm="94248"/>
    </mc:Choice>
    <mc:Fallback xmlns="">
      <p:transition spd="slow" advTm="94248"/>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519" y="266702"/>
            <a:ext cx="5780264" cy="571498"/>
          </a:xfrm>
        </p:spPr>
        <p:txBody>
          <a:bodyPr>
            <a:normAutofit/>
          </a:bodyPr>
          <a:lstStyle/>
          <a:p>
            <a:r>
              <a:rPr lang="en-US" sz="2800" dirty="0"/>
              <a:t>Declarative Entity Linking</a:t>
            </a:r>
            <a:endParaRPr lang="en-US" sz="2000" dirty="0">
              <a:solidFill>
                <a:srgbClr val="0070C0"/>
              </a:solidFill>
            </a:endParaRPr>
          </a:p>
        </p:txBody>
      </p:sp>
      <p:sp>
        <p:nvSpPr>
          <p:cNvPr id="6" name="Text Box 35"/>
          <p:cNvSpPr txBox="1">
            <a:spLocks noChangeArrowheads="1"/>
          </p:cNvSpPr>
          <p:nvPr/>
        </p:nvSpPr>
        <p:spPr bwMode="auto">
          <a:xfrm>
            <a:off x="1995985" y="1499206"/>
            <a:ext cx="947738" cy="366712"/>
          </a:xfrm>
          <a:prstGeom prst="rect">
            <a:avLst/>
          </a:prstGeom>
          <a:noFill/>
          <a:ln w="9525">
            <a:noFill/>
            <a:miter lim="800000"/>
            <a:headEnd/>
            <a:tailEnd/>
          </a:ln>
        </p:spPr>
        <p:txBody>
          <a:bodyPr>
            <a:spAutoFit/>
          </a:bodyPr>
          <a:lstStyle/>
          <a:p>
            <a:pPr defTabSz="914400">
              <a:spcBef>
                <a:spcPct val="50000"/>
              </a:spcBef>
            </a:pPr>
            <a:r>
              <a:rPr lang="en-US" sz="1400" b="1" dirty="0"/>
              <a:t>Subsid</a:t>
            </a:r>
            <a:r>
              <a:rPr lang="en-US" b="1" dirty="0"/>
              <a:t> </a:t>
            </a:r>
          </a:p>
        </p:txBody>
      </p:sp>
      <p:sp>
        <p:nvSpPr>
          <p:cNvPr id="7" name="Text Box 36"/>
          <p:cNvSpPr txBox="1">
            <a:spLocks noChangeArrowheads="1"/>
          </p:cNvSpPr>
          <p:nvPr/>
        </p:nvSpPr>
        <p:spPr bwMode="auto">
          <a:xfrm>
            <a:off x="1432423" y="1124710"/>
            <a:ext cx="1168140" cy="338554"/>
          </a:xfrm>
          <a:prstGeom prst="rect">
            <a:avLst/>
          </a:prstGeom>
          <a:noFill/>
          <a:ln w="9525">
            <a:noFill/>
            <a:miter lim="800000"/>
            <a:headEnd/>
            <a:tailEnd/>
          </a:ln>
        </p:spPr>
        <p:txBody>
          <a:bodyPr wrap="none">
            <a:spAutoFit/>
          </a:bodyPr>
          <a:lstStyle/>
          <a:p>
            <a:pPr defTabSz="914400"/>
            <a:r>
              <a:rPr lang="en-US" sz="1600" b="0" u="sng" dirty="0"/>
              <a:t>Source data</a:t>
            </a:r>
          </a:p>
        </p:txBody>
      </p:sp>
      <p:sp>
        <p:nvSpPr>
          <p:cNvPr id="8" name="Text Box 38"/>
          <p:cNvSpPr txBox="1">
            <a:spLocks noChangeArrowheads="1"/>
          </p:cNvSpPr>
          <p:nvPr/>
        </p:nvSpPr>
        <p:spPr bwMode="auto">
          <a:xfrm>
            <a:off x="2303960" y="1877031"/>
            <a:ext cx="925513" cy="640816"/>
          </a:xfrm>
          <a:prstGeom prst="rect">
            <a:avLst/>
          </a:prstGeom>
          <a:noFill/>
          <a:ln w="9525">
            <a:solidFill>
              <a:schemeClr val="tx1"/>
            </a:solidFill>
            <a:miter lim="800000"/>
            <a:headEnd/>
            <a:tailEnd/>
          </a:ln>
        </p:spPr>
        <p:txBody>
          <a:bodyPr>
            <a:spAutoFit/>
          </a:bodyPr>
          <a:lstStyle/>
          <a:p>
            <a:pPr defTabSz="914400">
              <a:lnSpc>
                <a:spcPct val="80000"/>
              </a:lnSpc>
              <a:spcBef>
                <a:spcPct val="50000"/>
              </a:spcBef>
            </a:pPr>
            <a:r>
              <a:rPr lang="en-US" sz="1200" b="1" dirty="0"/>
              <a:t>sid</a:t>
            </a:r>
          </a:p>
          <a:p>
            <a:pPr defTabSz="914400">
              <a:lnSpc>
                <a:spcPct val="50000"/>
              </a:lnSpc>
              <a:spcBef>
                <a:spcPct val="50000"/>
              </a:spcBef>
            </a:pPr>
            <a:r>
              <a:rPr lang="en-US" sz="1200" b="1" dirty="0"/>
              <a:t>sname</a:t>
            </a:r>
          </a:p>
          <a:p>
            <a:pPr defTabSz="914400">
              <a:lnSpc>
                <a:spcPct val="60000"/>
              </a:lnSpc>
              <a:spcBef>
                <a:spcPct val="50000"/>
              </a:spcBef>
            </a:pPr>
            <a:r>
              <a:rPr lang="en-US" sz="1200" b="1" dirty="0"/>
              <a:t>location</a:t>
            </a:r>
          </a:p>
        </p:txBody>
      </p:sp>
      <p:sp>
        <p:nvSpPr>
          <p:cNvPr id="9" name="Text Box 39"/>
          <p:cNvSpPr txBox="1">
            <a:spLocks noChangeArrowheads="1"/>
          </p:cNvSpPr>
          <p:nvPr/>
        </p:nvSpPr>
        <p:spPr bwMode="auto">
          <a:xfrm>
            <a:off x="2037260" y="2818418"/>
            <a:ext cx="1212850" cy="304800"/>
          </a:xfrm>
          <a:prstGeom prst="rect">
            <a:avLst/>
          </a:prstGeom>
          <a:noFill/>
          <a:ln w="9525">
            <a:noFill/>
            <a:miter lim="800000"/>
            <a:headEnd/>
            <a:tailEnd/>
          </a:ln>
        </p:spPr>
        <p:txBody>
          <a:bodyPr>
            <a:spAutoFit/>
          </a:bodyPr>
          <a:lstStyle/>
          <a:p>
            <a:pPr>
              <a:spcBef>
                <a:spcPct val="50000"/>
              </a:spcBef>
            </a:pPr>
            <a:r>
              <a:rPr lang="en-US" sz="1400" b="1" dirty="0"/>
              <a:t>Company </a:t>
            </a:r>
          </a:p>
        </p:txBody>
      </p:sp>
      <p:sp>
        <p:nvSpPr>
          <p:cNvPr id="10" name="Text Box 40"/>
          <p:cNvSpPr txBox="1">
            <a:spLocks noChangeArrowheads="1"/>
          </p:cNvSpPr>
          <p:nvPr/>
        </p:nvSpPr>
        <p:spPr bwMode="auto">
          <a:xfrm>
            <a:off x="2345235" y="3196243"/>
            <a:ext cx="914400" cy="640816"/>
          </a:xfrm>
          <a:prstGeom prst="rect">
            <a:avLst/>
          </a:prstGeom>
          <a:noFill/>
          <a:ln w="9525">
            <a:solidFill>
              <a:schemeClr val="tx1"/>
            </a:solidFill>
            <a:miter lim="800000"/>
            <a:headEnd/>
            <a:tailEnd/>
          </a:ln>
        </p:spPr>
        <p:txBody>
          <a:bodyPr>
            <a:spAutoFit/>
          </a:bodyPr>
          <a:lstStyle/>
          <a:p>
            <a:pPr>
              <a:lnSpc>
                <a:spcPct val="80000"/>
              </a:lnSpc>
              <a:spcBef>
                <a:spcPct val="50000"/>
              </a:spcBef>
            </a:pPr>
            <a:r>
              <a:rPr lang="en-US" sz="1200" b="1" dirty="0"/>
              <a:t>cid</a:t>
            </a:r>
          </a:p>
          <a:p>
            <a:pPr>
              <a:lnSpc>
                <a:spcPct val="50000"/>
              </a:lnSpc>
              <a:spcBef>
                <a:spcPct val="50000"/>
              </a:spcBef>
            </a:pPr>
            <a:r>
              <a:rPr lang="en-US" sz="1200" b="1" dirty="0"/>
              <a:t>cname</a:t>
            </a:r>
          </a:p>
          <a:p>
            <a:pPr>
              <a:lnSpc>
                <a:spcPct val="60000"/>
              </a:lnSpc>
              <a:spcBef>
                <a:spcPct val="50000"/>
              </a:spcBef>
            </a:pPr>
            <a:r>
              <a:rPr lang="en-US" sz="1200" b="1" dirty="0"/>
              <a:t>hdqrts</a:t>
            </a:r>
          </a:p>
        </p:txBody>
      </p:sp>
      <p:sp>
        <p:nvSpPr>
          <p:cNvPr id="11" name="Text Box 41"/>
          <p:cNvSpPr txBox="1">
            <a:spLocks noChangeArrowheads="1"/>
          </p:cNvSpPr>
          <p:nvPr/>
        </p:nvSpPr>
        <p:spPr bwMode="auto">
          <a:xfrm>
            <a:off x="2056310" y="3937606"/>
            <a:ext cx="1212850" cy="366712"/>
          </a:xfrm>
          <a:prstGeom prst="rect">
            <a:avLst/>
          </a:prstGeom>
          <a:noFill/>
          <a:ln w="9525">
            <a:noFill/>
            <a:miter lim="800000"/>
            <a:headEnd/>
            <a:tailEnd/>
          </a:ln>
        </p:spPr>
        <p:txBody>
          <a:bodyPr>
            <a:spAutoFit/>
          </a:bodyPr>
          <a:lstStyle/>
          <a:p>
            <a:pPr>
              <a:spcBef>
                <a:spcPct val="50000"/>
              </a:spcBef>
            </a:pPr>
            <a:r>
              <a:rPr lang="en-US" sz="1400" b="1" dirty="0"/>
              <a:t>Exec</a:t>
            </a:r>
            <a:r>
              <a:rPr lang="en-US" b="1" dirty="0"/>
              <a:t> </a:t>
            </a:r>
          </a:p>
        </p:txBody>
      </p:sp>
      <p:sp>
        <p:nvSpPr>
          <p:cNvPr id="12" name="Text Box 42"/>
          <p:cNvSpPr txBox="1">
            <a:spLocks noChangeArrowheads="1"/>
          </p:cNvSpPr>
          <p:nvPr/>
        </p:nvSpPr>
        <p:spPr bwMode="auto">
          <a:xfrm>
            <a:off x="2364285" y="4315431"/>
            <a:ext cx="660400" cy="825482"/>
          </a:xfrm>
          <a:prstGeom prst="rect">
            <a:avLst/>
          </a:prstGeom>
          <a:noFill/>
          <a:ln w="9525">
            <a:solidFill>
              <a:schemeClr val="tx1"/>
            </a:solidFill>
            <a:miter lim="800000"/>
            <a:headEnd/>
            <a:tailEnd/>
          </a:ln>
        </p:spPr>
        <p:txBody>
          <a:bodyPr>
            <a:spAutoFit/>
          </a:bodyPr>
          <a:lstStyle/>
          <a:p>
            <a:pPr>
              <a:lnSpc>
                <a:spcPct val="60000"/>
              </a:lnSpc>
              <a:spcBef>
                <a:spcPct val="50000"/>
              </a:spcBef>
            </a:pPr>
            <a:r>
              <a:rPr lang="en-US" sz="1200" b="1" dirty="0"/>
              <a:t>eid</a:t>
            </a:r>
          </a:p>
          <a:p>
            <a:pPr>
              <a:lnSpc>
                <a:spcPct val="60000"/>
              </a:lnSpc>
              <a:spcBef>
                <a:spcPct val="50000"/>
              </a:spcBef>
            </a:pPr>
            <a:r>
              <a:rPr lang="en-US" sz="1200" b="1" dirty="0"/>
              <a:t>cid</a:t>
            </a:r>
          </a:p>
          <a:p>
            <a:pPr>
              <a:lnSpc>
                <a:spcPct val="60000"/>
              </a:lnSpc>
              <a:spcBef>
                <a:spcPct val="50000"/>
              </a:spcBef>
            </a:pPr>
            <a:r>
              <a:rPr lang="en-US" sz="1200" b="1" dirty="0"/>
              <a:t>name</a:t>
            </a:r>
          </a:p>
          <a:p>
            <a:pPr>
              <a:lnSpc>
                <a:spcPct val="60000"/>
              </a:lnSpc>
              <a:spcBef>
                <a:spcPct val="50000"/>
              </a:spcBef>
            </a:pPr>
            <a:r>
              <a:rPr lang="en-US" sz="1200" b="1" dirty="0"/>
              <a:t>title</a:t>
            </a:r>
          </a:p>
        </p:txBody>
      </p:sp>
      <p:sp>
        <p:nvSpPr>
          <p:cNvPr id="13" name="Line 43"/>
          <p:cNvSpPr>
            <a:spLocks noChangeShapeType="1"/>
          </p:cNvSpPr>
          <p:nvPr/>
        </p:nvSpPr>
        <p:spPr bwMode="auto">
          <a:xfrm flipH="1">
            <a:off x="1984873" y="4621818"/>
            <a:ext cx="393700" cy="0"/>
          </a:xfrm>
          <a:prstGeom prst="line">
            <a:avLst/>
          </a:prstGeom>
          <a:noFill/>
          <a:ln w="9525">
            <a:solidFill>
              <a:schemeClr val="tx1"/>
            </a:solidFill>
            <a:prstDash val="dash"/>
            <a:round/>
            <a:headEnd/>
            <a:tailEnd type="none" w="sm" len="med"/>
          </a:ln>
        </p:spPr>
        <p:txBody>
          <a:bodyPr/>
          <a:lstStyle/>
          <a:p>
            <a:endParaRPr lang="en-US"/>
          </a:p>
        </p:txBody>
      </p:sp>
      <p:sp>
        <p:nvSpPr>
          <p:cNvPr id="14" name="Line 44"/>
          <p:cNvSpPr>
            <a:spLocks noChangeShapeType="1"/>
          </p:cNvSpPr>
          <p:nvPr/>
        </p:nvSpPr>
        <p:spPr bwMode="auto">
          <a:xfrm flipV="1">
            <a:off x="1973760" y="3304193"/>
            <a:ext cx="0" cy="1308100"/>
          </a:xfrm>
          <a:prstGeom prst="line">
            <a:avLst/>
          </a:prstGeom>
          <a:noFill/>
          <a:ln w="9525">
            <a:solidFill>
              <a:schemeClr val="tx1"/>
            </a:solidFill>
            <a:prstDash val="dash"/>
            <a:round/>
            <a:headEnd/>
            <a:tailEnd type="none" w="sm" len="med"/>
          </a:ln>
        </p:spPr>
        <p:txBody>
          <a:bodyPr/>
          <a:lstStyle/>
          <a:p>
            <a:endParaRPr lang="en-US"/>
          </a:p>
        </p:txBody>
      </p:sp>
      <p:sp>
        <p:nvSpPr>
          <p:cNvPr id="15" name="Line 45"/>
          <p:cNvSpPr>
            <a:spLocks noChangeShapeType="1"/>
          </p:cNvSpPr>
          <p:nvPr/>
        </p:nvSpPr>
        <p:spPr bwMode="auto">
          <a:xfrm>
            <a:off x="1984873" y="3304193"/>
            <a:ext cx="446087" cy="0"/>
          </a:xfrm>
          <a:prstGeom prst="line">
            <a:avLst/>
          </a:prstGeom>
          <a:noFill/>
          <a:ln w="9525">
            <a:solidFill>
              <a:schemeClr val="tx1"/>
            </a:solidFill>
            <a:prstDash val="dash"/>
            <a:round/>
            <a:headEnd/>
            <a:tailEnd type="triangle" w="sm" len="med"/>
          </a:ln>
        </p:spPr>
        <p:txBody>
          <a:bodyPr/>
          <a:lstStyle/>
          <a:p>
            <a:endParaRPr lang="en-US"/>
          </a:p>
        </p:txBody>
      </p:sp>
      <p:sp>
        <p:nvSpPr>
          <p:cNvPr id="16" name="Line 46"/>
          <p:cNvSpPr>
            <a:spLocks noChangeShapeType="1"/>
          </p:cNvSpPr>
          <p:nvPr/>
        </p:nvSpPr>
        <p:spPr bwMode="auto">
          <a:xfrm>
            <a:off x="1497510" y="2713643"/>
            <a:ext cx="2700338" cy="0"/>
          </a:xfrm>
          <a:prstGeom prst="line">
            <a:avLst/>
          </a:prstGeom>
          <a:noFill/>
          <a:ln w="9525">
            <a:solidFill>
              <a:schemeClr val="tx1"/>
            </a:solidFill>
            <a:prstDash val="solid"/>
            <a:round/>
            <a:headEnd/>
            <a:tailEnd/>
          </a:ln>
        </p:spPr>
        <p:txBody>
          <a:bodyPr/>
          <a:lstStyle/>
          <a:p>
            <a:endParaRPr lang="en-US"/>
          </a:p>
        </p:txBody>
      </p:sp>
      <p:sp>
        <p:nvSpPr>
          <p:cNvPr id="17" name="Text Box 47"/>
          <p:cNvSpPr txBox="1">
            <a:spLocks noChangeArrowheads="1"/>
          </p:cNvSpPr>
          <p:nvPr/>
        </p:nvSpPr>
        <p:spPr bwMode="auto">
          <a:xfrm>
            <a:off x="5025056" y="2535686"/>
            <a:ext cx="477837" cy="442301"/>
          </a:xfrm>
          <a:prstGeom prst="rect">
            <a:avLst/>
          </a:prstGeom>
          <a:noFill/>
          <a:ln w="9525">
            <a:solidFill>
              <a:schemeClr val="tx1"/>
            </a:solidFill>
            <a:miter lim="800000"/>
            <a:headEnd/>
            <a:tailEnd/>
          </a:ln>
        </p:spPr>
        <p:txBody>
          <a:bodyPr>
            <a:spAutoFit/>
          </a:bodyPr>
          <a:lstStyle/>
          <a:p>
            <a:pPr>
              <a:lnSpc>
                <a:spcPct val="80000"/>
              </a:lnSpc>
              <a:spcBef>
                <a:spcPct val="50000"/>
              </a:spcBef>
            </a:pPr>
            <a:r>
              <a:rPr lang="en-US" sz="1200" b="1"/>
              <a:t>sid</a:t>
            </a:r>
          </a:p>
          <a:p>
            <a:pPr>
              <a:lnSpc>
                <a:spcPct val="50000"/>
              </a:lnSpc>
              <a:spcBef>
                <a:spcPct val="50000"/>
              </a:spcBef>
            </a:pPr>
            <a:r>
              <a:rPr lang="en-US" sz="1200" b="1"/>
              <a:t>cid</a:t>
            </a:r>
          </a:p>
        </p:txBody>
      </p:sp>
      <p:sp>
        <p:nvSpPr>
          <p:cNvPr id="18" name="Text Box 48"/>
          <p:cNvSpPr txBox="1">
            <a:spLocks noChangeArrowheads="1"/>
          </p:cNvSpPr>
          <p:nvPr/>
        </p:nvSpPr>
        <p:spPr bwMode="auto">
          <a:xfrm>
            <a:off x="4717081" y="2165799"/>
            <a:ext cx="947737" cy="304800"/>
          </a:xfrm>
          <a:prstGeom prst="rect">
            <a:avLst/>
          </a:prstGeom>
          <a:noFill/>
          <a:ln w="9525">
            <a:noFill/>
            <a:miter lim="800000"/>
            <a:headEnd/>
            <a:tailEnd/>
          </a:ln>
        </p:spPr>
        <p:txBody>
          <a:bodyPr>
            <a:spAutoFit/>
          </a:bodyPr>
          <a:lstStyle/>
          <a:p>
            <a:pPr>
              <a:spcBef>
                <a:spcPct val="50000"/>
              </a:spcBef>
            </a:pPr>
            <a:r>
              <a:rPr lang="en-US" sz="1400" b="1"/>
              <a:t>Link</a:t>
            </a:r>
          </a:p>
        </p:txBody>
      </p:sp>
      <p:sp>
        <p:nvSpPr>
          <p:cNvPr id="19" name="Rectangle 20"/>
          <p:cNvSpPr>
            <a:spLocks/>
          </p:cNvSpPr>
          <p:nvPr/>
        </p:nvSpPr>
        <p:spPr bwMode="auto">
          <a:xfrm>
            <a:off x="4829038" y="3650170"/>
            <a:ext cx="5682478" cy="2096571"/>
          </a:xfrm>
          <a:prstGeom prst="rect">
            <a:avLst/>
          </a:prstGeom>
          <a:noFill/>
          <a:ln w="9525">
            <a:noFill/>
            <a:miter lim="800000"/>
            <a:headEnd/>
            <a:tailEnd/>
          </a:ln>
        </p:spPr>
        <p:txBody>
          <a:bodyPr/>
          <a:lstStyle/>
          <a:p>
            <a:pPr marL="228600">
              <a:lnSpc>
                <a:spcPts val="1560"/>
              </a:lnSpc>
            </a:pPr>
            <a:endParaRPr lang="en-US" sz="1700" dirty="0">
              <a:solidFill>
                <a:srgbClr val="002060"/>
              </a:solidFill>
              <a:latin typeface="Calibri" pitchFamily="34" charset="0"/>
            </a:endParaRPr>
          </a:p>
          <a:p>
            <a:pPr marL="228600">
              <a:lnSpc>
                <a:spcPts val="1560"/>
              </a:lnSpc>
            </a:pPr>
            <a:r>
              <a:rPr lang="en-US" sz="1600" dirty="0">
                <a:solidFill>
                  <a:srgbClr val="0033CC"/>
                </a:solidFill>
              </a:rPr>
              <a:t>Link (s, c) </a:t>
            </a:r>
            <a:r>
              <a:rPr lang="en-US" sz="1600" dirty="0">
                <a:solidFill>
                  <a:srgbClr val="0033CC"/>
                </a:solidFill>
                <a:sym typeface="Symbol" pitchFamily="18" charset="2"/>
              </a:rPr>
              <a:t></a:t>
            </a:r>
            <a:r>
              <a:rPr lang="en-US" sz="1600" i="1" dirty="0">
                <a:solidFill>
                  <a:srgbClr val="0033CC"/>
                </a:solidFill>
                <a:sym typeface="Symbol" pitchFamily="18" charset="2"/>
              </a:rPr>
              <a:t>    …  </a:t>
            </a:r>
          </a:p>
          <a:p>
            <a:pPr marL="228600">
              <a:lnSpc>
                <a:spcPts val="1560"/>
              </a:lnSpc>
            </a:pPr>
            <a:r>
              <a:rPr lang="en-US" sz="1600" i="1" dirty="0">
                <a:solidFill>
                  <a:srgbClr val="0033CC"/>
                </a:solidFill>
                <a:sym typeface="Symbol" pitchFamily="18" charset="2"/>
              </a:rPr>
              <a:t>                           </a:t>
            </a:r>
          </a:p>
          <a:p>
            <a:pPr marL="228600">
              <a:lnSpc>
                <a:spcPts val="1560"/>
              </a:lnSpc>
            </a:pPr>
            <a:r>
              <a:rPr lang="en-US" sz="1600" i="1" dirty="0">
                <a:solidFill>
                  <a:schemeClr val="accent5">
                    <a:lumMod val="50000"/>
                  </a:schemeClr>
                </a:solidFill>
                <a:sym typeface="Symbol" pitchFamily="18" charset="2"/>
              </a:rPr>
              <a:t>	</a:t>
            </a:r>
            <a:r>
              <a:rPr lang="en-US" sz="1600" b="1" i="1" dirty="0">
                <a:solidFill>
                  <a:schemeClr val="accent5">
                    <a:lumMod val="50000"/>
                  </a:schemeClr>
                </a:solidFill>
                <a:sym typeface="Symbol" pitchFamily="18" charset="2"/>
              </a:rPr>
              <a:t>sname </a:t>
            </a:r>
            <a:r>
              <a:rPr lang="en-US" sz="1600" b="1" dirty="0">
                <a:solidFill>
                  <a:schemeClr val="accent5">
                    <a:lumMod val="50000"/>
                  </a:schemeClr>
                </a:solidFill>
                <a:latin typeface="Calibri" pitchFamily="34" charset="0"/>
                <a:sym typeface="Symbol" pitchFamily="18" charset="2"/>
              </a:rPr>
              <a:t></a:t>
            </a:r>
            <a:r>
              <a:rPr lang="en-US" sz="1600" dirty="0">
                <a:solidFill>
                  <a:schemeClr val="accent5">
                    <a:lumMod val="50000"/>
                  </a:schemeClr>
                </a:solidFill>
                <a:latin typeface="Calibri" pitchFamily="34" charset="0"/>
                <a:sym typeface="Symbol" pitchFamily="18" charset="2"/>
              </a:rPr>
              <a:t> </a:t>
            </a:r>
            <a:r>
              <a:rPr lang="en-US" sz="1600" b="1" i="1" dirty="0">
                <a:solidFill>
                  <a:schemeClr val="accent5">
                    <a:lumMod val="50000"/>
                  </a:schemeClr>
                </a:solidFill>
                <a:sym typeface="Symbol" pitchFamily="18" charset="2"/>
              </a:rPr>
              <a:t>cname</a:t>
            </a:r>
          </a:p>
          <a:p>
            <a:pPr marL="228600">
              <a:lnSpc>
                <a:spcPts val="1560"/>
              </a:lnSpc>
            </a:pPr>
            <a:r>
              <a:rPr lang="en-US" sz="1600" i="1" dirty="0">
                <a:solidFill>
                  <a:srgbClr val="0033CC"/>
                </a:solidFill>
                <a:sym typeface="Symbol" pitchFamily="18" charset="2"/>
              </a:rPr>
              <a:t>         </a:t>
            </a:r>
          </a:p>
          <a:p>
            <a:pPr marL="228600">
              <a:lnSpc>
                <a:spcPts val="1560"/>
              </a:lnSpc>
            </a:pPr>
            <a:r>
              <a:rPr lang="en-US" sz="1600" i="1" dirty="0">
                <a:solidFill>
                  <a:srgbClr val="0033CC"/>
                </a:solidFill>
                <a:sym typeface="Symbol" pitchFamily="18" charset="2"/>
              </a:rPr>
              <a:t>          </a:t>
            </a:r>
            <a:r>
              <a:rPr lang="en-US" b="1" dirty="0">
                <a:solidFill>
                  <a:srgbClr val="0033CC"/>
                </a:solidFill>
                <a:sym typeface="Symbol" pitchFamily="18" charset="2"/>
              </a:rPr>
              <a:t></a:t>
            </a:r>
            <a:r>
              <a:rPr lang="en-US" sz="1600" b="1" dirty="0">
                <a:solidFill>
                  <a:srgbClr val="0033CC"/>
                </a:solidFill>
                <a:sym typeface="Symbol" pitchFamily="18" charset="2"/>
              </a:rPr>
              <a:t>   …</a:t>
            </a:r>
            <a:r>
              <a:rPr lang="en-US" sz="1600" i="1" dirty="0">
                <a:solidFill>
                  <a:srgbClr val="0033CC"/>
                </a:solidFill>
                <a:sym typeface="Symbol" pitchFamily="18" charset="2"/>
              </a:rPr>
              <a:t> </a:t>
            </a:r>
          </a:p>
          <a:p>
            <a:pPr marL="228600">
              <a:lnSpc>
                <a:spcPts val="1260"/>
              </a:lnSpc>
            </a:pPr>
            <a:endParaRPr lang="en-US" sz="1050" i="1" dirty="0">
              <a:solidFill>
                <a:srgbClr val="0033CC"/>
              </a:solidFill>
              <a:sym typeface="Symbol" pitchFamily="18" charset="2"/>
            </a:endParaRPr>
          </a:p>
          <a:p>
            <a:pPr marL="228600">
              <a:lnSpc>
                <a:spcPts val="1560"/>
              </a:lnSpc>
            </a:pPr>
            <a:r>
              <a:rPr lang="en-US" sz="1600" dirty="0">
                <a:solidFill>
                  <a:schemeClr val="accent5">
                    <a:lumMod val="50000"/>
                  </a:schemeClr>
                </a:solidFill>
                <a:latin typeface="Calibri" pitchFamily="34" charset="0"/>
                <a:sym typeface="Symbol" pitchFamily="18" charset="2"/>
              </a:rPr>
              <a:t>               </a:t>
            </a:r>
            <a:r>
              <a:rPr lang="en-US" sz="1600" b="1" dirty="0">
                <a:solidFill>
                  <a:schemeClr val="accent5">
                    <a:lumMod val="50000"/>
                  </a:schemeClr>
                </a:solidFill>
                <a:latin typeface="Calibri" pitchFamily="34" charset="0"/>
                <a:sym typeface="Symbol" pitchFamily="18" charset="2"/>
              </a:rPr>
              <a:t> e,n,t (Exec (e, c, n, title)  contains (title, sname) )</a:t>
            </a:r>
            <a:endParaRPr lang="en-US" sz="1600" b="1" dirty="0">
              <a:solidFill>
                <a:schemeClr val="accent5">
                  <a:lumMod val="50000"/>
                </a:schemeClr>
              </a:solidFill>
              <a:sym typeface="Symbol" pitchFamily="18" charset="2"/>
            </a:endParaRPr>
          </a:p>
          <a:p>
            <a:pPr marL="228600">
              <a:lnSpc>
                <a:spcPct val="90000"/>
              </a:lnSpc>
            </a:pPr>
            <a:endParaRPr lang="en-US" sz="1600" b="1" dirty="0">
              <a:sym typeface="Symbol" pitchFamily="18" charset="2"/>
            </a:endParaRPr>
          </a:p>
          <a:p>
            <a:pPr marL="228600">
              <a:lnSpc>
                <a:spcPct val="90000"/>
              </a:lnSpc>
            </a:pPr>
            <a:endParaRPr lang="en-US" sz="1600" b="1" dirty="0">
              <a:sym typeface="Symbol" pitchFamily="18" charset="2"/>
            </a:endParaRPr>
          </a:p>
        </p:txBody>
      </p:sp>
      <p:sp>
        <p:nvSpPr>
          <p:cNvPr id="22" name="AutoShape 26"/>
          <p:cNvSpPr>
            <a:spLocks noChangeArrowheads="1"/>
          </p:cNvSpPr>
          <p:nvPr/>
        </p:nvSpPr>
        <p:spPr bwMode="auto">
          <a:xfrm>
            <a:off x="5346695" y="1146178"/>
            <a:ext cx="3778492" cy="800218"/>
          </a:xfrm>
          <a:prstGeom prst="wedgeRoundRectCallout">
            <a:avLst>
              <a:gd name="adj1" fmla="val -44898"/>
              <a:gd name="adj2" fmla="val 106378"/>
              <a:gd name="adj3" fmla="val 16667"/>
            </a:avLst>
          </a:prstGeom>
          <a:solidFill>
            <a:schemeClr val="accent1">
              <a:alpha val="30196"/>
            </a:schemeClr>
          </a:solidFill>
          <a:ln w="9525">
            <a:solidFill>
              <a:schemeClr val="tx1"/>
            </a:solidFill>
            <a:miter lim="800000"/>
            <a:headEnd/>
            <a:tailEnd/>
          </a:ln>
        </p:spPr>
        <p:txBody>
          <a:bodyPr/>
          <a:lstStyle/>
          <a:p>
            <a:pPr>
              <a:lnSpc>
                <a:spcPct val="90000"/>
              </a:lnSpc>
            </a:pPr>
            <a:r>
              <a:rPr lang="en-US" sz="1600" dirty="0">
                <a:latin typeface="Calibri" pitchFamily="34" charset="0"/>
              </a:rPr>
              <a:t>Must create links between ”subsidiaries” and “companies”.</a:t>
            </a:r>
          </a:p>
          <a:p>
            <a:pPr>
              <a:lnSpc>
                <a:spcPct val="90000"/>
              </a:lnSpc>
            </a:pPr>
            <a:r>
              <a:rPr lang="en-US" sz="1600" dirty="0">
                <a:latin typeface="Calibri" pitchFamily="34" charset="0"/>
              </a:rPr>
              <a:t>M</a:t>
            </a:r>
            <a:r>
              <a:rPr lang="en-US" sz="1600" b="0" dirty="0">
                <a:latin typeface="Calibri" pitchFamily="34" charset="0"/>
              </a:rPr>
              <a:t>odel the result as a </a:t>
            </a:r>
            <a:r>
              <a:rPr lang="en-US" sz="1600" b="1" dirty="0">
                <a:solidFill>
                  <a:srgbClr val="002060"/>
                </a:solidFill>
                <a:latin typeface="Calibri" pitchFamily="34" charset="0"/>
              </a:rPr>
              <a:t>binary link relation.</a:t>
            </a:r>
            <a:endParaRPr lang="en-US" sz="1000" b="1" dirty="0">
              <a:solidFill>
                <a:srgbClr val="002060"/>
              </a:solidFill>
              <a:latin typeface="Calibri" pitchFamily="34" charset="0"/>
            </a:endParaRPr>
          </a:p>
        </p:txBody>
      </p:sp>
      <p:sp>
        <p:nvSpPr>
          <p:cNvPr id="31" name="Rectangle 30"/>
          <p:cNvSpPr/>
          <p:nvPr/>
        </p:nvSpPr>
        <p:spPr>
          <a:xfrm>
            <a:off x="1084424" y="6091336"/>
            <a:ext cx="9359739" cy="430887"/>
          </a:xfrm>
          <a:prstGeom prst="rect">
            <a:avLst/>
          </a:prstGeom>
        </p:spPr>
        <p:txBody>
          <a:bodyPr wrap="square">
            <a:spAutoFit/>
          </a:bodyPr>
          <a:lstStyle/>
          <a:p>
            <a:pPr marL="114300">
              <a:lnSpc>
                <a:spcPct val="110000"/>
              </a:lnSpc>
              <a:spcBef>
                <a:spcPct val="20000"/>
              </a:spcBef>
              <a:buClr>
                <a:schemeClr val="accent1"/>
              </a:buClr>
            </a:pPr>
            <a:r>
              <a:rPr lang="en-US" sz="2000" dirty="0">
                <a:latin typeface="Calibri" pitchFamily="34" charset="0"/>
              </a:rPr>
              <a:t>Logical specification states the desired </a:t>
            </a:r>
            <a:r>
              <a:rPr lang="en-US" sz="2000" b="1" i="1" dirty="0">
                <a:solidFill>
                  <a:schemeClr val="accent5">
                    <a:lumMod val="50000"/>
                  </a:schemeClr>
                </a:solidFill>
                <a:latin typeface="Calibri" pitchFamily="34" charset="0"/>
              </a:rPr>
              <a:t>properties </a:t>
            </a:r>
            <a:r>
              <a:rPr lang="en-US" sz="2000" dirty="0">
                <a:latin typeface="Calibri" pitchFamily="34" charset="0"/>
              </a:rPr>
              <a:t>of the links (</a:t>
            </a:r>
            <a:r>
              <a:rPr lang="en-US" sz="2000" b="1" i="1" dirty="0">
                <a:solidFill>
                  <a:schemeClr val="accent5">
                    <a:lumMod val="50000"/>
                  </a:schemeClr>
                </a:solidFill>
                <a:latin typeface="Calibri" pitchFamily="34" charset="0"/>
              </a:rPr>
              <a:t>“what” not “how”</a:t>
            </a:r>
            <a:r>
              <a:rPr lang="en-US" sz="2000" dirty="0">
                <a:latin typeface="Calibri" pitchFamily="34" charset="0"/>
              </a:rPr>
              <a:t>)</a:t>
            </a:r>
          </a:p>
        </p:txBody>
      </p:sp>
      <p:sp>
        <p:nvSpPr>
          <p:cNvPr id="32" name="AutoShape 26"/>
          <p:cNvSpPr>
            <a:spLocks noChangeArrowheads="1"/>
          </p:cNvSpPr>
          <p:nvPr/>
        </p:nvSpPr>
        <p:spPr bwMode="auto">
          <a:xfrm>
            <a:off x="7584386" y="3530042"/>
            <a:ext cx="3124131" cy="1180060"/>
          </a:xfrm>
          <a:prstGeom prst="wedgeRoundRectCallout">
            <a:avLst>
              <a:gd name="adj1" fmla="val -12818"/>
              <a:gd name="adj2" fmla="val 50396"/>
              <a:gd name="adj3" fmla="val 16667"/>
            </a:avLst>
          </a:prstGeom>
          <a:solidFill>
            <a:schemeClr val="accent1">
              <a:alpha val="30196"/>
            </a:schemeClr>
          </a:solidFill>
          <a:ln w="9525">
            <a:solidFill>
              <a:schemeClr val="tx1"/>
            </a:solidFill>
            <a:miter lim="800000"/>
            <a:headEnd/>
            <a:tailEnd/>
          </a:ln>
        </p:spPr>
        <p:txBody>
          <a:bodyPr/>
          <a:lstStyle/>
          <a:p>
            <a:pPr>
              <a:lnSpc>
                <a:spcPct val="90000"/>
              </a:lnSpc>
            </a:pPr>
            <a:r>
              <a:rPr lang="en-US" sz="1600" b="1" i="1" dirty="0">
                <a:latin typeface="Calibri" pitchFamily="34" charset="0"/>
              </a:rPr>
              <a:t>“Link-to-source” constraints: </a:t>
            </a:r>
            <a:endParaRPr lang="nb-NO" sz="1600" b="1" dirty="0">
              <a:solidFill>
                <a:schemeClr val="accent5">
                  <a:lumMod val="50000"/>
                </a:schemeClr>
              </a:solidFill>
              <a:latin typeface="Calibri" pitchFamily="34" charset="0"/>
            </a:endParaRPr>
          </a:p>
          <a:p>
            <a:pPr>
              <a:lnSpc>
                <a:spcPct val="90000"/>
              </a:lnSpc>
            </a:pPr>
            <a:endParaRPr lang="en-US" sz="1600" dirty="0">
              <a:latin typeface="Calibri" pitchFamily="34" charset="0"/>
            </a:endParaRPr>
          </a:p>
          <a:p>
            <a:pPr>
              <a:lnSpc>
                <a:spcPct val="90000"/>
              </a:lnSpc>
            </a:pPr>
            <a:r>
              <a:rPr lang="en-US" sz="1600" dirty="0">
                <a:latin typeface="Calibri" pitchFamily="34" charset="0"/>
              </a:rPr>
              <a:t>Disjunctive enumeration of all the reasons for why a link can exist </a:t>
            </a:r>
          </a:p>
        </p:txBody>
      </p:sp>
      <p:sp>
        <p:nvSpPr>
          <p:cNvPr id="33" name="Line 18"/>
          <p:cNvSpPr>
            <a:spLocks noChangeShapeType="1"/>
          </p:cNvSpPr>
          <p:nvPr/>
        </p:nvSpPr>
        <p:spPr bwMode="auto">
          <a:xfrm flipH="1" flipV="1">
            <a:off x="2723679" y="2015888"/>
            <a:ext cx="2280740" cy="580203"/>
          </a:xfrm>
          <a:prstGeom prst="line">
            <a:avLst/>
          </a:prstGeom>
          <a:noFill/>
          <a:ln w="9525">
            <a:solidFill>
              <a:schemeClr val="tx1"/>
            </a:solidFill>
            <a:prstDash val="dash"/>
            <a:round/>
            <a:headEnd/>
            <a:tailEnd type="triangle" w="sm" len="med"/>
          </a:ln>
        </p:spPr>
        <p:txBody>
          <a:bodyPr/>
          <a:lstStyle/>
          <a:p>
            <a:endParaRPr lang="en-US"/>
          </a:p>
        </p:txBody>
      </p:sp>
      <p:sp>
        <p:nvSpPr>
          <p:cNvPr id="34" name="Line 19"/>
          <p:cNvSpPr>
            <a:spLocks noChangeShapeType="1"/>
          </p:cNvSpPr>
          <p:nvPr/>
        </p:nvSpPr>
        <p:spPr bwMode="auto">
          <a:xfrm flipH="1">
            <a:off x="2802434" y="2876821"/>
            <a:ext cx="2222622" cy="427371"/>
          </a:xfrm>
          <a:prstGeom prst="line">
            <a:avLst/>
          </a:prstGeom>
          <a:noFill/>
          <a:ln w="9525">
            <a:solidFill>
              <a:schemeClr val="tx1"/>
            </a:solidFill>
            <a:prstDash val="dash"/>
            <a:round/>
            <a:headEnd/>
            <a:tailEnd type="triangle" w="sm" len="med"/>
          </a:ln>
        </p:spPr>
        <p:txBody>
          <a:bodyPr/>
          <a:lstStyle/>
          <a:p>
            <a:endParaRPr lang="en-US"/>
          </a:p>
        </p:txBody>
      </p:sp>
      <p:sp>
        <p:nvSpPr>
          <p:cNvPr id="35" name="TextBox 34"/>
          <p:cNvSpPr txBox="1"/>
          <p:nvPr/>
        </p:nvSpPr>
        <p:spPr>
          <a:xfrm>
            <a:off x="151475" y="2060541"/>
            <a:ext cx="1535549" cy="338554"/>
          </a:xfrm>
          <a:prstGeom prst="rect">
            <a:avLst/>
          </a:prstGeom>
          <a:noFill/>
        </p:spPr>
        <p:txBody>
          <a:bodyPr wrap="none" rtlCol="0">
            <a:spAutoFit/>
          </a:bodyPr>
          <a:lstStyle/>
          <a:p>
            <a:r>
              <a:rPr lang="en-US" sz="1600">
                <a:solidFill>
                  <a:schemeClr val="accent5">
                    <a:lumMod val="50000"/>
                  </a:schemeClr>
                </a:solidFill>
              </a:rPr>
              <a:t>s1, “Citibank”, </a:t>
            </a:r>
            <a:r>
              <a:rPr lang="mr-IN" sz="1600">
                <a:solidFill>
                  <a:schemeClr val="accent5">
                    <a:lumMod val="50000"/>
                  </a:schemeClr>
                </a:solidFill>
              </a:rPr>
              <a:t>…</a:t>
            </a:r>
            <a:endParaRPr lang="en-US" sz="1600">
              <a:solidFill>
                <a:schemeClr val="accent5">
                  <a:lumMod val="50000"/>
                </a:schemeClr>
              </a:solidFill>
            </a:endParaRPr>
          </a:p>
        </p:txBody>
      </p:sp>
      <p:sp>
        <p:nvSpPr>
          <p:cNvPr id="36" name="TextBox 35"/>
          <p:cNvSpPr txBox="1"/>
          <p:nvPr/>
        </p:nvSpPr>
        <p:spPr>
          <a:xfrm>
            <a:off x="162770" y="3423223"/>
            <a:ext cx="1625253" cy="338554"/>
          </a:xfrm>
          <a:prstGeom prst="rect">
            <a:avLst/>
          </a:prstGeom>
          <a:noFill/>
        </p:spPr>
        <p:txBody>
          <a:bodyPr wrap="none" rtlCol="0">
            <a:spAutoFit/>
          </a:bodyPr>
          <a:lstStyle/>
          <a:p>
            <a:r>
              <a:rPr lang="en-US" sz="1600" dirty="0">
                <a:solidFill>
                  <a:schemeClr val="accent5">
                    <a:lumMod val="50000"/>
                  </a:schemeClr>
                </a:solidFill>
              </a:rPr>
              <a:t>c1, “Citigroup”, </a:t>
            </a:r>
            <a:r>
              <a:rPr lang="mr-IN" sz="1600" dirty="0">
                <a:solidFill>
                  <a:schemeClr val="accent5">
                    <a:lumMod val="50000"/>
                  </a:schemeClr>
                </a:solidFill>
              </a:rPr>
              <a:t>…</a:t>
            </a:r>
            <a:endParaRPr lang="en-US" sz="1600" dirty="0">
              <a:solidFill>
                <a:schemeClr val="accent5">
                  <a:lumMod val="50000"/>
                </a:schemeClr>
              </a:solidFill>
            </a:endParaRPr>
          </a:p>
        </p:txBody>
      </p:sp>
      <p:sp>
        <p:nvSpPr>
          <p:cNvPr id="37" name="TextBox 36"/>
          <p:cNvSpPr txBox="1"/>
          <p:nvPr/>
        </p:nvSpPr>
        <p:spPr>
          <a:xfrm>
            <a:off x="5739517" y="2591614"/>
            <a:ext cx="1116011" cy="338554"/>
          </a:xfrm>
          <a:prstGeom prst="rect">
            <a:avLst/>
          </a:prstGeom>
          <a:noFill/>
        </p:spPr>
        <p:txBody>
          <a:bodyPr wrap="none" rtlCol="0">
            <a:spAutoFit/>
          </a:bodyPr>
          <a:lstStyle/>
          <a:p>
            <a:r>
              <a:rPr lang="en-US" sz="1600">
                <a:solidFill>
                  <a:schemeClr val="accent5">
                    <a:lumMod val="50000"/>
                  </a:schemeClr>
                </a:solidFill>
              </a:rPr>
              <a:t>Link(s1, c1)</a:t>
            </a:r>
          </a:p>
        </p:txBody>
      </p:sp>
      <p:sp>
        <p:nvSpPr>
          <p:cNvPr id="20" name="Rectangle 19"/>
          <p:cNvSpPr/>
          <p:nvPr/>
        </p:nvSpPr>
        <p:spPr>
          <a:xfrm>
            <a:off x="151475" y="5297972"/>
            <a:ext cx="4292714" cy="338554"/>
          </a:xfrm>
          <a:prstGeom prst="rect">
            <a:avLst/>
          </a:prstGeom>
        </p:spPr>
        <p:txBody>
          <a:bodyPr wrap="none">
            <a:spAutoFit/>
          </a:bodyPr>
          <a:lstStyle/>
          <a:p>
            <a:r>
              <a:rPr lang="en-US" sz="1600" dirty="0">
                <a:solidFill>
                  <a:schemeClr val="accent5">
                    <a:lumMod val="50000"/>
                  </a:schemeClr>
                </a:solidFill>
              </a:rPr>
              <a:t>e1, c1, “Eugene McQuade”, “CEO, Citibank, N.A.”</a:t>
            </a:r>
          </a:p>
        </p:txBody>
      </p:sp>
      <p:sp>
        <p:nvSpPr>
          <p:cNvPr id="30" name="Rectangle 23"/>
          <p:cNvSpPr>
            <a:spLocks noChangeArrowheads="1"/>
          </p:cNvSpPr>
          <p:nvPr/>
        </p:nvSpPr>
        <p:spPr bwMode="auto">
          <a:xfrm>
            <a:off x="5740060" y="5031313"/>
            <a:ext cx="4568208" cy="295529"/>
          </a:xfrm>
          <a:prstGeom prst="rect">
            <a:avLst/>
          </a:prstGeom>
          <a:noFill/>
          <a:ln w="12700">
            <a:solidFill>
              <a:schemeClr val="tx1"/>
            </a:solidFill>
            <a:prstDash val="dash"/>
            <a:miter lim="800000"/>
            <a:headEnd/>
            <a:tailEnd/>
          </a:ln>
        </p:spPr>
        <p:txBody>
          <a:bodyPr wrap="none" anchor="ctr"/>
          <a:lstStyle/>
          <a:p>
            <a:endParaRPr lang="en-US"/>
          </a:p>
        </p:txBody>
      </p:sp>
      <p:sp>
        <p:nvSpPr>
          <p:cNvPr id="38" name="Rectangle 23"/>
          <p:cNvSpPr>
            <a:spLocks noChangeArrowheads="1"/>
          </p:cNvSpPr>
          <p:nvPr/>
        </p:nvSpPr>
        <p:spPr bwMode="auto">
          <a:xfrm>
            <a:off x="5768017" y="4243002"/>
            <a:ext cx="1525588" cy="351677"/>
          </a:xfrm>
          <a:prstGeom prst="rect">
            <a:avLst/>
          </a:prstGeom>
          <a:noFill/>
          <a:ln w="12700">
            <a:solidFill>
              <a:schemeClr val="tx1"/>
            </a:solidFill>
            <a:prstDash val="dash"/>
            <a:miter lim="800000"/>
            <a:headEnd/>
            <a:tailEnd/>
          </a:ln>
        </p:spPr>
        <p:txBody>
          <a:bodyPr wrap="none" anchor="ctr"/>
          <a:lstStyle/>
          <a:p>
            <a:endParaRPr lang="en-US"/>
          </a:p>
        </p:txBody>
      </p:sp>
      <p:sp>
        <p:nvSpPr>
          <p:cNvPr id="39" name="Rectangle 22"/>
          <p:cNvSpPr>
            <a:spLocks noChangeArrowheads="1"/>
          </p:cNvSpPr>
          <p:nvPr/>
        </p:nvSpPr>
        <p:spPr bwMode="auto">
          <a:xfrm>
            <a:off x="472483" y="2070793"/>
            <a:ext cx="1031875" cy="296863"/>
          </a:xfrm>
          <a:prstGeom prst="rect">
            <a:avLst/>
          </a:prstGeom>
          <a:noFill/>
          <a:ln w="12700">
            <a:solidFill>
              <a:schemeClr val="tx1"/>
            </a:solidFill>
            <a:miter lim="800000"/>
            <a:headEnd/>
            <a:tailEnd/>
          </a:ln>
        </p:spPr>
        <p:txBody>
          <a:bodyPr wrap="none" anchor="ctr"/>
          <a:lstStyle/>
          <a:p>
            <a:endParaRPr lang="en-US"/>
          </a:p>
        </p:txBody>
      </p:sp>
      <p:sp>
        <p:nvSpPr>
          <p:cNvPr id="40" name="Rectangle 22"/>
          <p:cNvSpPr>
            <a:spLocks noChangeArrowheads="1"/>
          </p:cNvSpPr>
          <p:nvPr/>
        </p:nvSpPr>
        <p:spPr bwMode="auto">
          <a:xfrm>
            <a:off x="554072" y="3469603"/>
            <a:ext cx="1060704" cy="296863"/>
          </a:xfrm>
          <a:prstGeom prst="rect">
            <a:avLst/>
          </a:prstGeom>
          <a:noFill/>
          <a:ln w="12700">
            <a:solidFill>
              <a:schemeClr val="tx1"/>
            </a:solidFill>
            <a:miter lim="800000"/>
            <a:headEnd/>
            <a:tailEnd/>
          </a:ln>
        </p:spPr>
        <p:txBody>
          <a:bodyPr wrap="none" anchor="ctr"/>
          <a:lstStyle/>
          <a:p>
            <a:endParaRPr lang="en-US"/>
          </a:p>
        </p:txBody>
      </p:sp>
      <p:sp>
        <p:nvSpPr>
          <p:cNvPr id="41" name="Rectangle 22"/>
          <p:cNvSpPr>
            <a:spLocks noChangeArrowheads="1"/>
          </p:cNvSpPr>
          <p:nvPr/>
        </p:nvSpPr>
        <p:spPr bwMode="auto">
          <a:xfrm>
            <a:off x="2511129" y="5291955"/>
            <a:ext cx="1803696" cy="344571"/>
          </a:xfrm>
          <a:prstGeom prst="rect">
            <a:avLst/>
          </a:prstGeom>
          <a:noFill/>
          <a:ln w="12700">
            <a:solidFill>
              <a:schemeClr val="tx1"/>
            </a:solidFill>
            <a:miter lim="800000"/>
            <a:headEnd/>
            <a:tailEnd/>
          </a:ln>
        </p:spPr>
        <p:txBody>
          <a:bodyPr wrap="none" anchor="ctr"/>
          <a:lstStyle/>
          <a:p>
            <a:endParaRPr lang="en-US"/>
          </a:p>
        </p:txBody>
      </p:sp>
      <p:sp>
        <p:nvSpPr>
          <p:cNvPr id="42" name="Rectangle 41">
            <a:extLst>
              <a:ext uri="{FF2B5EF4-FFF2-40B4-BE49-F238E27FC236}">
                <a16:creationId xmlns:a16="http://schemas.microsoft.com/office/drawing/2014/main" id="{D9822BBC-6F3E-8E40-BC3D-7F204088483A}"/>
              </a:ext>
            </a:extLst>
          </p:cNvPr>
          <p:cNvSpPr/>
          <p:nvPr/>
        </p:nvSpPr>
        <p:spPr>
          <a:xfrm>
            <a:off x="6389783" y="270753"/>
            <a:ext cx="5287951" cy="461665"/>
          </a:xfrm>
          <a:prstGeom prst="rect">
            <a:avLst/>
          </a:prstGeom>
          <a:solidFill>
            <a:schemeClr val="bg1">
              <a:lumMod val="95000"/>
              <a:alpha val="20000"/>
            </a:schemeClr>
          </a:solidFill>
          <a:ln>
            <a:solidFill>
              <a:schemeClr val="accent1"/>
            </a:solidFill>
          </a:ln>
        </p:spPr>
        <p:txBody>
          <a:bodyPr wrap="square">
            <a:spAutoFit/>
          </a:bodyPr>
          <a:lstStyle/>
          <a:p>
            <a:r>
              <a:rPr lang="en-US" sz="1200" dirty="0">
                <a:latin typeface="IBM Plex Sans" panose="020B0503050203000203" pitchFamily="34" charset="0"/>
              </a:rPr>
              <a:t>D. Burdick, R. Fagin, P. Kolaitis, L. Popa, and W.-C. Tan. </a:t>
            </a:r>
            <a:r>
              <a:rPr lang="en-US" sz="1200" i="1" dirty="0">
                <a:solidFill>
                  <a:srgbClr val="0070C0"/>
                </a:solidFill>
                <a:latin typeface="IBM Plex Sans" panose="020B0503050203000203" pitchFamily="34" charset="0"/>
              </a:rPr>
              <a:t>A Declarative Framework for Linking Entities. </a:t>
            </a:r>
            <a:r>
              <a:rPr lang="en-US" sz="1200" dirty="0">
                <a:latin typeface="IBM Plex Sans" panose="020B0503050203000203" pitchFamily="34" charset="0"/>
              </a:rPr>
              <a:t>In ICDT 2015, 25-43. (Also in TODS’16).</a:t>
            </a:r>
          </a:p>
        </p:txBody>
      </p:sp>
      <p:sp>
        <p:nvSpPr>
          <p:cNvPr id="2" name="Rectangle 1">
            <a:extLst>
              <a:ext uri="{FF2B5EF4-FFF2-40B4-BE49-F238E27FC236}">
                <a16:creationId xmlns:a16="http://schemas.microsoft.com/office/drawing/2014/main" id="{20F40514-042E-014D-8726-F6DC0E8BBB1F}"/>
              </a:ext>
            </a:extLst>
          </p:cNvPr>
          <p:cNvSpPr/>
          <p:nvPr/>
        </p:nvSpPr>
        <p:spPr>
          <a:xfrm>
            <a:off x="7272340" y="2719082"/>
            <a:ext cx="4564292" cy="553998"/>
          </a:xfrm>
          <a:prstGeom prst="rect">
            <a:avLst/>
          </a:prstGeom>
        </p:spPr>
        <p:txBody>
          <a:bodyPr wrap="square">
            <a:spAutoFit/>
          </a:bodyPr>
          <a:lstStyle/>
          <a:p>
            <a:pPr marL="228600">
              <a:lnSpc>
                <a:spcPts val="1760"/>
              </a:lnSpc>
            </a:pPr>
            <a:r>
              <a:rPr lang="en-US" sz="1600" dirty="0">
                <a:solidFill>
                  <a:srgbClr val="0033CC"/>
                </a:solidFill>
              </a:rPr>
              <a:t>Link[sid] ⊆ Subsid [sid], Link [cid] ⊆ Company [cid] </a:t>
            </a:r>
          </a:p>
          <a:p>
            <a:pPr marL="228600">
              <a:lnSpc>
                <a:spcPts val="1760"/>
              </a:lnSpc>
            </a:pPr>
            <a:r>
              <a:rPr lang="en-US" sz="1600" dirty="0">
                <a:solidFill>
                  <a:srgbClr val="0033CC"/>
                </a:solidFill>
              </a:rPr>
              <a:t>Link:  sid </a:t>
            </a:r>
            <a:r>
              <a:rPr lang="en-US" sz="1600" dirty="0">
                <a:solidFill>
                  <a:srgbClr val="0033CC"/>
                </a:solidFill>
                <a:sym typeface="Symbol" pitchFamily="18" charset="2"/>
              </a:rPr>
              <a:t> cid</a:t>
            </a:r>
            <a:r>
              <a:rPr lang="en-US" sz="1600" dirty="0">
                <a:solidFill>
                  <a:srgbClr val="0033CC"/>
                </a:solidFill>
              </a:rPr>
              <a:t> </a:t>
            </a:r>
            <a:endParaRPr lang="en-US" sz="1600" i="1" dirty="0">
              <a:solidFill>
                <a:srgbClr val="0033CC"/>
              </a:solidFill>
              <a:sym typeface="Symbol" pitchFamily="18" charset="2"/>
            </a:endParaRPr>
          </a:p>
        </p:txBody>
      </p:sp>
      <p:sp>
        <p:nvSpPr>
          <p:cNvPr id="3" name="Rectangle 2">
            <a:extLst>
              <a:ext uri="{FF2B5EF4-FFF2-40B4-BE49-F238E27FC236}">
                <a16:creationId xmlns:a16="http://schemas.microsoft.com/office/drawing/2014/main" id="{98D2268D-629E-DE4B-BF15-553C8E111B3C}"/>
              </a:ext>
            </a:extLst>
          </p:cNvPr>
          <p:cNvSpPr/>
          <p:nvPr/>
        </p:nvSpPr>
        <p:spPr>
          <a:xfrm>
            <a:off x="7503700" y="2371881"/>
            <a:ext cx="4332932" cy="313932"/>
          </a:xfrm>
          <a:prstGeom prst="rect">
            <a:avLst/>
          </a:prstGeom>
        </p:spPr>
        <p:txBody>
          <a:bodyPr wrap="square">
            <a:spAutoFit/>
          </a:bodyPr>
          <a:lstStyle/>
          <a:p>
            <a:pPr>
              <a:lnSpc>
                <a:spcPct val="90000"/>
              </a:lnSpc>
            </a:pPr>
            <a:r>
              <a:rPr lang="en-US" sz="1600" b="1" i="1" dirty="0">
                <a:latin typeface="Calibri" pitchFamily="34" charset="0"/>
              </a:rPr>
              <a:t>Inclusion dependencies, functional dependencies</a:t>
            </a:r>
            <a:endParaRPr lang="nb-NO" sz="1600" b="1" dirty="0">
              <a:solidFill>
                <a:schemeClr val="accent5">
                  <a:lumMod val="50000"/>
                </a:schemeClr>
              </a:solidFill>
              <a:latin typeface="Calibri" pitchFamily="34" charset="0"/>
            </a:endParaRPr>
          </a:p>
        </p:txBody>
      </p:sp>
    </p:spTree>
    <p:custDataLst>
      <p:tags r:id="rId1"/>
    </p:custDataLst>
    <p:extLst>
      <p:ext uri="{BB962C8B-B14F-4D97-AF65-F5344CB8AC3E}">
        <p14:creationId xmlns:p14="http://schemas.microsoft.com/office/powerpoint/2010/main" val="4237564460"/>
      </p:ext>
    </p:extLst>
  </p:cSld>
  <p:clrMapOvr>
    <a:masterClrMapping/>
  </p:clrMapOvr>
  <mc:AlternateContent xmlns:mc="http://schemas.openxmlformats.org/markup-compatibility/2006" xmlns:p14="http://schemas.microsoft.com/office/powerpoint/2010/main">
    <mc:Choice Requires="p14">
      <p:transition spd="slow" p14:dur="2000" advTm="124004"/>
    </mc:Choice>
    <mc:Fallback xmlns="">
      <p:transition spd="slow" advTm="1240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dissolve">
                                      <p:cBhvr>
                                        <p:cTn id="10" dur="500"/>
                                        <p:tgtEl>
                                          <p:spTgt spid="3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dissolve">
                                      <p:cBhvr>
                                        <p:cTn id="13" dur="500"/>
                                        <p:tgtEl>
                                          <p:spTgt spid="36"/>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dissolve">
                                      <p:cBhvr>
                                        <p:cTn id="18" dur="500"/>
                                        <p:tgtEl>
                                          <p:spTgt spid="3"/>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dissolve">
                                      <p:cBhvr>
                                        <p:cTn id="21" dur="500"/>
                                        <p:tgtEl>
                                          <p:spTgt spid="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dissolve">
                                      <p:cBhvr>
                                        <p:cTn id="24" dur="500"/>
                                        <p:tgtEl>
                                          <p:spTgt spid="19"/>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dissolve">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dissolve">
                                      <p:cBhvr>
                                        <p:cTn id="32" dur="500"/>
                                        <p:tgtEl>
                                          <p:spTgt spid="38"/>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dissolve">
                                      <p:cBhvr>
                                        <p:cTn id="35" dur="500"/>
                                        <p:tgtEl>
                                          <p:spTgt spid="39"/>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dissolve">
                                      <p:cBhvr>
                                        <p:cTn id="38" dur="500"/>
                                        <p:tgtEl>
                                          <p:spTgt spid="40"/>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dissolve">
                                      <p:cBhvr>
                                        <p:cTn id="43" dur="500"/>
                                        <p:tgtEl>
                                          <p:spTgt spid="2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dissolve">
                                      <p:cBhvr>
                                        <p:cTn id="46" dur="500"/>
                                        <p:tgtEl>
                                          <p:spTgt spid="30"/>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dissolve">
                                      <p:cBhvr>
                                        <p:cTn id="49" dur="500"/>
                                        <p:tgtEl>
                                          <p:spTgt spid="41"/>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dissolve">
                                      <p:cBhvr>
                                        <p:cTn id="5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1" grpId="0"/>
      <p:bldP spid="32" grpId="0" animBg="1"/>
      <p:bldP spid="35" grpId="0"/>
      <p:bldP spid="36" grpId="0"/>
      <p:bldP spid="37" grpId="0"/>
      <p:bldP spid="20" grpId="0"/>
      <p:bldP spid="30" grpId="0" animBg="1"/>
      <p:bldP spid="38" grpId="0" animBg="1"/>
      <p:bldP spid="39" grpId="0" animBg="1"/>
      <p:bldP spid="40" grpId="0" animBg="1"/>
      <p:bldP spid="41" grpId="0" animBg="1"/>
      <p:bldP spid="2"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Why is Such Framework Useful ?</a:t>
            </a:r>
          </a:p>
        </p:txBody>
      </p:sp>
      <p:sp>
        <p:nvSpPr>
          <p:cNvPr id="6" name="AutoShape 26"/>
          <p:cNvSpPr>
            <a:spLocks noChangeArrowheads="1"/>
          </p:cNvSpPr>
          <p:nvPr/>
        </p:nvSpPr>
        <p:spPr bwMode="auto">
          <a:xfrm>
            <a:off x="1020456" y="4194958"/>
            <a:ext cx="9798836" cy="1094405"/>
          </a:xfrm>
          <a:prstGeom prst="wedgeRoundRectCallout">
            <a:avLst>
              <a:gd name="adj1" fmla="val -13390"/>
              <a:gd name="adj2" fmla="val -49751"/>
              <a:gd name="adj3" fmla="val 16667"/>
            </a:avLst>
          </a:prstGeom>
          <a:solidFill>
            <a:schemeClr val="accent1">
              <a:alpha val="30196"/>
            </a:schemeClr>
          </a:solidFill>
          <a:ln w="9525">
            <a:solidFill>
              <a:schemeClr val="tx1"/>
            </a:solidFill>
            <a:miter lim="800000"/>
            <a:headEnd/>
            <a:tailEnd/>
          </a:ln>
        </p:spPr>
        <p:txBody>
          <a:bodyPr/>
          <a:lstStyle/>
          <a:p>
            <a:pPr marL="342900" indent="-228600" eaLnBrk="0" hangingPunct="0">
              <a:lnSpc>
                <a:spcPct val="90000"/>
              </a:lnSpc>
              <a:spcBef>
                <a:spcPct val="20000"/>
              </a:spcBef>
              <a:buClr>
                <a:schemeClr val="accent1"/>
              </a:buClr>
              <a:buFont typeface="Arial" charset="0"/>
              <a:buChar char="•"/>
            </a:pPr>
            <a:r>
              <a:rPr lang="en-US" b="1" dirty="0">
                <a:solidFill>
                  <a:srgbClr val="002060"/>
                </a:solidFill>
                <a:latin typeface="Calibri" pitchFamily="34" charset="0"/>
              </a:rPr>
              <a:t>Surprisingly, probabilistic approaches can be captured by the deterministic approach.</a:t>
            </a:r>
          </a:p>
          <a:p>
            <a:pPr marL="342900" indent="-228600" eaLnBrk="0" hangingPunct="0">
              <a:spcBef>
                <a:spcPct val="20000"/>
              </a:spcBef>
              <a:buClr>
                <a:schemeClr val="accent1"/>
              </a:buClr>
              <a:buFont typeface="Arial" charset="0"/>
              <a:buChar char="•"/>
            </a:pPr>
            <a:r>
              <a:rPr lang="en-US" b="1" i="1" dirty="0">
                <a:solidFill>
                  <a:srgbClr val="002060"/>
                </a:solidFill>
                <a:latin typeface="Calibri" pitchFamily="34" charset="0"/>
              </a:rPr>
              <a:t>Results/algorithms can be transferred by exploiting such connection </a:t>
            </a:r>
            <a:r>
              <a:rPr lang="nb-NO" sz="1600" b="1" dirty="0">
                <a:solidFill>
                  <a:srgbClr val="0070C0"/>
                </a:solidFill>
                <a:latin typeface="Calibri" pitchFamily="34" charset="0"/>
              </a:rPr>
              <a:t>[Burdick et al, ICDT’15]</a:t>
            </a:r>
            <a:endParaRPr lang="en-US" sz="1600" b="1" i="1" dirty="0">
              <a:solidFill>
                <a:srgbClr val="0070C0"/>
              </a:solidFill>
              <a:latin typeface="Calibri" pitchFamily="34" charset="0"/>
            </a:endParaRPr>
          </a:p>
          <a:p>
            <a:pPr marL="857250" lvl="1" indent="-285750" eaLnBrk="0" hangingPunct="0">
              <a:spcBef>
                <a:spcPct val="20000"/>
              </a:spcBef>
              <a:buClr>
                <a:schemeClr val="accent1"/>
              </a:buClr>
              <a:buFont typeface="Courier New" charset="0"/>
              <a:buChar char="o"/>
            </a:pPr>
            <a:r>
              <a:rPr lang="en-US" sz="1700" dirty="0">
                <a:solidFill>
                  <a:srgbClr val="002060"/>
                </a:solidFill>
                <a:latin typeface="Calibri" pitchFamily="34" charset="0"/>
              </a:rPr>
              <a:t>PTIME results from declarative entity linking  ⇒ PTIME results (not known before) for linear MLNs </a:t>
            </a:r>
          </a:p>
        </p:txBody>
      </p:sp>
      <p:sp>
        <p:nvSpPr>
          <p:cNvPr id="5" name="Rectangle 4"/>
          <p:cNvSpPr/>
          <p:nvPr/>
        </p:nvSpPr>
        <p:spPr>
          <a:xfrm>
            <a:off x="765068" y="913949"/>
            <a:ext cx="9154436" cy="2313582"/>
          </a:xfrm>
          <a:prstGeom prst="rect">
            <a:avLst/>
          </a:prstGeom>
        </p:spPr>
        <p:txBody>
          <a:bodyPr wrap="square">
            <a:spAutoFit/>
          </a:bodyPr>
          <a:lstStyle/>
          <a:p>
            <a:pPr marL="342900" indent="-342900">
              <a:lnSpc>
                <a:spcPts val="2260"/>
              </a:lnSpc>
              <a:buFont typeface="Arial" charset="0"/>
              <a:buChar char="•"/>
            </a:pPr>
            <a:r>
              <a:rPr lang="en-US" dirty="0">
                <a:latin typeface="IBM Plex Sans" panose="020B0503050203000203" pitchFamily="34" charset="0"/>
              </a:rPr>
              <a:t>Deterministic logic-based semantics</a:t>
            </a:r>
          </a:p>
          <a:p>
            <a:pPr marL="800100" lvl="1" indent="-342900">
              <a:lnSpc>
                <a:spcPts val="2260"/>
              </a:lnSpc>
              <a:buFont typeface="Arial" charset="0"/>
              <a:buChar char="•"/>
            </a:pPr>
            <a:r>
              <a:rPr lang="en-US" sz="1600" b="1" i="1" dirty="0">
                <a:latin typeface="IBM Plex Sans" panose="020B0503050203000203" pitchFamily="34" charset="0"/>
              </a:rPr>
              <a:t>Maximum-weight repairs &amp; Certain links</a:t>
            </a:r>
          </a:p>
          <a:p>
            <a:pPr marL="1257300" lvl="2" indent="-342900">
              <a:lnSpc>
                <a:spcPts val="1960"/>
              </a:lnSpc>
              <a:buFont typeface="Arial" charset="0"/>
              <a:buChar char="•"/>
            </a:pPr>
            <a:r>
              <a:rPr lang="en-US" sz="1400" dirty="0">
                <a:latin typeface="IBM Plex Sans" panose="020B0503050203000203" pitchFamily="34" charset="0"/>
              </a:rPr>
              <a:t>repair = set of links that satisfies all the constraints in a hard logical sense </a:t>
            </a:r>
            <a:endParaRPr lang="en-US" sz="1600" dirty="0">
              <a:latin typeface="IBM Plex Sans" panose="020B0503050203000203" pitchFamily="34" charset="0"/>
            </a:endParaRPr>
          </a:p>
          <a:p>
            <a:pPr>
              <a:lnSpc>
                <a:spcPts val="1060"/>
              </a:lnSpc>
            </a:pPr>
            <a:endParaRPr lang="en-US" sz="1050" u="sng" dirty="0">
              <a:latin typeface="IBM Plex Sans" panose="020B0503050203000203" pitchFamily="34" charset="0"/>
            </a:endParaRPr>
          </a:p>
          <a:p>
            <a:pPr marL="342900" indent="-342900">
              <a:lnSpc>
                <a:spcPts val="2260"/>
              </a:lnSpc>
              <a:buFont typeface="Arial" charset="0"/>
              <a:buChar char="•"/>
            </a:pPr>
            <a:r>
              <a:rPr lang="en-US" dirty="0">
                <a:latin typeface="IBM Plex Sans" panose="020B0503050203000203" pitchFamily="34" charset="0"/>
              </a:rPr>
              <a:t>Formal complexity results  </a:t>
            </a:r>
          </a:p>
          <a:p>
            <a:pPr marL="342900" indent="-342900">
              <a:lnSpc>
                <a:spcPts val="2260"/>
              </a:lnSpc>
              <a:buFont typeface="Arial" charset="0"/>
              <a:buChar char="•"/>
            </a:pPr>
            <a:r>
              <a:rPr lang="en-US" dirty="0">
                <a:latin typeface="IBM Plex Sans" panose="020B0503050203000203" pitchFamily="34" charset="0"/>
              </a:rPr>
              <a:t>Expressive power comparisons </a:t>
            </a:r>
            <a:r>
              <a:rPr lang="en-US" sz="1500" b="1" dirty="0">
                <a:solidFill>
                  <a:srgbClr val="00B0F0"/>
                </a:solidFill>
                <a:latin typeface="IBM Plex Sans" panose="020B0503050203000203" pitchFamily="34" charset="0"/>
              </a:rPr>
              <a:t>[Burdick et al, ICDT’17]</a:t>
            </a:r>
          </a:p>
          <a:p>
            <a:pPr marL="800100" lvl="1" indent="-342900">
              <a:lnSpc>
                <a:spcPts val="2260"/>
              </a:lnSpc>
              <a:buFont typeface="Arial" charset="0"/>
              <a:buChar char="•"/>
            </a:pPr>
            <a:r>
              <a:rPr lang="en-US" sz="1500" kern="0" dirty="0">
                <a:latin typeface="IBM Plex Sans" panose="020B0503050203000203" pitchFamily="34" charset="0"/>
              </a:rPr>
              <a:t>Class of constraints can be increasingly more powerful</a:t>
            </a:r>
          </a:p>
          <a:p>
            <a:pPr marL="800100" lvl="1" indent="-342900">
              <a:lnSpc>
                <a:spcPts val="2260"/>
              </a:lnSpc>
              <a:buFont typeface="Arial" charset="0"/>
              <a:buChar char="•"/>
            </a:pPr>
            <a:r>
              <a:rPr lang="en-US" sz="1500" b="1" kern="0" dirty="0">
                <a:latin typeface="IBM Plex Sans" panose="020B0503050203000203" pitchFamily="34" charset="0"/>
              </a:rPr>
              <a:t>Single-link</a:t>
            </a:r>
            <a:r>
              <a:rPr lang="en-US" sz="1500" kern="0" dirty="0">
                <a:latin typeface="IBM Plex Sans" panose="020B0503050203000203" pitchFamily="34" charset="0"/>
              </a:rPr>
              <a:t> vs. </a:t>
            </a:r>
            <a:r>
              <a:rPr lang="en-US" sz="1500" b="1" kern="0" dirty="0">
                <a:latin typeface="IBM Plex Sans" panose="020B0503050203000203" pitchFamily="34" charset="0"/>
              </a:rPr>
              <a:t>collective entity-linking </a:t>
            </a:r>
            <a:r>
              <a:rPr lang="en-US" sz="1500" b="1" kern="0" dirty="0">
                <a:solidFill>
                  <a:srgbClr val="00B0F0"/>
                </a:solidFill>
                <a:latin typeface="IBM Plex Sans" panose="020B0503050203000203" pitchFamily="34" charset="0"/>
              </a:rPr>
              <a:t>[Bhattacharya and Getoor, 2007]</a:t>
            </a:r>
            <a:r>
              <a:rPr lang="en-US" sz="1500" kern="0" dirty="0">
                <a:solidFill>
                  <a:srgbClr val="00B0F0"/>
                </a:solidFill>
                <a:latin typeface="IBM Plex Sans" panose="020B0503050203000203" pitchFamily="34" charset="0"/>
              </a:rPr>
              <a:t> </a:t>
            </a:r>
          </a:p>
        </p:txBody>
      </p:sp>
      <p:sp>
        <p:nvSpPr>
          <p:cNvPr id="9" name="AutoShape 26"/>
          <p:cNvSpPr>
            <a:spLocks noChangeArrowheads="1"/>
          </p:cNvSpPr>
          <p:nvPr/>
        </p:nvSpPr>
        <p:spPr bwMode="auto">
          <a:xfrm>
            <a:off x="1159680" y="5680268"/>
            <a:ext cx="9095572" cy="439443"/>
          </a:xfrm>
          <a:prstGeom prst="wedgeRoundRectCallout">
            <a:avLst>
              <a:gd name="adj1" fmla="val -13390"/>
              <a:gd name="adj2" fmla="val -49751"/>
              <a:gd name="adj3" fmla="val 16667"/>
            </a:avLst>
          </a:prstGeom>
          <a:noFill/>
          <a:ln w="9525">
            <a:noFill/>
            <a:miter lim="800000"/>
            <a:headEnd/>
            <a:tailEnd/>
          </a:ln>
        </p:spPr>
        <p:txBody>
          <a:bodyPr/>
          <a:lstStyle/>
          <a:p>
            <a:pPr marL="114300" eaLnBrk="0" hangingPunct="0">
              <a:spcBef>
                <a:spcPct val="20000"/>
              </a:spcBef>
              <a:buClr>
                <a:schemeClr val="accent1"/>
              </a:buClr>
            </a:pPr>
            <a:r>
              <a:rPr lang="en-US" sz="2000" b="1" i="1" dirty="0">
                <a:solidFill>
                  <a:srgbClr val="002060"/>
                </a:solidFill>
                <a:latin typeface="Calibri" pitchFamily="34" charset="0"/>
              </a:rPr>
              <a:t>Provides rigorous foundations behind </a:t>
            </a:r>
            <a:r>
              <a:rPr lang="en-US" sz="2000" b="1" i="1" dirty="0">
                <a:solidFill>
                  <a:schemeClr val="accent5">
                    <a:lumMod val="75000"/>
                  </a:schemeClr>
                </a:solidFill>
                <a:latin typeface="Calibri" pitchFamily="34" charset="0"/>
              </a:rPr>
              <a:t>practical </a:t>
            </a:r>
            <a:r>
              <a:rPr lang="en-US" sz="2000" b="1" i="1" dirty="0">
                <a:solidFill>
                  <a:srgbClr val="002060"/>
                </a:solidFill>
                <a:latin typeface="Calibri" pitchFamily="34" charset="0"/>
              </a:rPr>
              <a:t>languages for entity resolution</a:t>
            </a:r>
            <a:r>
              <a:rPr lang="mr-IN" sz="2000" b="1" i="1" dirty="0">
                <a:solidFill>
                  <a:srgbClr val="002060"/>
                </a:solidFill>
                <a:latin typeface="Calibri" pitchFamily="34" charset="0"/>
              </a:rPr>
              <a:t>…</a:t>
            </a:r>
            <a:endParaRPr lang="en-US" sz="2000" b="1" i="1" dirty="0">
              <a:solidFill>
                <a:srgbClr val="002060"/>
              </a:solidFill>
              <a:latin typeface="Calibri" pitchFamily="34" charset="0"/>
            </a:endParaRPr>
          </a:p>
        </p:txBody>
      </p:sp>
      <p:sp>
        <p:nvSpPr>
          <p:cNvPr id="7" name="Rectangle 6"/>
          <p:cNvSpPr/>
          <p:nvPr/>
        </p:nvSpPr>
        <p:spPr>
          <a:xfrm>
            <a:off x="4048433" y="3541967"/>
            <a:ext cx="4465006" cy="630942"/>
          </a:xfrm>
          <a:prstGeom prst="rect">
            <a:avLst/>
          </a:prstGeom>
        </p:spPr>
        <p:txBody>
          <a:bodyPr wrap="square">
            <a:spAutoFit/>
          </a:bodyPr>
          <a:lstStyle/>
          <a:p>
            <a:pPr>
              <a:lnSpc>
                <a:spcPts val="2100"/>
              </a:lnSpc>
            </a:pPr>
            <a:r>
              <a:rPr lang="en-US" b="1" i="1" dirty="0">
                <a:solidFill>
                  <a:schemeClr val="accent5">
                    <a:lumMod val="50000"/>
                  </a:schemeClr>
                </a:solidFill>
              </a:rPr>
              <a:t>Probabilistic matching</a:t>
            </a:r>
            <a:r>
              <a:rPr lang="en-US" dirty="0"/>
              <a:t> </a:t>
            </a:r>
            <a:r>
              <a:rPr lang="en-US" sz="1600" b="1" dirty="0">
                <a:solidFill>
                  <a:srgbClr val="0070C0"/>
                </a:solidFill>
              </a:rPr>
              <a:t>[Fellegi &amp; Sunter, 1969] </a:t>
            </a:r>
            <a:endParaRPr lang="en-US" dirty="0"/>
          </a:p>
          <a:p>
            <a:pPr>
              <a:lnSpc>
                <a:spcPts val="2100"/>
              </a:lnSpc>
            </a:pPr>
            <a:r>
              <a:rPr lang="en-US" b="1" i="1" dirty="0">
                <a:solidFill>
                  <a:schemeClr val="accent5">
                    <a:lumMod val="50000"/>
                  </a:schemeClr>
                </a:solidFill>
              </a:rPr>
              <a:t>Linear MLNs</a:t>
            </a:r>
            <a:endParaRPr lang="en-US" b="1" dirty="0">
              <a:solidFill>
                <a:srgbClr val="002060"/>
              </a:solidFill>
            </a:endParaRPr>
          </a:p>
        </p:txBody>
      </p:sp>
      <p:cxnSp>
        <p:nvCxnSpPr>
          <p:cNvPr id="10" name="Straight Arrow Connector 9"/>
          <p:cNvCxnSpPr>
            <a:cxnSpLocks/>
          </p:cNvCxnSpPr>
          <p:nvPr/>
        </p:nvCxnSpPr>
        <p:spPr>
          <a:xfrm flipV="1">
            <a:off x="3608050" y="3974179"/>
            <a:ext cx="426623" cy="186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AAC39E9B-9CC4-2A4D-B232-E331DE234823}"/>
              </a:ext>
            </a:extLst>
          </p:cNvPr>
          <p:cNvSpPr>
            <a:spLocks noGrp="1"/>
          </p:cNvSpPr>
          <p:nvPr>
            <p:ph type="sldNum" sz="quarter" idx="2"/>
          </p:nvPr>
        </p:nvSpPr>
        <p:spPr/>
        <p:txBody>
          <a:bodyPr/>
          <a:lstStyle/>
          <a:p>
            <a:fld id="{86CB4B4D-7CA3-9044-876B-883B54F8677D}" type="slidenum">
              <a:rPr lang="en-US" smtClean="0"/>
              <a:t>25</a:t>
            </a:fld>
            <a:endParaRPr lang="en-US"/>
          </a:p>
        </p:txBody>
      </p:sp>
      <p:sp>
        <p:nvSpPr>
          <p:cNvPr id="11" name="Rectangle 10">
            <a:extLst>
              <a:ext uri="{FF2B5EF4-FFF2-40B4-BE49-F238E27FC236}">
                <a16:creationId xmlns:a16="http://schemas.microsoft.com/office/drawing/2014/main" id="{3269D28A-0E41-CD45-9747-D2F49DCD8244}"/>
              </a:ext>
            </a:extLst>
          </p:cNvPr>
          <p:cNvSpPr/>
          <p:nvPr/>
        </p:nvSpPr>
        <p:spPr>
          <a:xfrm>
            <a:off x="8532547" y="1398511"/>
            <a:ext cx="3445409" cy="1083695"/>
          </a:xfrm>
          <a:prstGeom prst="rect">
            <a:avLst/>
          </a:prstGeom>
          <a:solidFill>
            <a:schemeClr val="bg1">
              <a:lumMod val="85000"/>
            </a:schemeClr>
          </a:solidFill>
        </p:spPr>
        <p:txBody>
          <a:bodyPr wrap="square">
            <a:spAutoFit/>
          </a:bodyPr>
          <a:lstStyle/>
          <a:p>
            <a:pPr marL="182562" lvl="1">
              <a:lnSpc>
                <a:spcPts val="1700"/>
              </a:lnSpc>
            </a:pPr>
            <a:r>
              <a:rPr lang="en-US" sz="1400" b="1" i="1" dirty="0">
                <a:solidFill>
                  <a:schemeClr val="accent5">
                    <a:lumMod val="50000"/>
                  </a:schemeClr>
                </a:solidFill>
                <a:latin typeface="IBM Plex Sans" panose="020B0503050203000203" pitchFamily="34" charset="77"/>
              </a:rPr>
              <a:t>SamePublication</a:t>
            </a:r>
            <a:r>
              <a:rPr lang="en-US" sz="1400" i="1" dirty="0">
                <a:solidFill>
                  <a:srgbClr val="0033CC"/>
                </a:solidFill>
                <a:latin typeface="IBM Plex Sans" panose="020B0503050203000203" pitchFamily="34" charset="77"/>
              </a:rPr>
              <a:t> (p1, p2)  </a:t>
            </a:r>
            <a:r>
              <a:rPr lang="en-US" sz="1400" i="1" dirty="0">
                <a:solidFill>
                  <a:srgbClr val="0033CC"/>
                </a:solidFill>
                <a:latin typeface="IBM Plex Sans" panose="020B0503050203000203" pitchFamily="34" charset="77"/>
                <a:sym typeface="Symbol" pitchFamily="18" charset="2"/>
              </a:rPr>
              <a:t>   …  </a:t>
            </a:r>
          </a:p>
          <a:p>
            <a:pPr marL="182562" lvl="1">
              <a:lnSpc>
                <a:spcPts val="1700"/>
              </a:lnSpc>
            </a:pPr>
            <a:r>
              <a:rPr lang="en-US" sz="1400" b="1" i="1" dirty="0">
                <a:solidFill>
                  <a:schemeClr val="accent5">
                    <a:lumMod val="50000"/>
                  </a:schemeClr>
                </a:solidFill>
                <a:latin typeface="IBM Plex Sans" panose="020B0503050203000203" pitchFamily="34" charset="77"/>
                <a:sym typeface="Symbol" pitchFamily="18" charset="2"/>
              </a:rPr>
              <a:t>	SameVenue</a:t>
            </a:r>
            <a:r>
              <a:rPr lang="en-US" sz="1400" i="1" dirty="0">
                <a:solidFill>
                  <a:srgbClr val="0033CC"/>
                </a:solidFill>
                <a:latin typeface="IBM Plex Sans" panose="020B0503050203000203" pitchFamily="34" charset="77"/>
                <a:sym typeface="Symbol" pitchFamily="18" charset="2"/>
              </a:rPr>
              <a:t> (conf1, conf2) </a:t>
            </a:r>
            <a:r>
              <a:rPr lang="mr-IN" sz="1400" i="1" dirty="0">
                <a:solidFill>
                  <a:srgbClr val="0033CC"/>
                </a:solidFill>
                <a:latin typeface="IBM Plex Sans" panose="020B0503050203000203" pitchFamily="34" charset="77"/>
                <a:sym typeface="Symbol" pitchFamily="18" charset="2"/>
              </a:rPr>
              <a:t>…</a:t>
            </a:r>
            <a:r>
              <a:rPr lang="en-US" sz="1400" i="1" dirty="0">
                <a:solidFill>
                  <a:srgbClr val="0033CC"/>
                </a:solidFill>
                <a:latin typeface="IBM Plex Sans" panose="020B0503050203000203" pitchFamily="34" charset="77"/>
                <a:sym typeface="Symbol" pitchFamily="18" charset="2"/>
              </a:rPr>
              <a:t>  </a:t>
            </a:r>
            <a:endParaRPr lang="en-US" sz="1400" dirty="0">
              <a:latin typeface="IBM Plex Sans" panose="020B0503050203000203" pitchFamily="34" charset="77"/>
            </a:endParaRPr>
          </a:p>
          <a:p>
            <a:pPr marL="182562" lvl="1">
              <a:lnSpc>
                <a:spcPts val="1000"/>
              </a:lnSpc>
            </a:pPr>
            <a:endParaRPr lang="en-US" sz="200" b="1" i="1" dirty="0">
              <a:solidFill>
                <a:schemeClr val="accent5">
                  <a:lumMod val="50000"/>
                </a:schemeClr>
              </a:solidFill>
              <a:latin typeface="IBM Plex Sans" panose="020B0503050203000203" pitchFamily="34" charset="77"/>
            </a:endParaRPr>
          </a:p>
          <a:p>
            <a:pPr marL="182562" lvl="1">
              <a:lnSpc>
                <a:spcPts val="1700"/>
              </a:lnSpc>
            </a:pPr>
            <a:r>
              <a:rPr lang="en-US" sz="1400" b="1" i="1" dirty="0">
                <a:solidFill>
                  <a:schemeClr val="accent5">
                    <a:lumMod val="50000"/>
                  </a:schemeClr>
                </a:solidFill>
                <a:latin typeface="IBM Plex Sans" panose="020B0503050203000203" pitchFamily="34" charset="77"/>
              </a:rPr>
              <a:t>SameVenue</a:t>
            </a:r>
            <a:r>
              <a:rPr lang="en-US" sz="1400" i="1" dirty="0">
                <a:solidFill>
                  <a:srgbClr val="0033CC"/>
                </a:solidFill>
                <a:latin typeface="IBM Plex Sans" panose="020B0503050203000203" pitchFamily="34" charset="77"/>
              </a:rPr>
              <a:t> (conf1, conf2)  </a:t>
            </a:r>
            <a:r>
              <a:rPr lang="en-US" sz="1400" i="1" dirty="0">
                <a:solidFill>
                  <a:srgbClr val="0033CC"/>
                </a:solidFill>
                <a:latin typeface="IBM Plex Sans" panose="020B0503050203000203" pitchFamily="34" charset="77"/>
                <a:sym typeface="Symbol" pitchFamily="18" charset="2"/>
              </a:rPr>
              <a:t>     …  </a:t>
            </a:r>
          </a:p>
          <a:p>
            <a:pPr marL="182562" lvl="1">
              <a:lnSpc>
                <a:spcPts val="1700"/>
              </a:lnSpc>
            </a:pPr>
            <a:r>
              <a:rPr lang="en-US" sz="1400" b="1" i="1" dirty="0">
                <a:solidFill>
                  <a:schemeClr val="accent5">
                    <a:lumMod val="50000"/>
                  </a:schemeClr>
                </a:solidFill>
                <a:latin typeface="IBM Plex Sans" panose="020B0503050203000203" pitchFamily="34" charset="77"/>
                <a:sym typeface="Symbol" pitchFamily="18" charset="2"/>
              </a:rPr>
              <a:t>	SamePublication</a:t>
            </a:r>
            <a:r>
              <a:rPr lang="en-US" sz="1400" i="1" dirty="0">
                <a:solidFill>
                  <a:srgbClr val="0033CC"/>
                </a:solidFill>
                <a:latin typeface="IBM Plex Sans" panose="020B0503050203000203" pitchFamily="34" charset="77"/>
                <a:sym typeface="Symbol" pitchFamily="18" charset="2"/>
              </a:rPr>
              <a:t> (p1, p2) ... </a:t>
            </a:r>
            <a:endParaRPr lang="en-US" sz="1400" dirty="0">
              <a:latin typeface="IBM Plex Sans" panose="020B0503050203000203" pitchFamily="34" charset="77"/>
            </a:endParaRPr>
          </a:p>
        </p:txBody>
      </p:sp>
      <p:cxnSp>
        <p:nvCxnSpPr>
          <p:cNvPr id="12" name="Straight Arrow Connector 11">
            <a:extLst>
              <a:ext uri="{FF2B5EF4-FFF2-40B4-BE49-F238E27FC236}">
                <a16:creationId xmlns:a16="http://schemas.microsoft.com/office/drawing/2014/main" id="{69FF2022-177E-DF43-8B4B-2B96A5CBEBFE}"/>
              </a:ext>
            </a:extLst>
          </p:cNvPr>
          <p:cNvCxnSpPr>
            <a:cxnSpLocks/>
          </p:cNvCxnSpPr>
          <p:nvPr/>
        </p:nvCxnSpPr>
        <p:spPr>
          <a:xfrm flipV="1">
            <a:off x="7372494" y="2070740"/>
            <a:ext cx="1127185" cy="549746"/>
          </a:xfrm>
          <a:prstGeom prst="straightConnector1">
            <a:avLst/>
          </a:prstGeom>
          <a:noFill/>
          <a:ln w="15875"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custDataLst>
      <p:tags r:id="rId1"/>
    </p:custDataLst>
    <p:extLst>
      <p:ext uri="{BB962C8B-B14F-4D97-AF65-F5344CB8AC3E}">
        <p14:creationId xmlns:p14="http://schemas.microsoft.com/office/powerpoint/2010/main" val="4282686664"/>
      </p:ext>
    </p:extLst>
  </p:cSld>
  <p:clrMapOvr>
    <a:masterClrMapping/>
  </p:clrMapOvr>
  <mc:AlternateContent xmlns:mc="http://schemas.openxmlformats.org/markup-compatibility/2006" xmlns:p14="http://schemas.microsoft.com/office/powerpoint/2010/main">
    <mc:Choice Requires="p14">
      <p:transition spd="slow" p14:dur="2000" advTm="106643"/>
    </mc:Choice>
    <mc:Fallback xmlns="">
      <p:transition spd="slow" advTm="1066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7" grpId="0"/>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8731" y="253934"/>
            <a:ext cx="2180803" cy="413132"/>
          </a:xfrm>
        </p:spPr>
        <p:txBody>
          <a:bodyPr>
            <a:noAutofit/>
          </a:bodyPr>
          <a:lstStyle/>
          <a:p>
            <a:r>
              <a:rPr lang="en-US" sz="2800" b="1" dirty="0"/>
              <a:t>HIL@IBM</a:t>
            </a:r>
          </a:p>
        </p:txBody>
      </p:sp>
      <p:sp>
        <p:nvSpPr>
          <p:cNvPr id="49" name="Content Placeholder 48"/>
          <p:cNvSpPr>
            <a:spLocks noGrp="1"/>
          </p:cNvSpPr>
          <p:nvPr>
            <p:ph idx="1"/>
          </p:nvPr>
        </p:nvSpPr>
        <p:spPr>
          <a:xfrm>
            <a:off x="1018958" y="4664169"/>
            <a:ext cx="10359719" cy="1241241"/>
          </a:xfrm>
        </p:spPr>
        <p:txBody>
          <a:bodyPr>
            <a:noAutofit/>
          </a:bodyPr>
          <a:lstStyle/>
          <a:p>
            <a:pPr>
              <a:lnSpc>
                <a:spcPts val="1780"/>
              </a:lnSpc>
              <a:buFont typeface="Wingdings" pitchFamily="2" charset="2"/>
              <a:buChar char="§"/>
            </a:pPr>
            <a:r>
              <a:rPr lang="en-US" sz="1600" dirty="0">
                <a:solidFill>
                  <a:schemeClr val="tx1"/>
                </a:solidFill>
              </a:rPr>
              <a:t>In production at IBM: Infosphere BigMatch </a:t>
            </a:r>
          </a:p>
          <a:p>
            <a:pPr marL="0" indent="0">
              <a:lnSpc>
                <a:spcPts val="980"/>
              </a:lnSpc>
              <a:buNone/>
            </a:pPr>
            <a:endParaRPr lang="en-US" sz="1000" dirty="0">
              <a:solidFill>
                <a:schemeClr val="tx1"/>
              </a:solidFill>
            </a:endParaRPr>
          </a:p>
          <a:p>
            <a:pPr>
              <a:lnSpc>
                <a:spcPts val="1280"/>
              </a:lnSpc>
              <a:buFont typeface="Wingdings" pitchFamily="2" charset="2"/>
              <a:buChar char="§"/>
            </a:pPr>
            <a:endParaRPr lang="en-US" sz="1200" dirty="0">
              <a:solidFill>
                <a:schemeClr val="tx1"/>
              </a:solidFill>
            </a:endParaRPr>
          </a:p>
          <a:p>
            <a:pPr>
              <a:lnSpc>
                <a:spcPts val="980"/>
              </a:lnSpc>
              <a:buFont typeface="Wingdings" pitchFamily="2" charset="2"/>
              <a:buChar char="§"/>
            </a:pPr>
            <a:endParaRPr lang="en-US" sz="1000" dirty="0">
              <a:solidFill>
                <a:schemeClr val="tx1"/>
              </a:solidFill>
            </a:endParaRPr>
          </a:p>
          <a:p>
            <a:pPr>
              <a:lnSpc>
                <a:spcPts val="1780"/>
              </a:lnSpc>
              <a:buFont typeface="Wingdings" pitchFamily="2" charset="2"/>
              <a:buChar char="§"/>
            </a:pPr>
            <a:r>
              <a:rPr lang="en-US" sz="1600" dirty="0">
                <a:solidFill>
                  <a:schemeClr val="tx1"/>
                </a:solidFill>
              </a:rPr>
              <a:t>Many uses:  </a:t>
            </a:r>
            <a:r>
              <a:rPr lang="en-US" sz="1600" b="1" dirty="0">
                <a:solidFill>
                  <a:schemeClr val="accent5">
                    <a:lumMod val="75000"/>
                  </a:schemeClr>
                </a:solidFill>
              </a:rPr>
              <a:t>Regulatory/financial public data, </a:t>
            </a:r>
            <a:r>
              <a:rPr lang="en-US" sz="1600" b="1" dirty="0">
                <a:solidFill>
                  <a:schemeClr val="tx1"/>
                </a:solidFill>
              </a:rPr>
              <a:t> </a:t>
            </a:r>
            <a:r>
              <a:rPr lang="en-US" sz="1600" b="1" dirty="0">
                <a:solidFill>
                  <a:schemeClr val="accent5">
                    <a:lumMod val="75000"/>
                  </a:schemeClr>
                </a:solidFill>
              </a:rPr>
              <a:t>FEIII Data Challenges ’16,’18,’19 </a:t>
            </a:r>
            <a:r>
              <a:rPr lang="en-US" sz="1600" dirty="0">
                <a:solidFill>
                  <a:schemeClr val="tx1"/>
                </a:solidFill>
              </a:rPr>
              <a:t>(</a:t>
            </a:r>
            <a:r>
              <a:rPr lang="en-US" sz="1600" b="1" dirty="0">
                <a:solidFill>
                  <a:schemeClr val="accent5">
                    <a:lumMod val="75000"/>
                  </a:schemeClr>
                </a:solidFill>
              </a:rPr>
              <a:t>large company</a:t>
            </a:r>
            <a:r>
              <a:rPr lang="en-US" sz="1600" dirty="0">
                <a:solidFill>
                  <a:schemeClr val="accent5">
                    <a:lumMod val="75000"/>
                  </a:schemeClr>
                </a:solidFill>
              </a:rPr>
              <a:t>, </a:t>
            </a:r>
            <a:r>
              <a:rPr lang="en-US" sz="1600" b="1" dirty="0">
                <a:solidFill>
                  <a:schemeClr val="accent5">
                    <a:lumMod val="75000"/>
                  </a:schemeClr>
                </a:solidFill>
              </a:rPr>
              <a:t>small businesses</a:t>
            </a:r>
            <a:r>
              <a:rPr lang="en-US" sz="1600" dirty="0">
                <a:solidFill>
                  <a:schemeClr val="tx1"/>
                </a:solidFill>
              </a:rPr>
              <a:t>, </a:t>
            </a:r>
            <a:r>
              <a:rPr lang="en-US" sz="1600" b="1" dirty="0">
                <a:solidFill>
                  <a:schemeClr val="accent5">
                    <a:lumMod val="75000"/>
                  </a:schemeClr>
                </a:solidFill>
              </a:rPr>
              <a:t>knowledge graph </a:t>
            </a:r>
            <a:r>
              <a:rPr lang="en-US" sz="1600" dirty="0">
                <a:solidFill>
                  <a:schemeClr val="tx1"/>
                </a:solidFill>
              </a:rPr>
              <a:t>completion), </a:t>
            </a:r>
            <a:r>
              <a:rPr lang="en-US" sz="1600" b="1" dirty="0">
                <a:solidFill>
                  <a:schemeClr val="accent5">
                    <a:lumMod val="75000"/>
                  </a:schemeClr>
                </a:solidFill>
              </a:rPr>
              <a:t>Consumer</a:t>
            </a:r>
            <a:r>
              <a:rPr lang="en-US" sz="1600" dirty="0">
                <a:solidFill>
                  <a:schemeClr val="tx1"/>
                </a:solidFill>
              </a:rPr>
              <a:t> matching, etc.</a:t>
            </a:r>
          </a:p>
        </p:txBody>
      </p:sp>
      <p:sp>
        <p:nvSpPr>
          <p:cNvPr id="5" name="Shape 834"/>
          <p:cNvSpPr/>
          <p:nvPr/>
        </p:nvSpPr>
        <p:spPr>
          <a:xfrm>
            <a:off x="506299" y="989377"/>
            <a:ext cx="5479019" cy="3338668"/>
          </a:xfrm>
          <a:prstGeom prst="rect">
            <a:avLst/>
          </a:prstGeom>
          <a:ln w="19050">
            <a:solidFill>
              <a:srgbClr val="000000"/>
            </a:solidFill>
            <a:miter/>
          </a:ln>
        </p:spPr>
        <p:txBody>
          <a:bodyPr lIns="45719" tIns="45719" rIns="45719" bIns="45719" anchor="ctr"/>
          <a:lstStyle/>
          <a:p>
            <a:pPr algn="ctr" defTabSz="609554">
              <a:defRPr sz="1600" b="1">
                <a:effectLst>
                  <a:outerShdw blurRad="38100" dist="38100" dir="2700000" rotWithShape="0">
                    <a:srgbClr val="C0C0C0"/>
                  </a:outerShdw>
                </a:effectLst>
                <a:latin typeface="Arial"/>
                <a:ea typeface="Arial"/>
                <a:cs typeface="Arial"/>
                <a:sym typeface="Arial"/>
              </a:defRPr>
            </a:pPr>
            <a:endParaRPr sz="1600" b="1">
              <a:solidFill>
                <a:prstClr val="black"/>
              </a:solidFill>
              <a:effectLst>
                <a:outerShdw blurRad="38100" dist="38100" dir="2700000" rotWithShape="0">
                  <a:srgbClr val="C0C0C0"/>
                </a:outerShdw>
              </a:effectLst>
              <a:latin typeface="Arial"/>
              <a:ea typeface="Arial"/>
              <a:cs typeface="Arial"/>
              <a:sym typeface="Arial"/>
            </a:endParaRPr>
          </a:p>
        </p:txBody>
      </p:sp>
      <p:sp>
        <p:nvSpPr>
          <p:cNvPr id="6" name="Shape 835"/>
          <p:cNvSpPr/>
          <p:nvPr/>
        </p:nvSpPr>
        <p:spPr>
          <a:xfrm>
            <a:off x="6461663" y="989377"/>
            <a:ext cx="5052358" cy="3338668"/>
          </a:xfrm>
          <a:prstGeom prst="rect">
            <a:avLst/>
          </a:prstGeom>
          <a:ln w="19050">
            <a:solidFill>
              <a:srgbClr val="000000"/>
            </a:solidFill>
            <a:miter/>
          </a:ln>
        </p:spPr>
        <p:txBody>
          <a:bodyPr lIns="45719" tIns="45719" rIns="45719" bIns="45719" anchor="ctr"/>
          <a:lstStyle/>
          <a:p>
            <a:pPr algn="ctr" defTabSz="609554">
              <a:defRPr sz="1600" b="1">
                <a:effectLst>
                  <a:outerShdw blurRad="38100" dist="38100" dir="2700000" rotWithShape="0">
                    <a:srgbClr val="C0C0C0"/>
                  </a:outerShdw>
                </a:effectLst>
                <a:latin typeface="Arial"/>
                <a:ea typeface="Arial"/>
                <a:cs typeface="Arial"/>
                <a:sym typeface="Arial"/>
              </a:defRPr>
            </a:pPr>
            <a:endParaRPr sz="1600" b="1">
              <a:solidFill>
                <a:prstClr val="black"/>
              </a:solidFill>
              <a:effectLst>
                <a:outerShdw blurRad="38100" dist="38100" dir="2700000" rotWithShape="0">
                  <a:srgbClr val="C0C0C0"/>
                </a:outerShdw>
              </a:effectLst>
              <a:latin typeface="Arial"/>
              <a:ea typeface="Arial"/>
              <a:cs typeface="Arial"/>
              <a:sym typeface="Arial"/>
            </a:endParaRPr>
          </a:p>
        </p:txBody>
      </p:sp>
      <p:sp>
        <p:nvSpPr>
          <p:cNvPr id="9" name="Shape 838"/>
          <p:cNvSpPr/>
          <p:nvPr/>
        </p:nvSpPr>
        <p:spPr>
          <a:xfrm>
            <a:off x="6604442" y="2133414"/>
            <a:ext cx="4786646" cy="1959060"/>
          </a:xfrm>
          <a:prstGeom prst="rect">
            <a:avLst/>
          </a:prstGeom>
          <a:solidFill>
            <a:srgbClr val="798CF9">
              <a:alpha val="30000"/>
            </a:srgbClr>
          </a:solidFill>
          <a:ln w="12700">
            <a:miter lim="400000"/>
          </a:ln>
        </p:spPr>
        <p:txBody>
          <a:bodyPr lIns="45719" tIns="45719" rIns="45719" bIns="45719" anchor="ctr"/>
          <a:lstStyle/>
          <a:p>
            <a:pPr algn="ctr" defTabSz="609554">
              <a:defRPr sz="1600" b="1">
                <a:effectLst>
                  <a:outerShdw blurRad="38100" dist="38100" dir="2700000" rotWithShape="0">
                    <a:srgbClr val="FFFFFF"/>
                  </a:outerShdw>
                </a:effectLst>
                <a:latin typeface="Arial"/>
                <a:ea typeface="Arial"/>
                <a:cs typeface="Arial"/>
                <a:sym typeface="Arial"/>
              </a:defRPr>
            </a:pPr>
            <a:endParaRPr sz="1600" b="1">
              <a:solidFill>
                <a:prstClr val="black"/>
              </a:solidFill>
              <a:effectLst>
                <a:outerShdw blurRad="38100" dist="38100" dir="2700000" rotWithShape="0">
                  <a:srgbClr val="FFFFFF"/>
                </a:outerShdw>
              </a:effectLst>
              <a:latin typeface="Arial"/>
              <a:ea typeface="Arial"/>
              <a:cs typeface="Arial"/>
              <a:sym typeface="Arial"/>
            </a:endParaRPr>
          </a:p>
        </p:txBody>
      </p:sp>
      <p:sp>
        <p:nvSpPr>
          <p:cNvPr id="10" name="Shape 840"/>
          <p:cNvSpPr/>
          <p:nvPr/>
        </p:nvSpPr>
        <p:spPr>
          <a:xfrm>
            <a:off x="6635735" y="2072422"/>
            <a:ext cx="4588871" cy="2062101"/>
          </a:xfrm>
          <a:prstGeom prst="rect">
            <a:avLst/>
          </a:prstGeom>
          <a:ln w="12700">
            <a:miter lim="400000"/>
          </a:ln>
          <a:extLst>
            <a:ext uri="{C572A759-6A51-4108-AA02-DFA0A04FC94B}">
              <ma14:wrappingTextBoxFlag xmlns="" xmlns:ma14="http://schemas.microsoft.com/office/mac/drawingml/2011/main" val="1"/>
            </a:ext>
          </a:extLst>
        </p:spPr>
        <p:txBody>
          <a:bodyPr wrap="square" lIns="45719" tIns="45719" rIns="45719" bIns="45719">
            <a:spAutoFit/>
          </a:bodyPr>
          <a:lstStyle/>
          <a:p>
            <a:pPr defTabSz="685747">
              <a:defRPr sz="1500" b="1">
                <a:solidFill>
                  <a:srgbClr val="0033CC"/>
                </a:solidFill>
                <a:latin typeface="+mj-lt"/>
                <a:ea typeface="+mj-ea"/>
                <a:cs typeface="+mj-cs"/>
                <a:sym typeface="Calibri"/>
              </a:defRPr>
            </a:pPr>
            <a:r>
              <a:rPr sz="1400" b="1" dirty="0">
                <a:solidFill>
                  <a:srgbClr val="0033CC"/>
                </a:solidFill>
                <a:latin typeface="Calibri Light"/>
                <a:sym typeface="Calibri"/>
              </a:rPr>
              <a:t>create link FFIEC_SEC_Links as </a:t>
            </a:r>
          </a:p>
          <a:p>
            <a:pPr defTabSz="685747">
              <a:defRPr sz="1500" b="1">
                <a:solidFill>
                  <a:srgbClr val="0033CC"/>
                </a:solidFill>
                <a:latin typeface="+mj-lt"/>
                <a:ea typeface="+mj-ea"/>
                <a:cs typeface="+mj-cs"/>
                <a:sym typeface="Calibri"/>
              </a:defRPr>
            </a:pPr>
            <a:r>
              <a:rPr sz="1400" b="1" dirty="0">
                <a:solidFill>
                  <a:srgbClr val="0033CC"/>
                </a:solidFill>
                <a:latin typeface="Calibri Light"/>
                <a:sym typeface="Calibri"/>
              </a:rPr>
              <a:t>select [ffiec_id: f.IDRSSD, sec_id: s.CIK]</a:t>
            </a:r>
          </a:p>
          <a:p>
            <a:pPr defTabSz="685747">
              <a:defRPr sz="1500" b="1">
                <a:solidFill>
                  <a:srgbClr val="0033CC"/>
                </a:solidFill>
                <a:latin typeface="+mj-lt"/>
                <a:ea typeface="+mj-ea"/>
                <a:cs typeface="+mj-cs"/>
                <a:sym typeface="Calibri"/>
              </a:defRPr>
            </a:pPr>
            <a:r>
              <a:rPr sz="1400" b="1" dirty="0">
                <a:solidFill>
                  <a:srgbClr val="0033CC"/>
                </a:solidFill>
                <a:latin typeface="Calibri Light"/>
                <a:sym typeface="Calibri"/>
              </a:rPr>
              <a:t>from FFIE</a:t>
            </a:r>
            <a:r>
              <a:rPr lang="en-US" sz="1400" b="1" dirty="0">
                <a:solidFill>
                  <a:srgbClr val="0033CC"/>
                </a:solidFill>
                <a:latin typeface="Calibri Light"/>
                <a:sym typeface="Calibri"/>
              </a:rPr>
              <a:t>C</a:t>
            </a:r>
            <a:r>
              <a:rPr sz="1400" b="1" dirty="0">
                <a:solidFill>
                  <a:srgbClr val="0033CC"/>
                </a:solidFill>
                <a:latin typeface="Calibri Light"/>
                <a:sym typeface="Calibri"/>
              </a:rPr>
              <a:t> f</a:t>
            </a:r>
            <a:r>
              <a:rPr lang="en-US" sz="1400" b="1" dirty="0">
                <a:solidFill>
                  <a:srgbClr val="0033CC"/>
                </a:solidFill>
                <a:latin typeface="Calibri Light"/>
                <a:sym typeface="Calibri"/>
              </a:rPr>
              <a:t>,  SEC s</a:t>
            </a:r>
            <a:endParaRPr sz="1400" b="1" dirty="0">
              <a:solidFill>
                <a:srgbClr val="0033CC"/>
              </a:solidFill>
              <a:latin typeface="Calibri Light"/>
              <a:sym typeface="Calibri"/>
            </a:endParaRPr>
          </a:p>
          <a:p>
            <a:pPr defTabSz="685747">
              <a:defRPr sz="1500" b="1">
                <a:solidFill>
                  <a:srgbClr val="0033CC"/>
                </a:solidFill>
                <a:latin typeface="+mj-lt"/>
                <a:ea typeface="+mj-ea"/>
                <a:cs typeface="+mj-cs"/>
                <a:sym typeface="Calibri"/>
              </a:defRPr>
            </a:pPr>
            <a:r>
              <a:rPr sz="1400" b="1" dirty="0">
                <a:solidFill>
                  <a:srgbClr val="0033CC"/>
                </a:solidFill>
                <a:latin typeface="Calibri Light"/>
                <a:sym typeface="Calibri"/>
              </a:rPr>
              <a:t>match using </a:t>
            </a:r>
          </a:p>
          <a:p>
            <a:pPr defTabSz="685747">
              <a:defRPr sz="1500">
                <a:solidFill>
                  <a:srgbClr val="0033CC"/>
                </a:solidFill>
                <a:latin typeface="+mj-lt"/>
                <a:ea typeface="+mj-ea"/>
                <a:cs typeface="+mj-cs"/>
                <a:sym typeface="Calibri"/>
              </a:defRPr>
            </a:pPr>
            <a:r>
              <a:rPr sz="1400" dirty="0">
                <a:solidFill>
                  <a:srgbClr val="0033CC"/>
                </a:solidFill>
                <a:latin typeface="Calibri Light"/>
                <a:sym typeface="Calibri"/>
              </a:rPr>
              <a:t>      </a:t>
            </a:r>
            <a:r>
              <a:rPr lang="en-US" sz="1400" dirty="0">
                <a:solidFill>
                  <a:srgbClr val="0033CC"/>
                </a:solidFill>
                <a:latin typeface="Calibri Light"/>
                <a:sym typeface="Calibri"/>
              </a:rPr>
              <a:t> </a:t>
            </a:r>
            <a:r>
              <a:rPr sz="1400" dirty="0">
                <a:solidFill>
                  <a:srgbClr val="0033CC"/>
                </a:solidFill>
                <a:latin typeface="Calibri Light"/>
                <a:sym typeface="Calibri"/>
              </a:rPr>
              <a:t> </a:t>
            </a:r>
            <a:r>
              <a:rPr lang="en-US" sz="1400" i="1" dirty="0">
                <a:solidFill>
                  <a:srgbClr val="0033CC"/>
                </a:solidFill>
                <a:latin typeface="Calibri Light"/>
                <a:sym typeface="Calibri"/>
              </a:rPr>
              <a:t>toUpper (f.city) = toUpper (s.city) </a:t>
            </a:r>
            <a:r>
              <a:rPr lang="en-US" sz="1400" b="1" dirty="0">
                <a:solidFill>
                  <a:srgbClr val="0033CC"/>
                </a:solidFill>
                <a:latin typeface="Calibri Light"/>
                <a:sym typeface="Calibri"/>
              </a:rPr>
              <a:t>and</a:t>
            </a:r>
            <a:r>
              <a:rPr lang="en-US" sz="1400" i="1" dirty="0">
                <a:solidFill>
                  <a:srgbClr val="0033CC"/>
                </a:solidFill>
                <a:latin typeface="Calibri Light"/>
                <a:sym typeface="Calibri"/>
              </a:rPr>
              <a:t>	</a:t>
            </a:r>
          </a:p>
          <a:p>
            <a:pPr defTabSz="685747">
              <a:defRPr sz="1500">
                <a:solidFill>
                  <a:srgbClr val="0033CC"/>
                </a:solidFill>
                <a:latin typeface="+mj-lt"/>
                <a:ea typeface="+mj-ea"/>
                <a:cs typeface="+mj-cs"/>
                <a:sym typeface="Calibri"/>
              </a:defRPr>
            </a:pPr>
            <a:r>
              <a:rPr lang="en-US" sz="1400" i="1" dirty="0">
                <a:solidFill>
                  <a:srgbClr val="0033CC"/>
                </a:solidFill>
                <a:latin typeface="Calibri Light"/>
                <a:sym typeface="Calibri"/>
              </a:rPr>
              <a:t>        normalize (f.stateprov) = normalize (s.stateprov) </a:t>
            </a:r>
            <a:r>
              <a:rPr lang="en-US" sz="1400" b="1" dirty="0">
                <a:solidFill>
                  <a:srgbClr val="0033CC"/>
                </a:solidFill>
                <a:latin typeface="Calibri Light"/>
                <a:sym typeface="Calibri"/>
              </a:rPr>
              <a:t>and  </a:t>
            </a:r>
          </a:p>
          <a:p>
            <a:pPr defTabSz="685747">
              <a:defRPr sz="1500">
                <a:solidFill>
                  <a:srgbClr val="0033CC"/>
                </a:solidFill>
                <a:latin typeface="+mj-lt"/>
                <a:ea typeface="+mj-ea"/>
                <a:cs typeface="+mj-cs"/>
                <a:sym typeface="Calibri"/>
              </a:defRPr>
            </a:pPr>
            <a:r>
              <a:rPr lang="en-US" sz="1400" i="1" dirty="0">
                <a:solidFill>
                  <a:srgbClr val="0033CC"/>
                </a:solidFill>
                <a:latin typeface="Calibri Light"/>
                <a:sym typeface="Calibri"/>
              </a:rPr>
              <a:t>        companyNameMatch (f.name, s.name)</a:t>
            </a:r>
          </a:p>
          <a:p>
            <a:pPr defTabSz="685747">
              <a:defRPr sz="1500">
                <a:solidFill>
                  <a:srgbClr val="0033CC"/>
                </a:solidFill>
                <a:latin typeface="+mj-lt"/>
                <a:ea typeface="+mj-ea"/>
                <a:cs typeface="+mj-cs"/>
                <a:sym typeface="Calibri"/>
              </a:defRPr>
            </a:pPr>
            <a:r>
              <a:rPr lang="mr-IN" sz="1400" i="1" dirty="0">
                <a:solidFill>
                  <a:srgbClr val="0033CC"/>
                </a:solidFill>
                <a:latin typeface="Calibri Light"/>
                <a:sym typeface="Calibri"/>
              </a:rPr>
              <a:t>…</a:t>
            </a:r>
            <a:endParaRPr lang="en-US" sz="1400" i="1" dirty="0">
              <a:solidFill>
                <a:srgbClr val="0033CC"/>
              </a:solidFill>
              <a:latin typeface="Calibri Light"/>
              <a:sym typeface="Calibri"/>
            </a:endParaRPr>
          </a:p>
          <a:p>
            <a:pPr defTabSz="685747">
              <a:defRPr sz="1500" b="1">
                <a:solidFill>
                  <a:srgbClr val="0033CC"/>
                </a:solidFill>
                <a:latin typeface="+mj-lt"/>
                <a:ea typeface="+mj-ea"/>
                <a:cs typeface="+mj-cs"/>
                <a:sym typeface="Calibri"/>
              </a:defRPr>
            </a:pPr>
            <a:r>
              <a:rPr sz="1400" b="1" dirty="0">
                <a:solidFill>
                  <a:srgbClr val="0033CC"/>
                </a:solidFill>
                <a:latin typeface="Calibri Light"/>
                <a:sym typeface="Calibri"/>
              </a:rPr>
              <a:t>cardinality ffiec_id 1:</a:t>
            </a:r>
            <a:r>
              <a:rPr lang="en-US" sz="1400" b="1" dirty="0">
                <a:solidFill>
                  <a:srgbClr val="0033CC"/>
                </a:solidFill>
                <a:latin typeface="Calibri Light"/>
                <a:sym typeface="Calibri"/>
              </a:rPr>
              <a:t>N</a:t>
            </a:r>
            <a:r>
              <a:rPr sz="1400" b="1" dirty="0">
                <a:solidFill>
                  <a:srgbClr val="0033CC"/>
                </a:solidFill>
                <a:latin typeface="Calibri Light"/>
                <a:sym typeface="Calibri"/>
              </a:rPr>
              <a:t> sec_id</a:t>
            </a:r>
            <a:r>
              <a:rPr sz="1600" b="1" dirty="0">
                <a:solidFill>
                  <a:srgbClr val="0033CC"/>
                </a:solidFill>
                <a:latin typeface="Calibri Light"/>
                <a:sym typeface="Calibri"/>
              </a:rPr>
              <a:t>; </a:t>
            </a:r>
            <a:endParaRPr sz="1467" b="1" dirty="0">
              <a:solidFill>
                <a:srgbClr val="0033CC"/>
              </a:solidFill>
              <a:latin typeface="Calibri Light"/>
              <a:sym typeface="Calibri"/>
            </a:endParaRPr>
          </a:p>
        </p:txBody>
      </p:sp>
      <p:grpSp>
        <p:nvGrpSpPr>
          <p:cNvPr id="11" name="Group 843"/>
          <p:cNvGrpSpPr/>
          <p:nvPr/>
        </p:nvGrpSpPr>
        <p:grpSpPr>
          <a:xfrm>
            <a:off x="2408057" y="2405487"/>
            <a:ext cx="2078511" cy="522739"/>
            <a:chOff x="0" y="-2"/>
            <a:chExt cx="2133601" cy="541341"/>
          </a:xfrm>
        </p:grpSpPr>
        <p:sp>
          <p:nvSpPr>
            <p:cNvPr id="12" name="Shape 841"/>
            <p:cNvSpPr/>
            <p:nvPr/>
          </p:nvSpPr>
          <p:spPr>
            <a:xfrm>
              <a:off x="0" y="-2"/>
              <a:ext cx="2133601" cy="541341"/>
            </a:xfrm>
            <a:prstGeom prst="rect">
              <a:avLst/>
            </a:prstGeom>
            <a:solidFill>
              <a:srgbClr val="36B9B2">
                <a:alpha val="30000"/>
              </a:srgbClr>
            </a:solidFill>
            <a:ln w="9525" cap="flat">
              <a:solidFill>
                <a:srgbClr val="000000"/>
              </a:solidFill>
              <a:prstDash val="solid"/>
              <a:miter lim="800000"/>
            </a:ln>
            <a:effectLst>
              <a:outerShdw blurRad="38100" dist="20000" dir="5400000" rotWithShape="0">
                <a:srgbClr val="808080">
                  <a:alpha val="37999"/>
                </a:srgbClr>
              </a:outerShdw>
            </a:effectLst>
          </p:spPr>
          <p:txBody>
            <a:bodyPr wrap="square" lIns="45719" tIns="45719" rIns="45719" bIns="45719" numCol="1" anchor="ctr">
              <a:noAutofit/>
            </a:bodyPr>
            <a:lstStyle/>
            <a:p>
              <a:pPr algn="ctr" defTabSz="609554">
                <a:defRPr sz="1600" b="1">
                  <a:latin typeface="+mj-lt"/>
                  <a:ea typeface="+mj-ea"/>
                  <a:cs typeface="+mj-cs"/>
                  <a:sym typeface="Calibri"/>
                </a:defRPr>
              </a:pPr>
              <a:endParaRPr sz="1600" b="1">
                <a:solidFill>
                  <a:prstClr val="black"/>
                </a:solidFill>
                <a:latin typeface="Calibri Light"/>
                <a:sym typeface="Calibri"/>
              </a:endParaRPr>
            </a:p>
          </p:txBody>
        </p:sp>
        <p:sp>
          <p:nvSpPr>
            <p:cNvPr id="13" name="Shape 842"/>
            <p:cNvSpPr/>
            <p:nvPr/>
          </p:nvSpPr>
          <p:spPr>
            <a:xfrm>
              <a:off x="0" y="10373"/>
              <a:ext cx="2133601" cy="5205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algn="ctr" defTabSz="609554">
                <a:lnSpc>
                  <a:spcPts val="1580"/>
                </a:lnSpc>
                <a:defRPr sz="1400" b="1">
                  <a:latin typeface="+mj-lt"/>
                  <a:ea typeface="+mj-ea"/>
                  <a:cs typeface="+mj-cs"/>
                  <a:sym typeface="Calibri"/>
                </a:defRPr>
              </a:pPr>
              <a:r>
                <a:rPr sz="1400" b="1" dirty="0">
                  <a:solidFill>
                    <a:prstClr val="black"/>
                  </a:solidFill>
                  <a:latin typeface="Calibri Light"/>
                  <a:sym typeface="Calibri"/>
                </a:rPr>
                <a:t>Generic Query Layer</a:t>
              </a:r>
            </a:p>
            <a:p>
              <a:pPr algn="ctr" defTabSz="609554">
                <a:lnSpc>
                  <a:spcPts val="1580"/>
                </a:lnSpc>
                <a:defRPr sz="1400" b="1">
                  <a:latin typeface="+mj-lt"/>
                  <a:ea typeface="+mj-ea"/>
                  <a:cs typeface="+mj-cs"/>
                  <a:sym typeface="Calibri"/>
                </a:defRPr>
              </a:pPr>
              <a:r>
                <a:rPr sz="1400" b="1" dirty="0">
                  <a:solidFill>
                    <a:prstClr val="black"/>
                  </a:solidFill>
                  <a:latin typeface="Calibri Light"/>
                  <a:sym typeface="Calibri"/>
                </a:rPr>
                <a:t>&amp; Optimizer</a:t>
              </a:r>
            </a:p>
          </p:txBody>
        </p:sp>
      </p:grpSp>
      <p:sp>
        <p:nvSpPr>
          <p:cNvPr id="14" name="Shape 844"/>
          <p:cNvSpPr/>
          <p:nvPr/>
        </p:nvSpPr>
        <p:spPr>
          <a:xfrm>
            <a:off x="3294390" y="1931372"/>
            <a:ext cx="282069" cy="412203"/>
          </a:xfrm>
          <a:custGeom>
            <a:avLst/>
            <a:gdLst/>
            <a:ahLst/>
            <a:cxnLst>
              <a:cxn ang="0">
                <a:pos x="wd2" y="hd2"/>
              </a:cxn>
              <a:cxn ang="5400000">
                <a:pos x="wd2" y="hd2"/>
              </a:cxn>
              <a:cxn ang="10800000">
                <a:pos x="wd2" y="hd2"/>
              </a:cxn>
              <a:cxn ang="16200000">
                <a:pos x="wd2" y="hd2"/>
              </a:cxn>
            </a:cxnLst>
            <a:rect l="0" t="0" r="r" b="b"/>
            <a:pathLst>
              <a:path w="21600" h="21600" extrusionOk="0">
                <a:moveTo>
                  <a:pt x="0" y="14210"/>
                </a:moveTo>
                <a:lnTo>
                  <a:pt x="5400" y="14210"/>
                </a:lnTo>
                <a:lnTo>
                  <a:pt x="5400" y="0"/>
                </a:lnTo>
                <a:lnTo>
                  <a:pt x="16200" y="0"/>
                </a:lnTo>
                <a:lnTo>
                  <a:pt x="16200" y="14210"/>
                </a:lnTo>
                <a:lnTo>
                  <a:pt x="21600" y="14210"/>
                </a:lnTo>
                <a:lnTo>
                  <a:pt x="10800" y="21600"/>
                </a:lnTo>
                <a:close/>
              </a:path>
            </a:pathLst>
          </a:custGeom>
          <a:solidFill>
            <a:srgbClr val="818181"/>
          </a:solidFill>
          <a:ln w="12700">
            <a:miter lim="400000"/>
          </a:ln>
        </p:spPr>
        <p:txBody>
          <a:bodyPr lIns="45719" tIns="45719" rIns="45719" bIns="45719" anchor="ctr"/>
          <a:lstStyle/>
          <a:p>
            <a:pPr algn="ctr" defTabSz="609554">
              <a:defRPr sz="1600" b="1"/>
            </a:pPr>
            <a:endParaRPr sz="1600" b="1">
              <a:solidFill>
                <a:prstClr val="black"/>
              </a:solidFill>
              <a:latin typeface="Calibri"/>
            </a:endParaRPr>
          </a:p>
        </p:txBody>
      </p:sp>
      <p:grpSp>
        <p:nvGrpSpPr>
          <p:cNvPr id="15" name="Group 847"/>
          <p:cNvGrpSpPr/>
          <p:nvPr/>
        </p:nvGrpSpPr>
        <p:grpSpPr>
          <a:xfrm>
            <a:off x="1510910" y="3420968"/>
            <a:ext cx="1208624" cy="477052"/>
            <a:chOff x="0" y="-57772"/>
            <a:chExt cx="1351990" cy="638789"/>
          </a:xfrm>
        </p:grpSpPr>
        <p:sp>
          <p:nvSpPr>
            <p:cNvPr id="16" name="Shape 845"/>
            <p:cNvSpPr/>
            <p:nvPr/>
          </p:nvSpPr>
          <p:spPr>
            <a:xfrm>
              <a:off x="0" y="32225"/>
              <a:ext cx="1351990" cy="458789"/>
            </a:xfrm>
            <a:prstGeom prst="roundRect">
              <a:avLst>
                <a:gd name="adj" fmla="val 16667"/>
              </a:avLst>
            </a:prstGeom>
            <a:solidFill>
              <a:srgbClr val="798CF9">
                <a:alpha val="30000"/>
              </a:srgbClr>
            </a:solidFill>
            <a:ln w="9525" cap="flat">
              <a:solidFill>
                <a:srgbClr val="7283F9"/>
              </a:solidFill>
              <a:prstDash val="solid"/>
              <a:round/>
            </a:ln>
            <a:effectLst>
              <a:outerShdw blurRad="38100" dist="20000" dir="5400000" rotWithShape="0">
                <a:srgbClr val="808080">
                  <a:alpha val="37999"/>
                </a:srgbClr>
              </a:outerShdw>
            </a:effectLst>
          </p:spPr>
          <p:txBody>
            <a:bodyPr wrap="square" lIns="45719" tIns="45719" rIns="45719" bIns="45719" numCol="1" anchor="ctr">
              <a:noAutofit/>
            </a:bodyPr>
            <a:lstStyle/>
            <a:p>
              <a:pPr algn="ctr" defTabSz="609554">
                <a:defRPr sz="1600" b="1">
                  <a:latin typeface="+mj-lt"/>
                  <a:ea typeface="+mj-ea"/>
                  <a:cs typeface="+mj-cs"/>
                  <a:sym typeface="Calibri"/>
                </a:defRPr>
              </a:pPr>
              <a:endParaRPr sz="1600" b="1">
                <a:solidFill>
                  <a:prstClr val="black"/>
                </a:solidFill>
                <a:latin typeface="Calibri Light"/>
                <a:sym typeface="Calibri"/>
              </a:endParaRPr>
            </a:p>
          </p:txBody>
        </p:sp>
        <p:sp>
          <p:nvSpPr>
            <p:cNvPr id="17" name="Shape 846"/>
            <p:cNvSpPr/>
            <p:nvPr/>
          </p:nvSpPr>
          <p:spPr>
            <a:xfrm>
              <a:off x="22396" y="-57772"/>
              <a:ext cx="1307198" cy="6387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defTabSz="609584">
                <a:defRPr sz="1400" b="1">
                  <a:latin typeface="+mj-lt"/>
                  <a:ea typeface="+mj-ea"/>
                  <a:cs typeface="+mj-cs"/>
                  <a:sym typeface="Calibri"/>
                </a:defRPr>
              </a:lvl1pPr>
            </a:lstStyle>
            <a:p>
              <a:pPr>
                <a:lnSpc>
                  <a:spcPts val="1480"/>
                </a:lnSpc>
              </a:pPr>
              <a:r>
                <a:rPr sz="1333" b="0" dirty="0">
                  <a:solidFill>
                    <a:prstClr val="black"/>
                  </a:solidFill>
                  <a:latin typeface="+mn-lt"/>
                </a:rPr>
                <a:t>Single-node runtime</a:t>
              </a:r>
            </a:p>
          </p:txBody>
        </p:sp>
      </p:grpSp>
      <p:grpSp>
        <p:nvGrpSpPr>
          <p:cNvPr id="18" name="Group 850"/>
          <p:cNvGrpSpPr/>
          <p:nvPr/>
        </p:nvGrpSpPr>
        <p:grpSpPr>
          <a:xfrm>
            <a:off x="3040054" y="3478123"/>
            <a:ext cx="1138095" cy="341105"/>
            <a:chOff x="-1" y="0"/>
            <a:chExt cx="1269212" cy="425453"/>
          </a:xfrm>
        </p:grpSpPr>
        <p:sp>
          <p:nvSpPr>
            <p:cNvPr id="19" name="Shape 848"/>
            <p:cNvSpPr/>
            <p:nvPr/>
          </p:nvSpPr>
          <p:spPr>
            <a:xfrm>
              <a:off x="-1" y="0"/>
              <a:ext cx="1269212" cy="425453"/>
            </a:xfrm>
            <a:prstGeom prst="rect">
              <a:avLst/>
            </a:prstGeom>
            <a:solidFill>
              <a:srgbClr val="36B9B2">
                <a:alpha val="30000"/>
              </a:srgbClr>
            </a:solidFill>
            <a:ln w="9525" cap="flat">
              <a:solidFill>
                <a:srgbClr val="000000"/>
              </a:solidFill>
              <a:prstDash val="solid"/>
              <a:miter lim="800000"/>
            </a:ln>
            <a:effectLst>
              <a:outerShdw blurRad="38100" dist="20000" dir="5400000" rotWithShape="0">
                <a:srgbClr val="808080">
                  <a:alpha val="37999"/>
                </a:srgbClr>
              </a:outerShdw>
            </a:effectLst>
          </p:spPr>
          <p:txBody>
            <a:bodyPr wrap="square" lIns="45719" tIns="45719" rIns="45719" bIns="45719" numCol="1" anchor="ctr">
              <a:noAutofit/>
            </a:bodyPr>
            <a:lstStyle/>
            <a:p>
              <a:pPr algn="ctr" defTabSz="609554">
                <a:defRPr sz="1600" b="1">
                  <a:latin typeface="+mj-lt"/>
                  <a:ea typeface="+mj-ea"/>
                  <a:cs typeface="+mj-cs"/>
                  <a:sym typeface="Calibri"/>
                </a:defRPr>
              </a:pPr>
              <a:endParaRPr sz="1600" b="1">
                <a:solidFill>
                  <a:prstClr val="black"/>
                </a:solidFill>
                <a:latin typeface="Calibri Light"/>
                <a:sym typeface="Calibri"/>
              </a:endParaRPr>
            </a:p>
          </p:txBody>
        </p:sp>
        <p:sp>
          <p:nvSpPr>
            <p:cNvPr id="20" name="Shape 849"/>
            <p:cNvSpPr/>
            <p:nvPr/>
          </p:nvSpPr>
          <p:spPr>
            <a:xfrm>
              <a:off x="-1" y="27223"/>
              <a:ext cx="1269212" cy="37100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defTabSz="609584">
                <a:defRPr sz="1400" b="1">
                  <a:latin typeface="+mj-lt"/>
                  <a:ea typeface="+mj-ea"/>
                  <a:cs typeface="+mj-cs"/>
                  <a:sym typeface="Calibri"/>
                </a:defRPr>
              </a:lvl1pPr>
            </a:lstStyle>
            <a:p>
              <a:r>
                <a:rPr sz="1333" b="0" dirty="0">
                  <a:solidFill>
                    <a:prstClr val="black"/>
                  </a:solidFill>
                  <a:latin typeface="+mn-lt"/>
                </a:rPr>
                <a:t>Map/Reduce</a:t>
              </a:r>
            </a:p>
          </p:txBody>
        </p:sp>
      </p:grpSp>
      <p:grpSp>
        <p:nvGrpSpPr>
          <p:cNvPr id="21" name="Group 853"/>
          <p:cNvGrpSpPr/>
          <p:nvPr/>
        </p:nvGrpSpPr>
        <p:grpSpPr>
          <a:xfrm>
            <a:off x="4486566" y="3478123"/>
            <a:ext cx="982283" cy="341105"/>
            <a:chOff x="-1" y="0"/>
            <a:chExt cx="1093791" cy="425453"/>
          </a:xfrm>
        </p:grpSpPr>
        <p:sp>
          <p:nvSpPr>
            <p:cNvPr id="22" name="Shape 851"/>
            <p:cNvSpPr/>
            <p:nvPr/>
          </p:nvSpPr>
          <p:spPr>
            <a:xfrm>
              <a:off x="-1" y="0"/>
              <a:ext cx="1093791" cy="425453"/>
            </a:xfrm>
            <a:prstGeom prst="rect">
              <a:avLst/>
            </a:prstGeom>
            <a:solidFill>
              <a:srgbClr val="36B9B2">
                <a:alpha val="30000"/>
              </a:srgbClr>
            </a:solidFill>
            <a:ln w="9525" cap="flat">
              <a:solidFill>
                <a:srgbClr val="000000"/>
              </a:solidFill>
              <a:prstDash val="solid"/>
              <a:miter lim="800000"/>
            </a:ln>
            <a:effectLst>
              <a:outerShdw blurRad="38100" dist="20000" dir="5400000" rotWithShape="0">
                <a:srgbClr val="808080">
                  <a:alpha val="37999"/>
                </a:srgbClr>
              </a:outerShdw>
            </a:effectLst>
          </p:spPr>
          <p:txBody>
            <a:bodyPr wrap="square" lIns="45719" tIns="45719" rIns="45719" bIns="45719" numCol="1" anchor="ctr">
              <a:noAutofit/>
            </a:bodyPr>
            <a:lstStyle/>
            <a:p>
              <a:pPr algn="ctr" defTabSz="609554">
                <a:defRPr sz="1600" b="1">
                  <a:latin typeface="+mj-lt"/>
                  <a:ea typeface="+mj-ea"/>
                  <a:cs typeface="+mj-cs"/>
                  <a:sym typeface="Calibri"/>
                </a:defRPr>
              </a:pPr>
              <a:endParaRPr sz="1600" b="1">
                <a:solidFill>
                  <a:prstClr val="black"/>
                </a:solidFill>
                <a:latin typeface="Calibri Light"/>
                <a:sym typeface="Calibri"/>
              </a:endParaRPr>
            </a:p>
          </p:txBody>
        </p:sp>
        <p:sp>
          <p:nvSpPr>
            <p:cNvPr id="23" name="Shape 852"/>
            <p:cNvSpPr/>
            <p:nvPr/>
          </p:nvSpPr>
          <p:spPr>
            <a:xfrm>
              <a:off x="-1" y="27223"/>
              <a:ext cx="1093791" cy="37100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defTabSz="609584">
                <a:defRPr sz="1400" b="1">
                  <a:latin typeface="+mj-lt"/>
                  <a:ea typeface="+mj-ea"/>
                  <a:cs typeface="+mj-cs"/>
                  <a:sym typeface="Calibri"/>
                </a:defRPr>
              </a:lvl1pPr>
            </a:lstStyle>
            <a:p>
              <a:r>
                <a:rPr sz="1333" b="0" dirty="0">
                  <a:solidFill>
                    <a:prstClr val="black"/>
                  </a:solidFill>
                  <a:latin typeface="+mn-lt"/>
                </a:rPr>
                <a:t>Spark</a:t>
              </a:r>
              <a:endParaRPr sz="1067" b="0" dirty="0">
                <a:solidFill>
                  <a:prstClr val="black"/>
                </a:solidFill>
                <a:latin typeface="+mn-lt"/>
              </a:endParaRPr>
            </a:p>
          </p:txBody>
        </p:sp>
      </p:grpSp>
      <p:sp>
        <p:nvSpPr>
          <p:cNvPr id="24" name="Shape 854"/>
          <p:cNvSpPr/>
          <p:nvPr/>
        </p:nvSpPr>
        <p:spPr>
          <a:xfrm rot="18428950">
            <a:off x="4179614" y="2948598"/>
            <a:ext cx="287341" cy="526692"/>
          </a:xfrm>
          <a:custGeom>
            <a:avLst/>
            <a:gdLst/>
            <a:ahLst/>
            <a:cxnLst>
              <a:cxn ang="0">
                <a:pos x="wd2" y="hd2"/>
              </a:cxn>
              <a:cxn ang="5400000">
                <a:pos x="wd2" y="hd2"/>
              </a:cxn>
              <a:cxn ang="10800000">
                <a:pos x="wd2" y="hd2"/>
              </a:cxn>
              <a:cxn ang="16200000">
                <a:pos x="wd2" y="hd2"/>
              </a:cxn>
            </a:cxnLst>
            <a:rect l="0" t="0" r="r" b="b"/>
            <a:pathLst>
              <a:path w="21600" h="21600" extrusionOk="0">
                <a:moveTo>
                  <a:pt x="0" y="17000"/>
                </a:moveTo>
                <a:lnTo>
                  <a:pt x="5400" y="17000"/>
                </a:lnTo>
                <a:lnTo>
                  <a:pt x="5400" y="0"/>
                </a:lnTo>
                <a:lnTo>
                  <a:pt x="16200" y="0"/>
                </a:lnTo>
                <a:lnTo>
                  <a:pt x="16200" y="17000"/>
                </a:lnTo>
                <a:lnTo>
                  <a:pt x="21600" y="17000"/>
                </a:lnTo>
                <a:lnTo>
                  <a:pt x="10800" y="21600"/>
                </a:lnTo>
                <a:close/>
              </a:path>
            </a:pathLst>
          </a:custGeom>
          <a:solidFill>
            <a:srgbClr val="818181"/>
          </a:solidFill>
          <a:ln w="12700">
            <a:miter lim="400000"/>
          </a:ln>
        </p:spPr>
        <p:txBody>
          <a:bodyPr lIns="45719" tIns="45719" rIns="45719" bIns="45719" anchor="ctr"/>
          <a:lstStyle/>
          <a:p>
            <a:pPr algn="ctr" defTabSz="609554">
              <a:defRPr sz="1600" b="1"/>
            </a:pPr>
            <a:endParaRPr sz="1600" b="1">
              <a:solidFill>
                <a:prstClr val="black"/>
              </a:solidFill>
              <a:latin typeface="Calibri"/>
            </a:endParaRPr>
          </a:p>
        </p:txBody>
      </p:sp>
      <p:sp>
        <p:nvSpPr>
          <p:cNvPr id="25" name="Shape 855"/>
          <p:cNvSpPr/>
          <p:nvPr/>
        </p:nvSpPr>
        <p:spPr>
          <a:xfrm>
            <a:off x="1387694" y="2176809"/>
            <a:ext cx="1020219" cy="1092605"/>
          </a:xfrm>
          <a:prstGeom prst="rect">
            <a:avLst/>
          </a:prstGeom>
          <a:ln w="12700">
            <a:miter lim="400000"/>
          </a:ln>
          <a:extLst>
            <a:ext uri="{C572A759-6A51-4108-AA02-DFA0A04FC94B}">
              <ma14:wrappingTextBoxFlag xmlns="" xmlns:ma14="http://schemas.microsoft.com/office/mac/drawingml/2011/main" val="1"/>
            </a:ext>
          </a:extLst>
        </p:spPr>
        <p:txBody>
          <a:bodyPr wrap="square" lIns="45719" tIns="45719" rIns="45719" bIns="45719">
            <a:spAutoFit/>
          </a:bodyPr>
          <a:lstStyle/>
          <a:p>
            <a:pPr defTabSz="609554">
              <a:lnSpc>
                <a:spcPts val="1333"/>
              </a:lnSpc>
              <a:defRPr sz="900" b="1">
                <a:latin typeface="Arial"/>
                <a:ea typeface="Arial"/>
                <a:cs typeface="Arial"/>
                <a:sym typeface="Arial"/>
              </a:defRPr>
            </a:pPr>
            <a:r>
              <a:rPr sz="1100" dirty="0">
                <a:solidFill>
                  <a:prstClr val="black"/>
                </a:solidFill>
                <a:ea typeface="Arial"/>
                <a:cs typeface="Arial"/>
                <a:sym typeface="Arial"/>
              </a:rPr>
              <a:t>FILTER</a:t>
            </a:r>
            <a:endParaRPr sz="1100" dirty="0">
              <a:solidFill>
                <a:prstClr val="black"/>
              </a:solidFill>
              <a:sym typeface="Calibri"/>
            </a:endParaRPr>
          </a:p>
          <a:p>
            <a:pPr defTabSz="609554">
              <a:lnSpc>
                <a:spcPts val="1333"/>
              </a:lnSpc>
              <a:defRPr sz="900" b="1">
                <a:latin typeface="Arial"/>
                <a:ea typeface="Arial"/>
                <a:cs typeface="Arial"/>
                <a:sym typeface="Arial"/>
              </a:defRPr>
            </a:pPr>
            <a:r>
              <a:rPr sz="1100" dirty="0">
                <a:solidFill>
                  <a:prstClr val="black"/>
                </a:solidFill>
                <a:ea typeface="Arial"/>
                <a:cs typeface="Arial"/>
                <a:sym typeface="Arial"/>
              </a:rPr>
              <a:t>MAP</a:t>
            </a:r>
            <a:endParaRPr sz="1100" dirty="0">
              <a:solidFill>
                <a:prstClr val="black"/>
              </a:solidFill>
              <a:sym typeface="Calibri"/>
            </a:endParaRPr>
          </a:p>
          <a:p>
            <a:pPr defTabSz="609554">
              <a:lnSpc>
                <a:spcPts val="1333"/>
              </a:lnSpc>
              <a:defRPr sz="900" b="1">
                <a:latin typeface="Arial"/>
                <a:ea typeface="Arial"/>
                <a:cs typeface="Arial"/>
                <a:sym typeface="Arial"/>
              </a:defRPr>
            </a:pPr>
            <a:r>
              <a:rPr sz="1100" dirty="0">
                <a:solidFill>
                  <a:prstClr val="black"/>
                </a:solidFill>
                <a:ea typeface="Arial"/>
                <a:cs typeface="Arial"/>
                <a:sym typeface="Arial"/>
              </a:rPr>
              <a:t>JOIN</a:t>
            </a:r>
            <a:endParaRPr sz="1100" dirty="0">
              <a:solidFill>
                <a:prstClr val="black"/>
              </a:solidFill>
              <a:sym typeface="Calibri"/>
            </a:endParaRPr>
          </a:p>
          <a:p>
            <a:pPr defTabSz="609554">
              <a:lnSpc>
                <a:spcPts val="1333"/>
              </a:lnSpc>
              <a:defRPr sz="900" b="1">
                <a:latin typeface="Arial"/>
                <a:ea typeface="Arial"/>
                <a:cs typeface="Arial"/>
                <a:sym typeface="Arial"/>
              </a:defRPr>
            </a:pPr>
            <a:r>
              <a:rPr sz="1100" dirty="0">
                <a:solidFill>
                  <a:prstClr val="black"/>
                </a:solidFill>
                <a:ea typeface="Arial"/>
                <a:cs typeface="Arial"/>
                <a:sym typeface="Arial"/>
              </a:rPr>
              <a:t>UNION  </a:t>
            </a:r>
            <a:endParaRPr sz="1100" dirty="0">
              <a:solidFill>
                <a:prstClr val="black"/>
              </a:solidFill>
              <a:sym typeface="Calibri"/>
            </a:endParaRPr>
          </a:p>
          <a:p>
            <a:pPr defTabSz="609554">
              <a:lnSpc>
                <a:spcPts val="1333"/>
              </a:lnSpc>
              <a:defRPr sz="900" b="1">
                <a:latin typeface="Arial"/>
                <a:ea typeface="Arial"/>
                <a:cs typeface="Arial"/>
                <a:sym typeface="Arial"/>
              </a:defRPr>
            </a:pPr>
            <a:r>
              <a:rPr sz="1100" dirty="0">
                <a:solidFill>
                  <a:prstClr val="black"/>
                </a:solidFill>
                <a:ea typeface="Arial"/>
                <a:cs typeface="Arial"/>
                <a:sym typeface="Arial"/>
              </a:rPr>
              <a:t>DISTINCT</a:t>
            </a:r>
            <a:endParaRPr sz="1100" dirty="0">
              <a:solidFill>
                <a:prstClr val="black"/>
              </a:solidFill>
              <a:sym typeface="Calibri"/>
            </a:endParaRPr>
          </a:p>
          <a:p>
            <a:pPr defTabSz="609554">
              <a:lnSpc>
                <a:spcPts val="1333"/>
              </a:lnSpc>
              <a:defRPr sz="900" b="1">
                <a:latin typeface="Arial"/>
                <a:ea typeface="Arial"/>
                <a:cs typeface="Arial"/>
                <a:sym typeface="Arial"/>
              </a:defRPr>
            </a:pPr>
            <a:r>
              <a:rPr sz="1100" dirty="0">
                <a:solidFill>
                  <a:prstClr val="black"/>
                </a:solidFill>
                <a:ea typeface="Arial"/>
                <a:cs typeface="Arial"/>
                <a:sym typeface="Arial"/>
              </a:rPr>
              <a:t> …</a:t>
            </a:r>
          </a:p>
        </p:txBody>
      </p:sp>
      <p:grpSp>
        <p:nvGrpSpPr>
          <p:cNvPr id="26" name="Group 858"/>
          <p:cNvGrpSpPr/>
          <p:nvPr/>
        </p:nvGrpSpPr>
        <p:grpSpPr>
          <a:xfrm>
            <a:off x="1672719" y="1390682"/>
            <a:ext cx="1411664" cy="561647"/>
            <a:chOff x="0" y="0"/>
            <a:chExt cx="1235208" cy="561645"/>
          </a:xfrm>
        </p:grpSpPr>
        <p:sp>
          <p:nvSpPr>
            <p:cNvPr id="27" name="Shape 856"/>
            <p:cNvSpPr/>
            <p:nvPr/>
          </p:nvSpPr>
          <p:spPr>
            <a:xfrm>
              <a:off x="0" y="0"/>
              <a:ext cx="1235207" cy="517160"/>
            </a:xfrm>
            <a:custGeom>
              <a:avLst/>
              <a:gdLst/>
              <a:ahLst/>
              <a:cxnLst>
                <a:cxn ang="0">
                  <a:pos x="wd2" y="hd2"/>
                </a:cxn>
                <a:cxn ang="5400000">
                  <a:pos x="wd2" y="hd2"/>
                </a:cxn>
                <a:cxn ang="10800000">
                  <a:pos x="wd2" y="hd2"/>
                </a:cxn>
                <a:cxn ang="16200000">
                  <a:pos x="wd2" y="hd2"/>
                </a:cxn>
              </a:cxnLst>
              <a:rect l="0" t="0" r="r" b="b"/>
              <a:pathLst>
                <a:path w="21600" h="21600" extrusionOk="0">
                  <a:moveTo>
                    <a:pt x="0" y="4320"/>
                  </a:moveTo>
                  <a:lnTo>
                    <a:pt x="4320" y="0"/>
                  </a:lnTo>
                  <a:lnTo>
                    <a:pt x="21600" y="0"/>
                  </a:lnTo>
                  <a:lnTo>
                    <a:pt x="21600" y="21600"/>
                  </a:lnTo>
                  <a:lnTo>
                    <a:pt x="0" y="21600"/>
                  </a:lnTo>
                  <a:close/>
                </a:path>
              </a:pathLst>
            </a:custGeom>
            <a:gradFill flip="none" rotWithShape="1">
              <a:gsLst>
                <a:gs pos="0">
                  <a:srgbClr val="F8F8F8"/>
                </a:gs>
                <a:gs pos="20000">
                  <a:srgbClr val="F7F7F7"/>
                </a:gs>
                <a:gs pos="100000">
                  <a:srgbClr val="BDBDBD"/>
                </a:gs>
              </a:gsLst>
              <a:lin ang="5400000" scaled="0"/>
            </a:gradFill>
            <a:ln w="9525" cap="flat">
              <a:solidFill>
                <a:srgbClr val="F9F9F9"/>
              </a:solidFill>
              <a:prstDash val="solid"/>
              <a:miter lim="800000"/>
            </a:ln>
            <a:effectLst>
              <a:outerShdw blurRad="38100" dist="23000" dir="5400000" rotWithShape="0">
                <a:srgbClr val="808080">
                  <a:alpha val="34998"/>
                </a:srgbClr>
              </a:outerShdw>
            </a:effectLst>
          </p:spPr>
          <p:txBody>
            <a:bodyPr wrap="square" lIns="45719" tIns="45719" rIns="45719" bIns="45719" numCol="1" anchor="ctr">
              <a:noAutofit/>
            </a:bodyPr>
            <a:lstStyle/>
            <a:p>
              <a:pPr algn="ctr" defTabSz="609554">
                <a:defRPr sz="1600" b="1">
                  <a:latin typeface="+mj-lt"/>
                  <a:ea typeface="+mj-ea"/>
                  <a:cs typeface="+mj-cs"/>
                  <a:sym typeface="Calibri"/>
                </a:defRPr>
              </a:pPr>
              <a:endParaRPr sz="1600" b="1">
                <a:solidFill>
                  <a:prstClr val="black"/>
                </a:solidFill>
                <a:latin typeface="Calibri Light"/>
                <a:sym typeface="Calibri"/>
              </a:endParaRPr>
            </a:p>
          </p:txBody>
        </p:sp>
        <p:sp>
          <p:nvSpPr>
            <p:cNvPr id="28" name="Shape 857"/>
            <p:cNvSpPr/>
            <p:nvPr/>
          </p:nvSpPr>
          <p:spPr>
            <a:xfrm>
              <a:off x="0" y="58947"/>
              <a:ext cx="1235208" cy="50269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defTabSz="609584">
                <a:defRPr sz="1200" b="1">
                  <a:latin typeface="+mj-lt"/>
                  <a:ea typeface="+mj-ea"/>
                  <a:cs typeface="+mj-cs"/>
                  <a:sym typeface="Calibri"/>
                </a:defRPr>
              </a:lvl1pPr>
            </a:lstStyle>
            <a:p>
              <a:pPr>
                <a:lnSpc>
                  <a:spcPts val="1580"/>
                </a:lnSpc>
              </a:pPr>
              <a:r>
                <a:rPr sz="1333" b="0" dirty="0">
                  <a:solidFill>
                    <a:prstClr val="black"/>
                  </a:solidFill>
                  <a:latin typeface="+mn-lt"/>
                </a:rPr>
                <a:t>Data </a:t>
              </a:r>
              <a:r>
                <a:rPr lang="en-US" sz="1333" b="0" dirty="0">
                  <a:solidFill>
                    <a:prstClr val="black"/>
                  </a:solidFill>
                  <a:latin typeface="+mn-lt"/>
                </a:rPr>
                <a:t>T</a:t>
              </a:r>
              <a:r>
                <a:rPr sz="1333" b="0" dirty="0">
                  <a:solidFill>
                    <a:prstClr val="black"/>
                  </a:solidFill>
                  <a:latin typeface="+mn-lt"/>
                </a:rPr>
                <a:t>ransformation</a:t>
              </a:r>
            </a:p>
          </p:txBody>
        </p:sp>
      </p:grpSp>
      <p:grpSp>
        <p:nvGrpSpPr>
          <p:cNvPr id="29" name="Group 861"/>
          <p:cNvGrpSpPr/>
          <p:nvPr/>
        </p:nvGrpSpPr>
        <p:grpSpPr>
          <a:xfrm>
            <a:off x="3120406" y="1388236"/>
            <a:ext cx="1079911" cy="557105"/>
            <a:chOff x="-1" y="0"/>
            <a:chExt cx="1079909" cy="557103"/>
          </a:xfrm>
        </p:grpSpPr>
        <p:sp>
          <p:nvSpPr>
            <p:cNvPr id="30" name="Shape 859"/>
            <p:cNvSpPr/>
            <p:nvPr/>
          </p:nvSpPr>
          <p:spPr>
            <a:xfrm>
              <a:off x="-1" y="0"/>
              <a:ext cx="963616" cy="509589"/>
            </a:xfrm>
            <a:custGeom>
              <a:avLst/>
              <a:gdLst/>
              <a:ahLst/>
              <a:cxnLst>
                <a:cxn ang="0">
                  <a:pos x="wd2" y="hd2"/>
                </a:cxn>
                <a:cxn ang="5400000">
                  <a:pos x="wd2" y="hd2"/>
                </a:cxn>
                <a:cxn ang="10800000">
                  <a:pos x="wd2" y="hd2"/>
                </a:cxn>
                <a:cxn ang="16200000">
                  <a:pos x="wd2" y="hd2"/>
                </a:cxn>
              </a:cxnLst>
              <a:rect l="0" t="0" r="r" b="b"/>
              <a:pathLst>
                <a:path w="21600" h="21600" extrusionOk="0">
                  <a:moveTo>
                    <a:pt x="0" y="4320"/>
                  </a:moveTo>
                  <a:lnTo>
                    <a:pt x="4320" y="0"/>
                  </a:lnTo>
                  <a:lnTo>
                    <a:pt x="21600" y="0"/>
                  </a:lnTo>
                  <a:lnTo>
                    <a:pt x="21600" y="21600"/>
                  </a:lnTo>
                  <a:lnTo>
                    <a:pt x="0" y="21600"/>
                  </a:lnTo>
                  <a:close/>
                </a:path>
              </a:pathLst>
            </a:custGeom>
            <a:gradFill flip="none" rotWithShape="1">
              <a:gsLst>
                <a:gs pos="0">
                  <a:srgbClr val="F8F8F8"/>
                </a:gs>
                <a:gs pos="20000">
                  <a:srgbClr val="F7F7F7"/>
                </a:gs>
                <a:gs pos="100000">
                  <a:srgbClr val="BDBDBD"/>
                </a:gs>
              </a:gsLst>
              <a:lin ang="5400000" scaled="0"/>
            </a:gradFill>
            <a:ln w="9525" cap="flat">
              <a:solidFill>
                <a:srgbClr val="F9F9F9"/>
              </a:solidFill>
              <a:prstDash val="solid"/>
              <a:miter lim="800000"/>
            </a:ln>
            <a:effectLst>
              <a:outerShdw blurRad="38100" dist="23000" dir="5400000" rotWithShape="0">
                <a:srgbClr val="808080">
                  <a:alpha val="34998"/>
                </a:srgbClr>
              </a:outerShdw>
            </a:effectLst>
          </p:spPr>
          <p:txBody>
            <a:bodyPr wrap="square" lIns="45719" tIns="45719" rIns="45719" bIns="45719" numCol="1" anchor="ctr">
              <a:noAutofit/>
            </a:bodyPr>
            <a:lstStyle/>
            <a:p>
              <a:pPr algn="ctr" defTabSz="609554">
                <a:defRPr sz="1600" b="1">
                  <a:latin typeface="+mj-lt"/>
                  <a:ea typeface="+mj-ea"/>
                  <a:cs typeface="+mj-cs"/>
                  <a:sym typeface="Calibri"/>
                </a:defRPr>
              </a:pPr>
              <a:endParaRPr sz="1600" b="1">
                <a:solidFill>
                  <a:prstClr val="black"/>
                </a:solidFill>
                <a:latin typeface="Calibri Light"/>
                <a:sym typeface="Calibri"/>
              </a:endParaRPr>
            </a:p>
          </p:txBody>
        </p:sp>
        <p:sp>
          <p:nvSpPr>
            <p:cNvPr id="31" name="Shape 860"/>
            <p:cNvSpPr/>
            <p:nvPr/>
          </p:nvSpPr>
          <p:spPr>
            <a:xfrm>
              <a:off x="22167" y="54405"/>
              <a:ext cx="1057741" cy="50269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defTabSz="609584">
                <a:defRPr sz="1200" b="1">
                  <a:latin typeface="+mj-lt"/>
                  <a:ea typeface="+mj-ea"/>
                  <a:cs typeface="+mj-cs"/>
                  <a:sym typeface="Calibri"/>
                </a:defRPr>
              </a:lvl1pPr>
            </a:lstStyle>
            <a:p>
              <a:pPr>
                <a:lnSpc>
                  <a:spcPts val="1580"/>
                </a:lnSpc>
              </a:pPr>
              <a:r>
                <a:rPr sz="1333" b="0" dirty="0">
                  <a:solidFill>
                    <a:prstClr val="black"/>
                  </a:solidFill>
                  <a:latin typeface="+mn-lt"/>
                </a:rPr>
                <a:t>Entity Resolution</a:t>
              </a:r>
            </a:p>
          </p:txBody>
        </p:sp>
      </p:grpSp>
      <p:grpSp>
        <p:nvGrpSpPr>
          <p:cNvPr id="32" name="Group 864"/>
          <p:cNvGrpSpPr/>
          <p:nvPr/>
        </p:nvGrpSpPr>
        <p:grpSpPr>
          <a:xfrm>
            <a:off x="563094" y="1004524"/>
            <a:ext cx="1360723" cy="579644"/>
            <a:chOff x="0" y="-33936"/>
            <a:chExt cx="1508060" cy="579643"/>
          </a:xfrm>
        </p:grpSpPr>
        <p:sp>
          <p:nvSpPr>
            <p:cNvPr id="33" name="Shape 862"/>
            <p:cNvSpPr/>
            <p:nvPr/>
          </p:nvSpPr>
          <p:spPr>
            <a:xfrm>
              <a:off x="0" y="9026"/>
              <a:ext cx="1508060" cy="493715"/>
            </a:xfrm>
            <a:prstGeom prst="roundRect">
              <a:avLst>
                <a:gd name="adj" fmla="val 16667"/>
              </a:avLst>
            </a:prstGeom>
            <a:solidFill>
              <a:srgbClr val="818181"/>
            </a:solidFill>
            <a:ln w="25400" cap="flat">
              <a:solidFill>
                <a:srgbClr val="3A5E8A"/>
              </a:solidFill>
              <a:prstDash val="solid"/>
              <a:round/>
            </a:ln>
            <a:effectLst/>
          </p:spPr>
          <p:txBody>
            <a:bodyPr wrap="square" lIns="45719" tIns="45719" rIns="45719" bIns="45719" numCol="1" anchor="ctr">
              <a:noAutofit/>
            </a:bodyPr>
            <a:lstStyle/>
            <a:p>
              <a:pPr algn="ctr" defTabSz="609554">
                <a:lnSpc>
                  <a:spcPts val="1600"/>
                </a:lnSpc>
                <a:defRPr sz="1400" b="1">
                  <a:solidFill>
                    <a:srgbClr val="818181"/>
                  </a:solidFill>
                </a:defRPr>
              </a:pPr>
              <a:endParaRPr sz="1400" b="1">
                <a:solidFill>
                  <a:srgbClr val="818181"/>
                </a:solidFill>
                <a:latin typeface="Calibri"/>
              </a:endParaRPr>
            </a:p>
          </p:txBody>
        </p:sp>
        <p:sp>
          <p:nvSpPr>
            <p:cNvPr id="34" name="Shape 863"/>
            <p:cNvSpPr/>
            <p:nvPr/>
          </p:nvSpPr>
          <p:spPr>
            <a:xfrm>
              <a:off x="24100" y="-33936"/>
              <a:ext cx="1459857" cy="57964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defTabSz="609584">
                <a:lnSpc>
                  <a:spcPts val="1600"/>
                </a:lnSpc>
                <a:defRPr sz="1600">
                  <a:solidFill>
                    <a:srgbClr val="FFFFFF"/>
                  </a:solidFill>
                  <a:latin typeface="+mj-lt"/>
                  <a:ea typeface="+mj-ea"/>
                  <a:cs typeface="+mj-cs"/>
                  <a:sym typeface="Calibri"/>
                </a:defRPr>
              </a:lvl1pPr>
            </a:lstStyle>
            <a:p>
              <a:pPr>
                <a:lnSpc>
                  <a:spcPts val="1867"/>
                </a:lnSpc>
              </a:pPr>
              <a:r>
                <a:rPr sz="1333" dirty="0"/>
                <a:t>High-level language (HIL)</a:t>
              </a:r>
            </a:p>
          </p:txBody>
        </p:sp>
      </p:grpSp>
      <p:grpSp>
        <p:nvGrpSpPr>
          <p:cNvPr id="35" name="Group 867"/>
          <p:cNvGrpSpPr/>
          <p:nvPr/>
        </p:nvGrpSpPr>
        <p:grpSpPr>
          <a:xfrm>
            <a:off x="4172686" y="1362265"/>
            <a:ext cx="1208788" cy="535564"/>
            <a:chOff x="-2" y="-1"/>
            <a:chExt cx="987282" cy="535562"/>
          </a:xfrm>
        </p:grpSpPr>
        <p:sp>
          <p:nvSpPr>
            <p:cNvPr id="36" name="Shape 865"/>
            <p:cNvSpPr/>
            <p:nvPr/>
          </p:nvSpPr>
          <p:spPr>
            <a:xfrm>
              <a:off x="-2" y="-1"/>
              <a:ext cx="987282" cy="535562"/>
            </a:xfrm>
            <a:custGeom>
              <a:avLst/>
              <a:gdLst/>
              <a:ahLst/>
              <a:cxnLst>
                <a:cxn ang="0">
                  <a:pos x="wd2" y="hd2"/>
                </a:cxn>
                <a:cxn ang="5400000">
                  <a:pos x="wd2" y="hd2"/>
                </a:cxn>
                <a:cxn ang="10800000">
                  <a:pos x="wd2" y="hd2"/>
                </a:cxn>
                <a:cxn ang="16200000">
                  <a:pos x="wd2" y="hd2"/>
                </a:cxn>
              </a:cxnLst>
              <a:rect l="0" t="0" r="r" b="b"/>
              <a:pathLst>
                <a:path w="21600" h="21600" extrusionOk="0">
                  <a:moveTo>
                    <a:pt x="0" y="4320"/>
                  </a:moveTo>
                  <a:lnTo>
                    <a:pt x="4320" y="0"/>
                  </a:lnTo>
                  <a:lnTo>
                    <a:pt x="21600" y="0"/>
                  </a:lnTo>
                  <a:lnTo>
                    <a:pt x="21600" y="21600"/>
                  </a:lnTo>
                  <a:lnTo>
                    <a:pt x="0" y="21600"/>
                  </a:lnTo>
                  <a:close/>
                </a:path>
              </a:pathLst>
            </a:custGeom>
            <a:gradFill flip="none" rotWithShape="1">
              <a:gsLst>
                <a:gs pos="0">
                  <a:srgbClr val="F8F8F8"/>
                </a:gs>
                <a:gs pos="20000">
                  <a:srgbClr val="F7F7F7"/>
                </a:gs>
                <a:gs pos="100000">
                  <a:srgbClr val="BDBDBD"/>
                </a:gs>
              </a:gsLst>
              <a:lin ang="5400000" scaled="0"/>
            </a:gradFill>
            <a:ln w="9525" cap="flat">
              <a:solidFill>
                <a:srgbClr val="F9F9F9"/>
              </a:solidFill>
              <a:prstDash val="solid"/>
              <a:miter lim="800000"/>
            </a:ln>
            <a:effectLst>
              <a:outerShdw blurRad="38100" dist="23000" dir="5400000" rotWithShape="0">
                <a:srgbClr val="808080">
                  <a:alpha val="34998"/>
                </a:srgbClr>
              </a:outerShdw>
            </a:effectLst>
          </p:spPr>
          <p:txBody>
            <a:bodyPr wrap="square" lIns="45719" tIns="45719" rIns="45719" bIns="45719" numCol="1" anchor="ctr">
              <a:noAutofit/>
            </a:bodyPr>
            <a:lstStyle/>
            <a:p>
              <a:pPr algn="ctr" defTabSz="609554">
                <a:defRPr sz="1600" b="1">
                  <a:latin typeface="+mj-lt"/>
                  <a:ea typeface="+mj-ea"/>
                  <a:cs typeface="+mj-cs"/>
                  <a:sym typeface="Calibri"/>
                </a:defRPr>
              </a:pPr>
              <a:endParaRPr sz="1600" b="1">
                <a:solidFill>
                  <a:prstClr val="black"/>
                </a:solidFill>
                <a:latin typeface="Calibri Light"/>
                <a:sym typeface="Calibri"/>
              </a:endParaRPr>
            </a:p>
          </p:txBody>
        </p:sp>
        <p:sp>
          <p:nvSpPr>
            <p:cNvPr id="37" name="Shape 866"/>
            <p:cNvSpPr/>
            <p:nvPr/>
          </p:nvSpPr>
          <p:spPr>
            <a:xfrm>
              <a:off x="-2" y="172577"/>
              <a:ext cx="987282" cy="29751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defTabSz="609584">
                <a:defRPr sz="1200" b="1">
                  <a:latin typeface="+mj-lt"/>
                  <a:ea typeface="+mj-ea"/>
                  <a:cs typeface="+mj-cs"/>
                  <a:sym typeface="Calibri"/>
                </a:defRPr>
              </a:lvl1pPr>
            </a:lstStyle>
            <a:p>
              <a:pPr>
                <a:lnSpc>
                  <a:spcPts val="1580"/>
                </a:lnSpc>
              </a:pPr>
              <a:r>
                <a:rPr sz="1333" b="0" dirty="0">
                  <a:solidFill>
                    <a:prstClr val="black"/>
                  </a:solidFill>
                  <a:latin typeface="+mn-lt"/>
                </a:rPr>
                <a:t>Entity Fusion</a:t>
              </a:r>
            </a:p>
          </p:txBody>
        </p:sp>
      </p:grpSp>
      <p:sp>
        <p:nvSpPr>
          <p:cNvPr id="38" name="Shape 868"/>
          <p:cNvSpPr/>
          <p:nvPr/>
        </p:nvSpPr>
        <p:spPr>
          <a:xfrm>
            <a:off x="6614914" y="1180547"/>
            <a:ext cx="1987529" cy="810476"/>
          </a:xfrm>
          <a:prstGeom prst="rect">
            <a:avLst/>
          </a:prstGeom>
          <a:solidFill>
            <a:srgbClr val="FFFFFF"/>
          </a:solidFill>
          <a:ln>
            <a:solidFill>
              <a:srgbClr val="000000"/>
            </a:solidFill>
            <a:prstDash val="lgDash"/>
            <a:miter/>
          </a:ln>
          <a:extLst>
            <a:ext uri="{C572A759-6A51-4108-AA02-DFA0A04FC94B}">
              <ma14:wrappingTextBoxFlag xmlns="" xmlns:ma14="http://schemas.microsoft.com/office/mac/drawingml/2011/main" val="1"/>
            </a:ext>
          </a:extLst>
        </p:spPr>
        <p:txBody>
          <a:bodyPr wrap="square" lIns="45719" tIns="45719" rIns="45719" bIns="45719" anchor="ctr">
            <a:spAutoFit/>
          </a:bodyPr>
          <a:lstStyle/>
          <a:p>
            <a:pPr algn="ctr" defTabSz="914332">
              <a:lnSpc>
                <a:spcPts val="1440"/>
              </a:lnSpc>
              <a:defRPr sz="1200" b="1" u="sng">
                <a:solidFill>
                  <a:srgbClr val="1F497D"/>
                </a:solidFill>
                <a:latin typeface="+mj-lt"/>
                <a:ea typeface="+mj-ea"/>
                <a:cs typeface="+mj-cs"/>
                <a:sym typeface="Calibri"/>
              </a:defRPr>
            </a:pPr>
            <a:r>
              <a:rPr sz="1400" b="1" u="sng" dirty="0">
                <a:solidFill>
                  <a:srgbClr val="1F497D"/>
                </a:solidFill>
                <a:latin typeface="Calibri Light"/>
                <a:sym typeface="Calibri"/>
              </a:rPr>
              <a:t>name:  “Zions First Bank, National Association”</a:t>
            </a:r>
            <a:endParaRPr sz="1400" b="1" u="sng" dirty="0">
              <a:solidFill>
                <a:srgbClr val="1F497D"/>
              </a:solidFill>
              <a:latin typeface="Arial"/>
              <a:ea typeface="Arial"/>
              <a:cs typeface="Arial"/>
              <a:sym typeface="Arial"/>
            </a:endParaRPr>
          </a:p>
          <a:p>
            <a:pPr algn="ctr" defTabSz="914332">
              <a:lnSpc>
                <a:spcPts val="1440"/>
              </a:lnSpc>
              <a:defRPr sz="1200" b="1" u="sng">
                <a:solidFill>
                  <a:srgbClr val="1F497D"/>
                </a:solidFill>
                <a:latin typeface="+mj-lt"/>
                <a:ea typeface="+mj-ea"/>
                <a:cs typeface="+mj-cs"/>
                <a:sym typeface="Calibri"/>
              </a:defRPr>
            </a:pPr>
            <a:r>
              <a:rPr sz="1400" b="1" u="sng" dirty="0">
                <a:solidFill>
                  <a:srgbClr val="1F497D"/>
                </a:solidFill>
                <a:latin typeface="Calibri Light"/>
                <a:sym typeface="Calibri"/>
              </a:rPr>
              <a:t>city: Provo</a:t>
            </a:r>
            <a:endParaRPr sz="1400" b="1" u="sng" dirty="0">
              <a:solidFill>
                <a:srgbClr val="1F497D"/>
              </a:solidFill>
              <a:latin typeface="Arial"/>
              <a:ea typeface="Arial"/>
              <a:cs typeface="Arial"/>
              <a:sym typeface="Arial"/>
            </a:endParaRPr>
          </a:p>
          <a:p>
            <a:pPr algn="ctr" defTabSz="914332">
              <a:lnSpc>
                <a:spcPts val="1440"/>
              </a:lnSpc>
              <a:defRPr sz="1200" b="1" u="sng">
                <a:solidFill>
                  <a:srgbClr val="1F497D"/>
                </a:solidFill>
                <a:latin typeface="+mj-lt"/>
                <a:ea typeface="+mj-ea"/>
                <a:cs typeface="+mj-cs"/>
                <a:sym typeface="Calibri"/>
              </a:defRPr>
            </a:pPr>
            <a:r>
              <a:rPr sz="1400" b="1" u="sng" dirty="0">
                <a:solidFill>
                  <a:srgbClr val="1F497D"/>
                </a:solidFill>
                <a:latin typeface="Calibri Light"/>
                <a:sym typeface="Calibri"/>
              </a:rPr>
              <a:t>state: Utah</a:t>
            </a:r>
          </a:p>
        </p:txBody>
      </p:sp>
      <p:sp>
        <p:nvSpPr>
          <p:cNvPr id="39" name="Shape 869"/>
          <p:cNvSpPr/>
          <p:nvPr/>
        </p:nvSpPr>
        <p:spPr>
          <a:xfrm>
            <a:off x="8627728" y="1503433"/>
            <a:ext cx="384415" cy="149176"/>
          </a:xfrm>
          <a:prstGeom prst="leftRightArrow">
            <a:avLst>
              <a:gd name="adj1" fmla="val 50000"/>
              <a:gd name="adj2" fmla="val 50000"/>
            </a:avLst>
          </a:prstGeom>
          <a:solidFill>
            <a:srgbClr val="798CF9"/>
          </a:solidFill>
          <a:ln w="25400">
            <a:solidFill>
              <a:srgbClr val="818181"/>
            </a:solidFill>
          </a:ln>
        </p:spPr>
        <p:txBody>
          <a:bodyPr lIns="45719" tIns="45719" rIns="45719" bIns="45719" anchor="ctr"/>
          <a:lstStyle/>
          <a:p>
            <a:pPr algn="ctr" defTabSz="609554">
              <a:defRPr sz="1600" b="1"/>
            </a:pPr>
            <a:endParaRPr sz="1600" b="1">
              <a:solidFill>
                <a:prstClr val="black"/>
              </a:solidFill>
              <a:latin typeface="Calibri"/>
            </a:endParaRPr>
          </a:p>
        </p:txBody>
      </p:sp>
      <p:sp>
        <p:nvSpPr>
          <p:cNvPr id="40" name="Shape 870"/>
          <p:cNvSpPr/>
          <p:nvPr/>
        </p:nvSpPr>
        <p:spPr>
          <a:xfrm>
            <a:off x="9016244" y="1264887"/>
            <a:ext cx="2094749" cy="630940"/>
          </a:xfrm>
          <a:prstGeom prst="rect">
            <a:avLst/>
          </a:prstGeom>
          <a:solidFill>
            <a:srgbClr val="FFFFFF"/>
          </a:solidFill>
          <a:ln>
            <a:solidFill>
              <a:srgbClr val="000000"/>
            </a:solidFill>
            <a:prstDash val="lgDash"/>
            <a:miter/>
          </a:ln>
          <a:extLst>
            <a:ext uri="{C572A759-6A51-4108-AA02-DFA0A04FC94B}">
              <ma14:wrappingTextBoxFlag xmlns="" xmlns:ma14="http://schemas.microsoft.com/office/mac/drawingml/2011/main" val="1"/>
            </a:ext>
          </a:extLst>
        </p:spPr>
        <p:txBody>
          <a:bodyPr wrap="square" lIns="45719" tIns="45719" rIns="45719" bIns="45719" anchor="ctr">
            <a:spAutoFit/>
          </a:bodyPr>
          <a:lstStyle/>
          <a:p>
            <a:pPr algn="ctr" defTabSz="914332">
              <a:lnSpc>
                <a:spcPts val="1440"/>
              </a:lnSpc>
              <a:defRPr sz="1200" b="1" u="sng">
                <a:solidFill>
                  <a:srgbClr val="1F497D"/>
                </a:solidFill>
                <a:latin typeface="+mj-lt"/>
                <a:ea typeface="+mj-ea"/>
                <a:cs typeface="+mj-cs"/>
                <a:sym typeface="Calibri"/>
              </a:defRPr>
            </a:pPr>
            <a:r>
              <a:rPr sz="1400" b="1" u="sng" dirty="0">
                <a:solidFill>
                  <a:srgbClr val="1F497D"/>
                </a:solidFill>
                <a:latin typeface="Calibri Light"/>
                <a:sym typeface="Calibri"/>
              </a:rPr>
              <a:t>name:  “Zions 1st Bank, NA” </a:t>
            </a:r>
          </a:p>
          <a:p>
            <a:pPr algn="ctr" defTabSz="914332">
              <a:lnSpc>
                <a:spcPts val="1440"/>
              </a:lnSpc>
              <a:defRPr sz="1200" b="1" u="sng">
                <a:solidFill>
                  <a:srgbClr val="1F497D"/>
                </a:solidFill>
                <a:latin typeface="+mj-lt"/>
                <a:ea typeface="+mj-ea"/>
                <a:cs typeface="+mj-cs"/>
                <a:sym typeface="Calibri"/>
              </a:defRPr>
            </a:pPr>
            <a:r>
              <a:rPr sz="1400" b="1" u="sng" dirty="0">
                <a:solidFill>
                  <a:srgbClr val="1F497D"/>
                </a:solidFill>
                <a:latin typeface="Calibri Light"/>
                <a:sym typeface="Calibri"/>
              </a:rPr>
              <a:t>city: </a:t>
            </a:r>
            <a:r>
              <a:rPr lang="en-US" sz="1400" b="1" u="sng" dirty="0">
                <a:solidFill>
                  <a:srgbClr val="1F497D"/>
                </a:solidFill>
                <a:latin typeface="Calibri Light"/>
                <a:sym typeface="Calibri"/>
              </a:rPr>
              <a:t>Provo</a:t>
            </a:r>
            <a:endParaRPr sz="1400" b="1" u="sng" dirty="0">
              <a:solidFill>
                <a:srgbClr val="1F497D"/>
              </a:solidFill>
              <a:latin typeface="Calibri Light"/>
              <a:sym typeface="Calibri"/>
            </a:endParaRPr>
          </a:p>
          <a:p>
            <a:pPr algn="ctr" defTabSz="914332">
              <a:lnSpc>
                <a:spcPts val="1440"/>
              </a:lnSpc>
              <a:defRPr sz="1200" b="1" u="sng">
                <a:solidFill>
                  <a:srgbClr val="1F497D"/>
                </a:solidFill>
                <a:latin typeface="+mj-lt"/>
                <a:ea typeface="+mj-ea"/>
                <a:cs typeface="+mj-cs"/>
                <a:sym typeface="Calibri"/>
              </a:defRPr>
            </a:pPr>
            <a:r>
              <a:rPr sz="1400" b="1" u="sng" dirty="0">
                <a:solidFill>
                  <a:srgbClr val="1F497D"/>
                </a:solidFill>
                <a:latin typeface="Calibri Light"/>
                <a:sym typeface="Calibri"/>
              </a:rPr>
              <a:t>state: </a:t>
            </a:r>
            <a:r>
              <a:rPr lang="en-US" sz="1400" b="1" u="sng" dirty="0">
                <a:solidFill>
                  <a:srgbClr val="1F497D"/>
                </a:solidFill>
                <a:latin typeface="Calibri Light"/>
                <a:sym typeface="Calibri"/>
              </a:rPr>
              <a:t>UT</a:t>
            </a:r>
            <a:endParaRPr sz="1400" b="1" u="sng" dirty="0">
              <a:solidFill>
                <a:srgbClr val="1F497D"/>
              </a:solidFill>
              <a:latin typeface="Calibri Light"/>
              <a:sym typeface="Calibri"/>
            </a:endParaRPr>
          </a:p>
        </p:txBody>
      </p:sp>
      <p:sp>
        <p:nvSpPr>
          <p:cNvPr id="41" name="Shape 871"/>
          <p:cNvSpPr/>
          <p:nvPr/>
        </p:nvSpPr>
        <p:spPr>
          <a:xfrm>
            <a:off x="3294390" y="2997626"/>
            <a:ext cx="282069" cy="435343"/>
          </a:xfrm>
          <a:custGeom>
            <a:avLst/>
            <a:gdLst/>
            <a:ahLst/>
            <a:cxnLst>
              <a:cxn ang="0">
                <a:pos x="wd2" y="hd2"/>
              </a:cxn>
              <a:cxn ang="5400000">
                <a:pos x="wd2" y="hd2"/>
              </a:cxn>
              <a:cxn ang="10800000">
                <a:pos x="wd2" y="hd2"/>
              </a:cxn>
              <a:cxn ang="16200000">
                <a:pos x="wd2" y="hd2"/>
              </a:cxn>
            </a:cxnLst>
            <a:rect l="0" t="0" r="r" b="b"/>
            <a:pathLst>
              <a:path w="21600" h="21600" extrusionOk="0">
                <a:moveTo>
                  <a:pt x="0" y="15336"/>
                </a:moveTo>
                <a:lnTo>
                  <a:pt x="5400" y="15336"/>
                </a:lnTo>
                <a:lnTo>
                  <a:pt x="5400" y="0"/>
                </a:lnTo>
                <a:lnTo>
                  <a:pt x="16200" y="0"/>
                </a:lnTo>
                <a:lnTo>
                  <a:pt x="16200" y="15336"/>
                </a:lnTo>
                <a:lnTo>
                  <a:pt x="21600" y="15336"/>
                </a:lnTo>
                <a:lnTo>
                  <a:pt x="10800" y="21600"/>
                </a:lnTo>
                <a:close/>
              </a:path>
            </a:pathLst>
          </a:custGeom>
          <a:solidFill>
            <a:srgbClr val="818181"/>
          </a:solidFill>
          <a:ln w="12700">
            <a:miter lim="400000"/>
          </a:ln>
        </p:spPr>
        <p:txBody>
          <a:bodyPr lIns="45719" tIns="45719" rIns="45719" bIns="45719" anchor="ctr"/>
          <a:lstStyle/>
          <a:p>
            <a:pPr algn="ctr" defTabSz="609554">
              <a:defRPr sz="1600" b="1"/>
            </a:pPr>
            <a:endParaRPr sz="1600" b="1">
              <a:solidFill>
                <a:prstClr val="black"/>
              </a:solidFill>
              <a:latin typeface="Calibri"/>
            </a:endParaRPr>
          </a:p>
        </p:txBody>
      </p:sp>
      <p:sp>
        <p:nvSpPr>
          <p:cNvPr id="42" name="Shape 872"/>
          <p:cNvSpPr/>
          <p:nvPr/>
        </p:nvSpPr>
        <p:spPr>
          <a:xfrm rot="2868593">
            <a:off x="2494664" y="2942749"/>
            <a:ext cx="249283" cy="538861"/>
          </a:xfrm>
          <a:custGeom>
            <a:avLst/>
            <a:gdLst/>
            <a:ahLst/>
            <a:cxnLst>
              <a:cxn ang="0">
                <a:pos x="wd2" y="hd2"/>
              </a:cxn>
              <a:cxn ang="5400000">
                <a:pos x="wd2" y="hd2"/>
              </a:cxn>
              <a:cxn ang="10800000">
                <a:pos x="wd2" y="hd2"/>
              </a:cxn>
              <a:cxn ang="16200000">
                <a:pos x="wd2" y="hd2"/>
              </a:cxn>
            </a:cxnLst>
            <a:rect l="0" t="0" r="r" b="b"/>
            <a:pathLst>
              <a:path w="21600" h="21600" extrusionOk="0">
                <a:moveTo>
                  <a:pt x="0" y="17500"/>
                </a:moveTo>
                <a:lnTo>
                  <a:pt x="5400" y="17500"/>
                </a:lnTo>
                <a:lnTo>
                  <a:pt x="5400" y="0"/>
                </a:lnTo>
                <a:lnTo>
                  <a:pt x="16200" y="0"/>
                </a:lnTo>
                <a:lnTo>
                  <a:pt x="16200" y="17500"/>
                </a:lnTo>
                <a:lnTo>
                  <a:pt x="21600" y="17500"/>
                </a:lnTo>
                <a:lnTo>
                  <a:pt x="10800" y="21600"/>
                </a:lnTo>
                <a:close/>
              </a:path>
            </a:pathLst>
          </a:custGeom>
          <a:solidFill>
            <a:srgbClr val="818181"/>
          </a:solidFill>
          <a:ln w="12700">
            <a:miter lim="400000"/>
          </a:ln>
        </p:spPr>
        <p:txBody>
          <a:bodyPr lIns="45719" tIns="45719" rIns="45719" bIns="45719" anchor="ctr"/>
          <a:lstStyle/>
          <a:p>
            <a:pPr algn="ctr" defTabSz="609554">
              <a:defRPr sz="1600" b="1"/>
            </a:pPr>
            <a:endParaRPr sz="1600" b="1">
              <a:solidFill>
                <a:prstClr val="black"/>
              </a:solidFill>
              <a:latin typeface="Calibri"/>
            </a:endParaRPr>
          </a:p>
        </p:txBody>
      </p:sp>
      <p:sp>
        <p:nvSpPr>
          <p:cNvPr id="43" name="Shape 873"/>
          <p:cNvSpPr/>
          <p:nvPr/>
        </p:nvSpPr>
        <p:spPr>
          <a:xfrm>
            <a:off x="1018958" y="3979919"/>
            <a:ext cx="4840426" cy="323163"/>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defTabSz="609584">
              <a:defRPr sz="1600" b="1">
                <a:latin typeface="+mj-lt"/>
                <a:ea typeface="+mj-ea"/>
                <a:cs typeface="+mj-cs"/>
                <a:sym typeface="Calibri"/>
              </a:defRPr>
            </a:lvl1pPr>
          </a:lstStyle>
          <a:p>
            <a:pPr algn="ctr">
              <a:lnSpc>
                <a:spcPts val="1800"/>
              </a:lnSpc>
            </a:pPr>
            <a:r>
              <a:rPr lang="en-US" altLang="en-US" sz="1400" i="1" dirty="0">
                <a:latin typeface="+mn-lt"/>
              </a:rPr>
              <a:t>Same algorithms can be reused across different platforms</a:t>
            </a:r>
          </a:p>
        </p:txBody>
      </p:sp>
      <p:sp>
        <p:nvSpPr>
          <p:cNvPr id="44" name="Shape 874"/>
          <p:cNvSpPr/>
          <p:nvPr/>
        </p:nvSpPr>
        <p:spPr>
          <a:xfrm>
            <a:off x="5662932" y="3490965"/>
            <a:ext cx="530327" cy="300208"/>
          </a:xfrm>
          <a:prstGeom prst="rect">
            <a:avLst/>
          </a:prstGeom>
          <a:ln w="12700">
            <a:miter lim="400000"/>
          </a:ln>
          <a:extLst>
            <a:ext uri="{C572A759-6A51-4108-AA02-DFA0A04FC94B}">
              <ma14:wrappingTextBoxFlag xmlns="" xmlns:ma14="http://schemas.microsoft.com/office/mac/drawingml/2011/main" val="1"/>
            </a:ext>
          </a:extLst>
        </p:spPr>
        <p:txBody>
          <a:bodyPr lIns="45719" tIns="45719" rIns="45719" bIns="45719">
            <a:spAutoFit/>
          </a:bodyPr>
          <a:lstStyle>
            <a:lvl1pPr defTabSz="609584">
              <a:defRPr b="1">
                <a:latin typeface="+mj-lt"/>
                <a:ea typeface="+mj-ea"/>
                <a:cs typeface="+mj-cs"/>
                <a:sym typeface="Calibri"/>
              </a:defRPr>
            </a:lvl1pPr>
          </a:lstStyle>
          <a:p>
            <a:r>
              <a:rPr sz="1351">
                <a:solidFill>
                  <a:prstClr val="black"/>
                </a:solidFill>
              </a:rPr>
              <a:t>…</a:t>
            </a:r>
          </a:p>
        </p:txBody>
      </p:sp>
      <p:sp>
        <p:nvSpPr>
          <p:cNvPr id="45" name="Shape 875"/>
          <p:cNvSpPr/>
          <p:nvPr/>
        </p:nvSpPr>
        <p:spPr>
          <a:xfrm>
            <a:off x="3436025" y="1021032"/>
            <a:ext cx="2294365" cy="307775"/>
          </a:xfrm>
          <a:prstGeom prst="rect">
            <a:avLst/>
          </a:prstGeom>
          <a:ln w="12700">
            <a:miter lim="400000"/>
          </a:ln>
          <a:extLst>
            <a:ext uri="{C572A759-6A51-4108-AA02-DFA0A04FC94B}">
              <ma14:wrappingTextBoxFlag xmlns="" xmlns:ma14="http://schemas.microsoft.com/office/mac/drawingml/2011/main" val="1"/>
            </a:ext>
          </a:extLst>
        </p:spPr>
        <p:txBody>
          <a:bodyPr wrap="square" lIns="45719" tIns="45719" rIns="45719" bIns="45719">
            <a:spAutoFit/>
          </a:bodyPr>
          <a:lstStyle>
            <a:lvl1pPr defTabSz="609584">
              <a:defRPr sz="1600" b="1">
                <a:latin typeface="+mj-lt"/>
                <a:ea typeface="+mj-ea"/>
                <a:cs typeface="+mj-cs"/>
                <a:sym typeface="Calibri"/>
              </a:defRPr>
            </a:lvl1pPr>
          </a:lstStyle>
          <a:p>
            <a:r>
              <a:rPr sz="1400" dirty="0">
                <a:solidFill>
                  <a:prstClr val="black"/>
                </a:solidFill>
              </a:rPr>
              <a:t>Entity-centric operations</a:t>
            </a:r>
          </a:p>
        </p:txBody>
      </p:sp>
      <p:sp>
        <p:nvSpPr>
          <p:cNvPr id="46" name="Shape 876"/>
          <p:cNvSpPr/>
          <p:nvPr/>
        </p:nvSpPr>
        <p:spPr>
          <a:xfrm>
            <a:off x="5019981" y="2435754"/>
            <a:ext cx="1168780" cy="502571"/>
          </a:xfrm>
          <a:prstGeom prst="rect">
            <a:avLst/>
          </a:prstGeom>
          <a:ln w="12700">
            <a:miter lim="400000"/>
          </a:ln>
          <a:extLst>
            <a:ext uri="{C572A759-6A51-4108-AA02-DFA0A04FC94B}">
              <ma14:wrappingTextBoxFlag xmlns="" xmlns:ma14="http://schemas.microsoft.com/office/mac/drawingml/2011/main" val="1"/>
            </a:ext>
          </a:extLst>
        </p:spPr>
        <p:txBody>
          <a:bodyPr wrap="square" lIns="45719" tIns="45719" rIns="45719" bIns="45719">
            <a:spAutoFit/>
          </a:bodyPr>
          <a:lstStyle>
            <a:lvl1pPr defTabSz="609584">
              <a:defRPr sz="1600" b="1">
                <a:latin typeface="+mj-lt"/>
                <a:ea typeface="+mj-ea"/>
                <a:cs typeface="+mj-cs"/>
                <a:sym typeface="Calibri"/>
              </a:defRPr>
            </a:lvl1pPr>
          </a:lstStyle>
          <a:p>
            <a:r>
              <a:rPr sz="1333" dirty="0">
                <a:solidFill>
                  <a:prstClr val="black"/>
                </a:solidFill>
              </a:rPr>
              <a:t>Extensible Compiler</a:t>
            </a:r>
          </a:p>
        </p:txBody>
      </p:sp>
      <p:sp>
        <p:nvSpPr>
          <p:cNvPr id="47" name="Shape 877"/>
          <p:cNvSpPr/>
          <p:nvPr/>
        </p:nvSpPr>
        <p:spPr>
          <a:xfrm>
            <a:off x="4764509" y="2039400"/>
            <a:ext cx="244180" cy="13668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144"/>
                  <a:pt x="10800" y="322"/>
                </a:cubicBezTo>
                <a:lnTo>
                  <a:pt x="10800" y="10478"/>
                </a:lnTo>
                <a:cubicBezTo>
                  <a:pt x="10800" y="10656"/>
                  <a:pt x="15635" y="10800"/>
                  <a:pt x="21600" y="10800"/>
                </a:cubicBezTo>
                <a:cubicBezTo>
                  <a:pt x="15635" y="10800"/>
                  <a:pt x="10800" y="10944"/>
                  <a:pt x="10800" y="11122"/>
                </a:cubicBezTo>
                <a:lnTo>
                  <a:pt x="10800" y="21278"/>
                </a:lnTo>
                <a:cubicBezTo>
                  <a:pt x="10800" y="21456"/>
                  <a:pt x="5965" y="21600"/>
                  <a:pt x="0" y="21600"/>
                </a:cubicBezTo>
              </a:path>
            </a:pathLst>
          </a:custGeom>
          <a:ln w="25400">
            <a:solidFill>
              <a:schemeClr val="accent1"/>
            </a:solidFill>
          </a:ln>
          <a:effectLst>
            <a:outerShdw blurRad="38100" dist="23000" dir="5400000" rotWithShape="0">
              <a:srgbClr val="000000">
                <a:alpha val="35000"/>
              </a:srgbClr>
            </a:outerShdw>
          </a:effectLst>
        </p:spPr>
        <p:txBody>
          <a:bodyPr lIns="45719" tIns="45719" rIns="45719" bIns="45719" anchor="ctr"/>
          <a:lstStyle/>
          <a:p>
            <a:pPr algn="ctr" defTabSz="609554">
              <a:defRPr sz="1600" b="1"/>
            </a:pPr>
            <a:endParaRPr sz="1600" b="1">
              <a:solidFill>
                <a:prstClr val="black"/>
              </a:solidFill>
              <a:latin typeface="Calibri"/>
            </a:endParaRPr>
          </a:p>
        </p:txBody>
      </p:sp>
      <p:sp>
        <p:nvSpPr>
          <p:cNvPr id="51" name="Shape 875"/>
          <p:cNvSpPr/>
          <p:nvPr/>
        </p:nvSpPr>
        <p:spPr>
          <a:xfrm>
            <a:off x="7338802" y="562182"/>
            <a:ext cx="4314467" cy="276997"/>
          </a:xfrm>
          <a:prstGeom prst="rect">
            <a:avLst/>
          </a:prstGeom>
          <a:ln w="12700">
            <a:miter lim="400000"/>
          </a:ln>
          <a:extLst>
            <a:ext uri="{C572A759-6A51-4108-AA02-DFA0A04FC94B}">
              <ma14:wrappingTextBoxFlag xmlns="" xmlns:ma14="http://schemas.microsoft.com/office/mac/drawingml/2011/main" val="1"/>
            </a:ext>
          </a:extLst>
        </p:spPr>
        <p:txBody>
          <a:bodyPr wrap="square" lIns="45719" tIns="45719" rIns="45719" bIns="45719">
            <a:spAutoFit/>
          </a:bodyPr>
          <a:lstStyle>
            <a:lvl1pPr defTabSz="609584">
              <a:defRPr sz="1600" b="1">
                <a:latin typeface="+mj-lt"/>
                <a:ea typeface="+mj-ea"/>
                <a:cs typeface="+mj-cs"/>
                <a:sym typeface="Calibri"/>
              </a:defRPr>
            </a:lvl1pPr>
          </a:lstStyle>
          <a:p>
            <a:r>
              <a:rPr lang="en-US" sz="1200" b="0" dirty="0">
                <a:solidFill>
                  <a:prstClr val="black"/>
                </a:solidFill>
                <a:latin typeface="IBM Plex Sans" panose="020B0503050203000203" pitchFamily="34" charset="77"/>
              </a:rPr>
              <a:t>Example from FEIII Data Challenge’16 </a:t>
            </a:r>
            <a:r>
              <a:rPr lang="en-US" sz="1200" dirty="0">
                <a:solidFill>
                  <a:srgbClr val="00B0F0"/>
                </a:solidFill>
                <a:latin typeface="IBM Plex Sans" panose="020B0503050203000203" pitchFamily="34" charset="77"/>
              </a:rPr>
              <a:t>[Burdick et al, 2016] </a:t>
            </a:r>
            <a:endParaRPr sz="1200" dirty="0">
              <a:solidFill>
                <a:srgbClr val="00B0F0"/>
              </a:solidFill>
              <a:latin typeface="IBM Plex Sans" panose="020B0503050203000203" pitchFamily="34" charset="77"/>
            </a:endParaRPr>
          </a:p>
        </p:txBody>
      </p:sp>
      <p:sp>
        <p:nvSpPr>
          <p:cNvPr id="50" name="Rectangle 49">
            <a:extLst>
              <a:ext uri="{FF2B5EF4-FFF2-40B4-BE49-F238E27FC236}">
                <a16:creationId xmlns:a16="http://schemas.microsoft.com/office/drawing/2014/main" id="{E7A45736-DE26-9A4C-88A2-CFE9F9809421}"/>
              </a:ext>
            </a:extLst>
          </p:cNvPr>
          <p:cNvSpPr/>
          <p:nvPr/>
        </p:nvSpPr>
        <p:spPr>
          <a:xfrm>
            <a:off x="1307062" y="4907386"/>
            <a:ext cx="10441241" cy="292388"/>
          </a:xfrm>
          <a:prstGeom prst="rect">
            <a:avLst/>
          </a:prstGeom>
        </p:spPr>
        <p:txBody>
          <a:bodyPr wrap="square">
            <a:spAutoFit/>
          </a:bodyPr>
          <a:lstStyle/>
          <a:p>
            <a:r>
              <a:rPr lang="en-US" sz="1300" dirty="0">
                <a:latin typeface="IBM Plex Sans" panose="020B0503050203000203" pitchFamily="34" charset="0"/>
                <a:hlinkClick r:id="rId3"/>
              </a:rPr>
              <a:t>https://www.ibm.com/support/knowledgecenter/en/SSWSR9_11.4.0/com.ibm.swg.im.mdmhs.pmebi.doc/topics/using_hil.html</a:t>
            </a:r>
            <a:endParaRPr lang="en-US" sz="1300" dirty="0">
              <a:latin typeface="IBM Plex Sans" panose="020B0503050203000203" pitchFamily="34" charset="0"/>
            </a:endParaRPr>
          </a:p>
        </p:txBody>
      </p:sp>
      <p:sp>
        <p:nvSpPr>
          <p:cNvPr id="7" name="Slide Number Placeholder 6">
            <a:extLst>
              <a:ext uri="{FF2B5EF4-FFF2-40B4-BE49-F238E27FC236}">
                <a16:creationId xmlns:a16="http://schemas.microsoft.com/office/drawing/2014/main" id="{7FA7CF4F-E65A-F540-967C-35E13895FBE2}"/>
              </a:ext>
            </a:extLst>
          </p:cNvPr>
          <p:cNvSpPr>
            <a:spLocks noGrp="1"/>
          </p:cNvSpPr>
          <p:nvPr>
            <p:ph type="sldNum" sz="quarter" idx="2"/>
          </p:nvPr>
        </p:nvSpPr>
        <p:spPr/>
        <p:txBody>
          <a:bodyPr/>
          <a:lstStyle/>
          <a:p>
            <a:fld id="{86CB4B4D-7CA3-9044-876B-883B54F8677D}" type="slidenum">
              <a:rPr lang="en-US" smtClean="0"/>
              <a:t>26</a:t>
            </a:fld>
            <a:endParaRPr lang="en-US"/>
          </a:p>
        </p:txBody>
      </p:sp>
      <p:sp>
        <p:nvSpPr>
          <p:cNvPr id="52" name="Rectangle 51">
            <a:extLst>
              <a:ext uri="{FF2B5EF4-FFF2-40B4-BE49-F238E27FC236}">
                <a16:creationId xmlns:a16="http://schemas.microsoft.com/office/drawing/2014/main" id="{BFE31108-950B-AE46-BE8D-0B9BEB20F7B0}"/>
              </a:ext>
            </a:extLst>
          </p:cNvPr>
          <p:cNvSpPr/>
          <p:nvPr/>
        </p:nvSpPr>
        <p:spPr>
          <a:xfrm>
            <a:off x="2691665" y="6066463"/>
            <a:ext cx="6015787" cy="461665"/>
          </a:xfrm>
          <a:prstGeom prst="rect">
            <a:avLst/>
          </a:prstGeom>
          <a:solidFill>
            <a:schemeClr val="bg1">
              <a:lumMod val="95000"/>
              <a:alpha val="20000"/>
            </a:schemeClr>
          </a:solidFill>
          <a:ln>
            <a:solidFill>
              <a:schemeClr val="accent1"/>
            </a:solidFill>
          </a:ln>
        </p:spPr>
        <p:txBody>
          <a:bodyPr wrap="square">
            <a:spAutoFit/>
          </a:bodyPr>
          <a:lstStyle/>
          <a:p>
            <a:r>
              <a:rPr lang="en-US" sz="1200" dirty="0">
                <a:latin typeface="IBM Plex Sans" panose="020B0503050203000203" pitchFamily="34" charset="0"/>
              </a:rPr>
              <a:t>M. Hernandez, G. Koutrika, R. Krishnamurthy, L. Popa, and R. Wisnesky. </a:t>
            </a:r>
          </a:p>
          <a:p>
            <a:r>
              <a:rPr lang="en-US" sz="1200" i="1" dirty="0">
                <a:solidFill>
                  <a:srgbClr val="0070C0"/>
                </a:solidFill>
                <a:latin typeface="IBM Plex Sans" panose="020B0503050203000203" pitchFamily="34" charset="0"/>
              </a:rPr>
              <a:t>HIL: A High-Level Scripting Language for  Entity Integration</a:t>
            </a:r>
            <a:r>
              <a:rPr lang="en-US" sz="1200" dirty="0">
                <a:solidFill>
                  <a:srgbClr val="0070C0"/>
                </a:solidFill>
                <a:latin typeface="IBM Plex Sans" panose="020B0503050203000203" pitchFamily="34" charset="0"/>
              </a:rPr>
              <a:t>.</a:t>
            </a:r>
            <a:r>
              <a:rPr lang="en-US" sz="1200" dirty="0">
                <a:latin typeface="IBM Plex Sans" panose="020B0503050203000203" pitchFamily="34" charset="0"/>
              </a:rPr>
              <a:t> In EDBT, 549–560, 2013.</a:t>
            </a:r>
          </a:p>
        </p:txBody>
      </p:sp>
    </p:spTree>
    <p:extLst>
      <p:ext uri="{BB962C8B-B14F-4D97-AF65-F5344CB8AC3E}">
        <p14:creationId xmlns:p14="http://schemas.microsoft.com/office/powerpoint/2010/main" val="3360174708"/>
      </p:ext>
    </p:extLst>
  </p:cSld>
  <p:clrMapOvr>
    <a:masterClrMapping/>
  </p:clrMapOvr>
  <mc:AlternateContent xmlns:mc="http://schemas.openxmlformats.org/markup-compatibility/2006" xmlns:p14="http://schemas.microsoft.com/office/powerpoint/2010/main">
    <mc:Choice Requires="p14">
      <p:transition spd="slow" p14:dur="2000" advTm="120896"/>
    </mc:Choice>
    <mc:Fallback xmlns="">
      <p:transition spd="slow" advTm="120896"/>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p:cNvSpPr>
          <p:nvPr>
            <p:ph type="title"/>
          </p:nvPr>
        </p:nvSpPr>
        <p:spPr bwMode="auto">
          <a:xfrm>
            <a:off x="675861" y="274637"/>
            <a:ext cx="10458987" cy="603251"/>
          </a:xfrm>
        </p:spPr>
        <p:txBody>
          <a:bodyPr>
            <a:normAutofit/>
          </a:bodyPr>
          <a:lstStyle/>
          <a:p>
            <a:pPr>
              <a:defRPr/>
            </a:pPr>
            <a:r>
              <a:rPr lang="en-US" sz="2800" b="1" dirty="0"/>
              <a:t>A Company Matching Example in HIL</a:t>
            </a:r>
          </a:p>
        </p:txBody>
      </p:sp>
      <p:sp>
        <p:nvSpPr>
          <p:cNvPr id="11" name="Rectangle 3"/>
          <p:cNvSpPr>
            <a:spLocks noChangeArrowheads="1"/>
          </p:cNvSpPr>
          <p:nvPr/>
        </p:nvSpPr>
        <p:spPr bwMode="auto">
          <a:xfrm>
            <a:off x="1248720" y="1289372"/>
            <a:ext cx="5574106" cy="3504549"/>
          </a:xfrm>
          <a:prstGeom prst="rect">
            <a:avLst/>
          </a:prstGeom>
          <a:solidFill>
            <a:srgbClr val="EAEAEA"/>
          </a:solidFill>
          <a:ln w="6350" algn="ctr">
            <a:solidFill>
              <a:schemeClr val="tx1"/>
            </a:solidFill>
            <a:miter lim="800000"/>
            <a:headEnd/>
            <a:tailEnd type="none" w="sm" len="med"/>
          </a:ln>
          <a:effectLst>
            <a:outerShdw dist="107763" dir="2700000" algn="ctr" rotWithShape="0">
              <a:srgbClr val="808080">
                <a:alpha val="50000"/>
              </a:srgbClr>
            </a:outerShdw>
          </a:effectLst>
        </p:spPr>
        <p:txBody>
          <a:bodyPr wrap="square">
            <a:spAutoFit/>
          </a:bodyPr>
          <a:lstStyle/>
          <a:p>
            <a:pPr marL="342891" indent="-228594" eaLnBrk="0" fontAlgn="base" hangingPunct="0">
              <a:lnSpc>
                <a:spcPts val="1500"/>
              </a:lnSpc>
              <a:spcBef>
                <a:spcPct val="20000"/>
              </a:spcBef>
              <a:spcAft>
                <a:spcPct val="0"/>
              </a:spcAft>
              <a:buClr>
                <a:srgbClr val="A9A57C"/>
              </a:buClr>
            </a:pPr>
            <a:r>
              <a:rPr lang="en-US" altLang="en-US" sz="1467" u="sng" noProof="1">
                <a:solidFill>
                  <a:srgbClr val="0033CC"/>
                </a:solidFill>
              </a:rPr>
              <a:t>create</a:t>
            </a:r>
            <a:r>
              <a:rPr lang="en-US" altLang="en-US" sz="1467" noProof="1">
                <a:solidFill>
                  <a:srgbClr val="4263F8"/>
                </a:solidFill>
              </a:rPr>
              <a:t> </a:t>
            </a:r>
            <a:r>
              <a:rPr lang="en-US" altLang="en-US" sz="1467" u="sng" noProof="1">
                <a:solidFill>
                  <a:srgbClr val="0033CC"/>
                </a:solidFill>
              </a:rPr>
              <a:t>link</a:t>
            </a:r>
            <a:r>
              <a:rPr lang="en-US" altLang="en-US" sz="1467" noProof="1">
                <a:solidFill>
                  <a:srgbClr val="4263F8"/>
                </a:solidFill>
              </a:rPr>
              <a:t> </a:t>
            </a:r>
            <a:r>
              <a:rPr lang="en-US" altLang="en-US" sz="1467" noProof="1"/>
              <a:t>FFIEC_SEC</a:t>
            </a:r>
            <a:r>
              <a:rPr lang="en-US" altLang="en-US" sz="1467" noProof="1">
                <a:solidFill>
                  <a:srgbClr val="2F2B20"/>
                </a:solidFill>
              </a:rPr>
              <a:t> </a:t>
            </a:r>
            <a:r>
              <a:rPr lang="en-US" altLang="en-US" sz="1467" u="sng" noProof="1">
                <a:solidFill>
                  <a:srgbClr val="0033CC"/>
                </a:solidFill>
              </a:rPr>
              <a:t>as</a:t>
            </a:r>
            <a:endParaRPr lang="en-US" altLang="en-US" sz="1467" b="1" dirty="0">
              <a:solidFill>
                <a:srgbClr val="2F2B20"/>
              </a:solidFill>
            </a:endParaRPr>
          </a:p>
          <a:p>
            <a:pPr marL="342891" indent="-228594" eaLnBrk="0" fontAlgn="base" hangingPunct="0">
              <a:lnSpc>
                <a:spcPts val="1500"/>
              </a:lnSpc>
              <a:spcBef>
                <a:spcPct val="20000"/>
              </a:spcBef>
              <a:spcAft>
                <a:spcPct val="0"/>
              </a:spcAft>
              <a:buClr>
                <a:srgbClr val="A9A57C"/>
              </a:buClr>
            </a:pPr>
            <a:endParaRPr lang="en-US" altLang="en-US" sz="667" dirty="0">
              <a:solidFill>
                <a:srgbClr val="2F2B20"/>
              </a:solidFill>
            </a:endParaRPr>
          </a:p>
          <a:p>
            <a:pPr marL="342891" indent="-228594" eaLnBrk="0" fontAlgn="base" hangingPunct="0">
              <a:lnSpc>
                <a:spcPts val="1500"/>
              </a:lnSpc>
              <a:spcBef>
                <a:spcPct val="20000"/>
              </a:spcBef>
              <a:spcAft>
                <a:spcPct val="0"/>
              </a:spcAft>
              <a:buClr>
                <a:srgbClr val="A9A57C"/>
              </a:buClr>
            </a:pPr>
            <a:r>
              <a:rPr lang="en-US" altLang="en-US" sz="1467" u="sng" noProof="1">
                <a:solidFill>
                  <a:srgbClr val="0033CC"/>
                </a:solidFill>
              </a:rPr>
              <a:t>select</a:t>
            </a:r>
            <a:r>
              <a:rPr lang="en-US" altLang="en-US" sz="1467" noProof="1">
                <a:solidFill>
                  <a:srgbClr val="0033CC"/>
                </a:solidFill>
              </a:rPr>
              <a:t> </a:t>
            </a:r>
            <a:r>
              <a:rPr lang="en-US" altLang="en-US" sz="1467" dirty="0">
                <a:solidFill>
                  <a:srgbClr val="2F2B20"/>
                </a:solidFill>
              </a:rPr>
              <a:t> </a:t>
            </a:r>
            <a:r>
              <a:rPr lang="en-US" altLang="en-US" sz="1467" noProof="1">
                <a:solidFill>
                  <a:srgbClr val="2F2B20"/>
                </a:solidFill>
              </a:rPr>
              <a:t>[</a:t>
            </a:r>
            <a:r>
              <a:rPr lang="en-US" altLang="en-US" sz="1467" noProof="1"/>
              <a:t>ffiec_id: f.IDRSSD,  sec_id: s.CIK </a:t>
            </a:r>
            <a:r>
              <a:rPr lang="en-US" altLang="en-US" sz="1467" noProof="1">
                <a:solidFill>
                  <a:srgbClr val="2F2B20"/>
                </a:solidFill>
              </a:rPr>
              <a:t>]</a:t>
            </a:r>
          </a:p>
          <a:p>
            <a:pPr marL="342891" indent="-228594" eaLnBrk="0" fontAlgn="base" hangingPunct="0">
              <a:lnSpc>
                <a:spcPts val="1500"/>
              </a:lnSpc>
              <a:spcBef>
                <a:spcPct val="20000"/>
              </a:spcBef>
              <a:spcAft>
                <a:spcPct val="0"/>
              </a:spcAft>
              <a:buClr>
                <a:srgbClr val="A9A57C"/>
              </a:buClr>
            </a:pPr>
            <a:endParaRPr lang="en-US" altLang="en-US" sz="667" dirty="0">
              <a:solidFill>
                <a:srgbClr val="2F2B20"/>
              </a:solidFill>
            </a:endParaRPr>
          </a:p>
          <a:p>
            <a:pPr marL="342891" indent="-228594" eaLnBrk="0" fontAlgn="base" hangingPunct="0">
              <a:lnSpc>
                <a:spcPts val="1500"/>
              </a:lnSpc>
              <a:spcBef>
                <a:spcPct val="20000"/>
              </a:spcBef>
              <a:spcAft>
                <a:spcPct val="0"/>
              </a:spcAft>
              <a:buClr>
                <a:srgbClr val="A9A57C"/>
              </a:buClr>
            </a:pPr>
            <a:r>
              <a:rPr lang="en-US" altLang="en-US" sz="1467" u="sng" noProof="1">
                <a:solidFill>
                  <a:srgbClr val="0033CC"/>
                </a:solidFill>
              </a:rPr>
              <a:t>from</a:t>
            </a:r>
            <a:r>
              <a:rPr lang="en-US" altLang="en-US" sz="1467" noProof="1">
                <a:solidFill>
                  <a:srgbClr val="2F2B20"/>
                </a:solidFill>
              </a:rPr>
              <a:t> </a:t>
            </a:r>
            <a:r>
              <a:rPr lang="en-US" altLang="en-US" sz="1467" noProof="1"/>
              <a:t>FFIEC f,  SEC s</a:t>
            </a:r>
            <a:r>
              <a:rPr lang="en-US" altLang="en-US" sz="1467" dirty="0"/>
              <a:t> </a:t>
            </a:r>
            <a:endParaRPr lang="en-US" altLang="en-US" sz="1467" dirty="0">
              <a:solidFill>
                <a:srgbClr val="2F2B20"/>
              </a:solidFill>
            </a:endParaRPr>
          </a:p>
          <a:p>
            <a:pPr marL="342891" indent="-228594" eaLnBrk="0" fontAlgn="base" hangingPunct="0">
              <a:lnSpc>
                <a:spcPts val="1500"/>
              </a:lnSpc>
              <a:spcBef>
                <a:spcPct val="20000"/>
              </a:spcBef>
              <a:spcAft>
                <a:spcPct val="0"/>
              </a:spcAft>
              <a:buClr>
                <a:srgbClr val="A9A57C"/>
              </a:buClr>
            </a:pPr>
            <a:endParaRPr lang="en-US" altLang="en-US" sz="667" dirty="0">
              <a:solidFill>
                <a:srgbClr val="2F2B20"/>
              </a:solidFill>
            </a:endParaRPr>
          </a:p>
          <a:p>
            <a:pPr marL="342891" indent="-228594" eaLnBrk="0" fontAlgn="base" hangingPunct="0">
              <a:lnSpc>
                <a:spcPts val="1893"/>
              </a:lnSpc>
              <a:spcBef>
                <a:spcPct val="20000"/>
              </a:spcBef>
              <a:spcAft>
                <a:spcPct val="0"/>
              </a:spcAft>
              <a:buClr>
                <a:srgbClr val="A9A57C"/>
              </a:buClr>
            </a:pPr>
            <a:r>
              <a:rPr lang="en-US" altLang="en-US" sz="1467" u="sng" noProof="1">
                <a:solidFill>
                  <a:srgbClr val="0033CC"/>
                </a:solidFill>
              </a:rPr>
              <a:t>match</a:t>
            </a:r>
            <a:r>
              <a:rPr lang="en-US" altLang="en-US" sz="1467" noProof="1">
                <a:solidFill>
                  <a:srgbClr val="4263F8"/>
                </a:solidFill>
              </a:rPr>
              <a:t> </a:t>
            </a:r>
            <a:r>
              <a:rPr lang="en-US" altLang="en-US" sz="1467" u="sng" noProof="1">
                <a:solidFill>
                  <a:srgbClr val="0033CC"/>
                </a:solidFill>
              </a:rPr>
              <a:t>using</a:t>
            </a:r>
            <a:r>
              <a:rPr lang="en-US" altLang="en-US" sz="1467" dirty="0">
                <a:solidFill>
                  <a:srgbClr val="2F2B20"/>
                </a:solidFill>
              </a:rPr>
              <a:t>                            </a:t>
            </a:r>
          </a:p>
          <a:p>
            <a:pPr marL="342891" indent="-228594" eaLnBrk="0" fontAlgn="base" hangingPunct="0">
              <a:lnSpc>
                <a:spcPts val="1893"/>
              </a:lnSpc>
              <a:spcBef>
                <a:spcPct val="20000"/>
              </a:spcBef>
              <a:spcAft>
                <a:spcPct val="0"/>
              </a:spcAft>
              <a:buClr>
                <a:srgbClr val="A9A57C"/>
              </a:buClr>
            </a:pPr>
            <a:r>
              <a:rPr lang="en-US" altLang="en-US" sz="1467" dirty="0">
                <a:solidFill>
                  <a:srgbClr val="2F2B20"/>
                </a:solidFill>
              </a:rPr>
              <a:t>        </a:t>
            </a:r>
            <a:r>
              <a:rPr lang="en-US" altLang="en-US" sz="1467" dirty="0">
                <a:solidFill>
                  <a:srgbClr val="0033CC"/>
                </a:solidFill>
              </a:rPr>
              <a:t>rule1</a:t>
            </a:r>
            <a:r>
              <a:rPr lang="en-US" altLang="en-US" sz="1467" dirty="0">
                <a:solidFill>
                  <a:srgbClr val="2F2B20"/>
                </a:solidFill>
              </a:rPr>
              <a:t>: </a:t>
            </a:r>
            <a:r>
              <a:rPr lang="en-US" altLang="en-US" sz="1467" dirty="0"/>
              <a:t>toUpper (f.city) = toUpper (s.city) </a:t>
            </a:r>
            <a:r>
              <a:rPr lang="en-US" altLang="en-US" sz="1467" u="sng" noProof="1">
                <a:solidFill>
                  <a:srgbClr val="0033CC"/>
                </a:solidFill>
              </a:rPr>
              <a:t>and</a:t>
            </a:r>
            <a:endParaRPr lang="en-US" altLang="en-US" sz="1467" noProof="1">
              <a:solidFill>
                <a:srgbClr val="2F2B20"/>
              </a:solidFill>
            </a:endParaRPr>
          </a:p>
          <a:p>
            <a:pPr marL="342891" indent="-228594" eaLnBrk="0" fontAlgn="base" hangingPunct="0">
              <a:lnSpc>
                <a:spcPts val="1893"/>
              </a:lnSpc>
              <a:spcBef>
                <a:spcPct val="20000"/>
              </a:spcBef>
              <a:spcAft>
                <a:spcPct val="0"/>
              </a:spcAft>
              <a:buClr>
                <a:srgbClr val="A9A57C"/>
              </a:buClr>
            </a:pPr>
            <a:r>
              <a:rPr lang="en-US" altLang="en-US" sz="1467" noProof="1">
                <a:solidFill>
                  <a:srgbClr val="2F2B20"/>
                </a:solidFill>
              </a:rPr>
              <a:t>                    </a:t>
            </a:r>
            <a:r>
              <a:rPr lang="en-US" altLang="en-US" sz="1467" b="1" i="1" noProof="1">
                <a:solidFill>
                  <a:srgbClr val="7030A0"/>
                </a:solidFill>
              </a:rPr>
              <a:t>normalize</a:t>
            </a:r>
            <a:r>
              <a:rPr lang="en-US" altLang="en-US" sz="1467" noProof="1">
                <a:solidFill>
                  <a:srgbClr val="7030A0"/>
                </a:solidFill>
              </a:rPr>
              <a:t> </a:t>
            </a:r>
            <a:r>
              <a:rPr lang="en-US" altLang="en-US" sz="1467" noProof="1"/>
              <a:t>(f.stateprov) = </a:t>
            </a:r>
            <a:r>
              <a:rPr lang="en-US" altLang="en-US" sz="1467" b="1" i="1" noProof="1">
                <a:solidFill>
                  <a:srgbClr val="7030A0"/>
                </a:solidFill>
              </a:rPr>
              <a:t>normalize</a:t>
            </a:r>
            <a:r>
              <a:rPr lang="en-US" altLang="en-US" sz="1467" noProof="1">
                <a:solidFill>
                  <a:srgbClr val="0033CC"/>
                </a:solidFill>
              </a:rPr>
              <a:t> </a:t>
            </a:r>
            <a:r>
              <a:rPr lang="en-US" altLang="en-US" sz="1467" noProof="1"/>
              <a:t>(s.stateprov) </a:t>
            </a:r>
            <a:r>
              <a:rPr lang="en-US" altLang="en-US" sz="1467" u="sng" noProof="1">
                <a:solidFill>
                  <a:srgbClr val="0033CC"/>
                </a:solidFill>
              </a:rPr>
              <a:t>an</a:t>
            </a:r>
            <a:r>
              <a:rPr lang="en-US" altLang="en-US" sz="1467" u="sng" dirty="0">
                <a:solidFill>
                  <a:srgbClr val="0033CC"/>
                </a:solidFill>
              </a:rPr>
              <a:t>d</a:t>
            </a:r>
            <a:r>
              <a:rPr lang="en-US" altLang="en-US" sz="1467" dirty="0">
                <a:solidFill>
                  <a:srgbClr val="2F2B20"/>
                </a:solidFill>
              </a:rPr>
              <a:t>  </a:t>
            </a:r>
          </a:p>
          <a:p>
            <a:pPr marL="342891" indent="-228594" eaLnBrk="0" fontAlgn="base" hangingPunct="0">
              <a:lnSpc>
                <a:spcPts val="1893"/>
              </a:lnSpc>
              <a:spcBef>
                <a:spcPct val="20000"/>
              </a:spcBef>
              <a:spcAft>
                <a:spcPct val="0"/>
              </a:spcAft>
              <a:buClr>
                <a:srgbClr val="A9A57C"/>
              </a:buClr>
            </a:pPr>
            <a:r>
              <a:rPr lang="en-US" altLang="en-US" sz="1467" dirty="0">
                <a:solidFill>
                  <a:srgbClr val="2F2B20"/>
                </a:solidFill>
              </a:rPr>
              <a:t>                    </a:t>
            </a:r>
            <a:r>
              <a:rPr lang="en-US" altLang="en-US" sz="1467" b="1" i="1" noProof="1">
                <a:solidFill>
                  <a:srgbClr val="7030A0"/>
                </a:solidFill>
              </a:rPr>
              <a:t>companyNameMatch </a:t>
            </a:r>
            <a:r>
              <a:rPr lang="en-US" altLang="en-US" sz="1467" noProof="1"/>
              <a:t>(f.name, s.name),</a:t>
            </a:r>
            <a:r>
              <a:rPr lang="en-US" altLang="en-US" sz="1467" dirty="0">
                <a:solidFill>
                  <a:srgbClr val="2F2B20"/>
                </a:solidFill>
              </a:rPr>
              <a:t> </a:t>
            </a:r>
          </a:p>
          <a:p>
            <a:pPr marL="342891" indent="-228594" eaLnBrk="0" fontAlgn="base" hangingPunct="0">
              <a:lnSpc>
                <a:spcPts val="1893"/>
              </a:lnSpc>
              <a:spcBef>
                <a:spcPct val="20000"/>
              </a:spcBef>
              <a:spcAft>
                <a:spcPct val="0"/>
              </a:spcAft>
              <a:buClr>
                <a:srgbClr val="A9A57C"/>
              </a:buClr>
            </a:pPr>
            <a:r>
              <a:rPr lang="en-US" altLang="en-US" sz="1467" noProof="1">
                <a:solidFill>
                  <a:srgbClr val="2F2B20"/>
                </a:solidFill>
              </a:rPr>
              <a:t>        </a:t>
            </a:r>
            <a:r>
              <a:rPr lang="en-US" altLang="en-US" sz="1467" noProof="1">
                <a:solidFill>
                  <a:srgbClr val="0033CC"/>
                </a:solidFill>
              </a:rPr>
              <a:t>rule2</a:t>
            </a:r>
            <a:r>
              <a:rPr lang="en-US" altLang="en-US" sz="1467" noProof="1">
                <a:solidFill>
                  <a:srgbClr val="2F2B20"/>
                </a:solidFill>
              </a:rPr>
              <a:t>:   </a:t>
            </a:r>
          </a:p>
          <a:p>
            <a:pPr marL="342891" indent="-228594" eaLnBrk="0" fontAlgn="base" hangingPunct="0">
              <a:lnSpc>
                <a:spcPts val="1300"/>
              </a:lnSpc>
              <a:spcBef>
                <a:spcPct val="20000"/>
              </a:spcBef>
              <a:spcAft>
                <a:spcPct val="0"/>
              </a:spcAft>
              <a:buClr>
                <a:srgbClr val="A9A57C"/>
              </a:buClr>
            </a:pPr>
            <a:r>
              <a:rPr lang="en-US" altLang="en-US" sz="1467" noProof="1">
                <a:solidFill>
                  <a:srgbClr val="2F2B20"/>
                </a:solidFill>
              </a:rPr>
              <a:t>                    </a:t>
            </a:r>
            <a:r>
              <a:rPr lang="en-US" altLang="en-US" sz="1333" noProof="1">
                <a:solidFill>
                  <a:srgbClr val="2F2B20"/>
                </a:solidFill>
              </a:rPr>
              <a:t>…  </a:t>
            </a:r>
            <a:r>
              <a:rPr lang="en-US" altLang="en-US" sz="1467" noProof="1">
                <a:solidFill>
                  <a:srgbClr val="2F2B20"/>
                </a:solidFill>
              </a:rPr>
              <a:t>	</a:t>
            </a:r>
          </a:p>
          <a:p>
            <a:pPr marL="342891" indent="-228594" eaLnBrk="0" fontAlgn="base" hangingPunct="0">
              <a:lnSpc>
                <a:spcPts val="1500"/>
              </a:lnSpc>
              <a:spcBef>
                <a:spcPct val="20000"/>
              </a:spcBef>
              <a:spcAft>
                <a:spcPct val="0"/>
              </a:spcAft>
              <a:buClr>
                <a:srgbClr val="A9A57C"/>
              </a:buClr>
            </a:pPr>
            <a:endParaRPr lang="en-US" altLang="en-US" sz="667" dirty="0">
              <a:solidFill>
                <a:srgbClr val="2F2B20"/>
              </a:solidFill>
            </a:endParaRPr>
          </a:p>
          <a:p>
            <a:pPr marL="342891" indent="-228594" eaLnBrk="0" fontAlgn="base" hangingPunct="0">
              <a:lnSpc>
                <a:spcPts val="1500"/>
              </a:lnSpc>
              <a:spcBef>
                <a:spcPct val="20000"/>
              </a:spcBef>
              <a:spcAft>
                <a:spcPct val="0"/>
              </a:spcAft>
              <a:buClr>
                <a:srgbClr val="A9A57C"/>
              </a:buClr>
            </a:pPr>
            <a:r>
              <a:rPr lang="en-US" altLang="en-US" sz="1467" u="sng" noProof="1">
                <a:solidFill>
                  <a:srgbClr val="0033CC"/>
                </a:solidFill>
              </a:rPr>
              <a:t>cardinality</a:t>
            </a:r>
            <a:r>
              <a:rPr lang="en-US" altLang="en-US" sz="1467" noProof="1">
                <a:solidFill>
                  <a:srgbClr val="2F2B20"/>
                </a:solidFill>
              </a:rPr>
              <a:t> ffiec_id </a:t>
            </a:r>
            <a:r>
              <a:rPr lang="en-US" altLang="en-US" sz="1467" noProof="1">
                <a:solidFill>
                  <a:srgbClr val="0033CC"/>
                </a:solidFill>
              </a:rPr>
              <a:t>1:N </a:t>
            </a:r>
            <a:r>
              <a:rPr lang="en-US" altLang="en-US" sz="1467" noProof="1">
                <a:solidFill>
                  <a:srgbClr val="2F2B20"/>
                </a:solidFill>
              </a:rPr>
              <a:t>sec_id; </a:t>
            </a:r>
            <a:endParaRPr lang="en-US" altLang="en-US" sz="1467" dirty="0">
              <a:solidFill>
                <a:srgbClr val="2F2B20"/>
              </a:solidFill>
            </a:endParaRPr>
          </a:p>
        </p:txBody>
      </p:sp>
      <p:sp>
        <p:nvSpPr>
          <p:cNvPr id="14" name="AutoShape 5"/>
          <p:cNvSpPr>
            <a:spLocks noChangeArrowheads="1"/>
          </p:cNvSpPr>
          <p:nvPr/>
        </p:nvSpPr>
        <p:spPr bwMode="auto">
          <a:xfrm>
            <a:off x="7428791" y="2838061"/>
            <a:ext cx="4355893" cy="1436916"/>
          </a:xfrm>
          <a:prstGeom prst="wedgeRectCallout">
            <a:avLst>
              <a:gd name="adj1" fmla="val -50265"/>
              <a:gd name="adj2" fmla="val -5429"/>
            </a:avLst>
          </a:prstGeom>
          <a:solidFill>
            <a:schemeClr val="bg2">
              <a:lumMod val="20000"/>
              <a:lumOff val="80000"/>
            </a:schemeClr>
          </a:solidFill>
          <a:ln>
            <a:noFill/>
          </a:ln>
          <a:effectLst>
            <a:prstShdw prst="shdw17" dist="17961" dir="2700000">
              <a:srgbClr val="86846E"/>
            </a:prstShdw>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nSpc>
                <a:spcPts val="2053"/>
              </a:lnSpc>
            </a:pPr>
            <a:r>
              <a:rPr lang="en-US" sz="1600" b="1" dirty="0">
                <a:solidFill>
                  <a:srgbClr val="0070C0"/>
                </a:solidFill>
                <a:latin typeface="IBM Plex Sans" panose="020B0503050203000203" pitchFamily="34" charset="77"/>
              </a:rPr>
              <a:t>(Coming later)</a:t>
            </a:r>
          </a:p>
          <a:p>
            <a:pPr>
              <a:lnSpc>
                <a:spcPts val="2053"/>
              </a:lnSpc>
            </a:pPr>
            <a:r>
              <a:rPr lang="en-US" sz="1600" dirty="0">
                <a:latin typeface="IBM Plex Sans" panose="020B0503050203000203" pitchFamily="34" charset="77"/>
              </a:rPr>
              <a:t>Such clauses can be learned:  </a:t>
            </a:r>
          </a:p>
          <a:p>
            <a:pPr marL="285744" indent="-285744">
              <a:lnSpc>
                <a:spcPts val="1920"/>
              </a:lnSpc>
              <a:buFont typeface="Arial" charset="0"/>
              <a:buChar char="•"/>
            </a:pPr>
            <a:r>
              <a:rPr lang="en-US" sz="1400" b="1" dirty="0">
                <a:latin typeface="IBM Plex Sans" panose="020B0503050203000203" pitchFamily="34" charset="77"/>
              </a:rPr>
              <a:t>Learn entity attribute structure and variations </a:t>
            </a:r>
            <a:r>
              <a:rPr lang="en-US" sz="1400" dirty="0">
                <a:latin typeface="IBM Plex Sans" panose="020B0503050203000203" pitchFamily="34" charset="77"/>
              </a:rPr>
              <a:t>(i.e., c</a:t>
            </a:r>
            <a:r>
              <a:rPr lang="en-US" sz="1400" i="1" dirty="0">
                <a:solidFill>
                  <a:srgbClr val="7030A0"/>
                </a:solidFill>
                <a:latin typeface="IBM Plex Sans" panose="020B0503050203000203" pitchFamily="34" charset="77"/>
              </a:rPr>
              <a:t>ompanyNameMatch</a:t>
            </a:r>
            <a:r>
              <a:rPr lang="en-US" sz="1400" dirty="0">
                <a:latin typeface="IBM Plex Sans" panose="020B0503050203000203" pitchFamily="34" charset="77"/>
              </a:rPr>
              <a:t>, </a:t>
            </a:r>
            <a:r>
              <a:rPr lang="en-US" sz="1400" i="1" dirty="0">
                <a:solidFill>
                  <a:srgbClr val="7030A0"/>
                </a:solidFill>
                <a:latin typeface="IBM Plex Sans" panose="020B0503050203000203" pitchFamily="34" charset="77"/>
              </a:rPr>
              <a:t>normalize</a:t>
            </a:r>
            <a:r>
              <a:rPr lang="en-US" sz="1400" dirty="0">
                <a:latin typeface="IBM Plex Sans" panose="020B0503050203000203" pitchFamily="34" charset="77"/>
              </a:rPr>
              <a:t>, etc.)</a:t>
            </a:r>
          </a:p>
          <a:p>
            <a:pPr marL="285744" lvl="0" indent="-285744">
              <a:lnSpc>
                <a:spcPts val="2053"/>
              </a:lnSpc>
              <a:buFont typeface="Arial" charset="0"/>
              <a:buChar char="•"/>
            </a:pPr>
            <a:r>
              <a:rPr lang="en-US" sz="1400" b="1" dirty="0">
                <a:solidFill>
                  <a:srgbClr val="000000"/>
                </a:solidFill>
                <a:latin typeface="IBM Plex Sans" panose="020B0503050203000203" pitchFamily="34" charset="77"/>
                <a:cs typeface="Calibri"/>
              </a:rPr>
              <a:t>Learn the overall ER algorithm</a:t>
            </a:r>
            <a:r>
              <a:rPr lang="en-US" sz="1400" dirty="0">
                <a:solidFill>
                  <a:srgbClr val="000000"/>
                </a:solidFill>
                <a:latin typeface="IBM Plex Sans" panose="020B0503050203000203" pitchFamily="34" charset="77"/>
                <a:cs typeface="Calibri"/>
              </a:rPr>
              <a:t> (as a DNF)</a:t>
            </a:r>
            <a:r>
              <a:rPr lang="en-US" sz="1400" dirty="0">
                <a:latin typeface="IBM Plex Sans" panose="020B0503050203000203" pitchFamily="34" charset="77"/>
              </a:rPr>
              <a:t> </a:t>
            </a:r>
          </a:p>
        </p:txBody>
      </p:sp>
      <p:sp>
        <p:nvSpPr>
          <p:cNvPr id="9" name="Rectangle 8"/>
          <p:cNvSpPr/>
          <p:nvPr/>
        </p:nvSpPr>
        <p:spPr>
          <a:xfrm>
            <a:off x="2550401" y="5524000"/>
            <a:ext cx="1689472" cy="584775"/>
          </a:xfrm>
          <a:prstGeom prst="rect">
            <a:avLst/>
          </a:prstGeom>
        </p:spPr>
        <p:txBody>
          <a:bodyPr wrap="square">
            <a:spAutoFit/>
          </a:bodyPr>
          <a:lstStyle/>
          <a:p>
            <a:r>
              <a:rPr lang="en-US" sz="1600" dirty="0">
                <a:solidFill>
                  <a:srgbClr val="0033CC"/>
                </a:solidFill>
              </a:rPr>
              <a:t>“Isabella Bank” </a:t>
            </a:r>
          </a:p>
          <a:p>
            <a:r>
              <a:rPr lang="en-US" sz="1600" dirty="0">
                <a:solidFill>
                  <a:srgbClr val="0033CC"/>
                </a:solidFill>
              </a:rPr>
              <a:t>     </a:t>
            </a:r>
            <a:r>
              <a:rPr lang="en-US" sz="1600" dirty="0">
                <a:solidFill>
                  <a:prstClr val="black"/>
                </a:solidFill>
              </a:rPr>
              <a:t>(a bank)</a:t>
            </a:r>
          </a:p>
        </p:txBody>
      </p:sp>
      <p:sp>
        <p:nvSpPr>
          <p:cNvPr id="10" name="Rectangle 9"/>
          <p:cNvSpPr/>
          <p:nvPr/>
        </p:nvSpPr>
        <p:spPr>
          <a:xfrm>
            <a:off x="5285299" y="5550383"/>
            <a:ext cx="2610109" cy="584775"/>
          </a:xfrm>
          <a:prstGeom prst="rect">
            <a:avLst/>
          </a:prstGeom>
        </p:spPr>
        <p:txBody>
          <a:bodyPr wrap="square">
            <a:spAutoFit/>
          </a:bodyPr>
          <a:lstStyle/>
          <a:p>
            <a:r>
              <a:rPr lang="en-US" sz="1600" dirty="0">
                <a:solidFill>
                  <a:srgbClr val="0033CC"/>
                </a:solidFill>
              </a:rPr>
              <a:t>“Isabella Bank Corp” </a:t>
            </a:r>
          </a:p>
          <a:p>
            <a:r>
              <a:rPr lang="en-US" sz="1600" dirty="0">
                <a:solidFill>
                  <a:prstClr val="black"/>
                </a:solidFill>
              </a:rPr>
              <a:t>(parent holding company)</a:t>
            </a:r>
          </a:p>
        </p:txBody>
      </p:sp>
      <p:cxnSp>
        <p:nvCxnSpPr>
          <p:cNvPr id="16" name="Straight Arrow Connector 15"/>
          <p:cNvCxnSpPr/>
          <p:nvPr/>
        </p:nvCxnSpPr>
        <p:spPr>
          <a:xfrm flipV="1">
            <a:off x="4239873" y="5874339"/>
            <a:ext cx="778393" cy="171"/>
          </a:xfrm>
          <a:prstGeom prst="straightConnector1">
            <a:avLst/>
          </a:prstGeom>
          <a:ln>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125635" y="5504433"/>
            <a:ext cx="1072025" cy="307777"/>
          </a:xfrm>
          <a:prstGeom prst="rect">
            <a:avLst/>
          </a:prstGeom>
          <a:noFill/>
        </p:spPr>
        <p:txBody>
          <a:bodyPr wrap="none" rtlCol="0">
            <a:spAutoFit/>
          </a:bodyPr>
          <a:lstStyle/>
          <a:p>
            <a:r>
              <a:rPr lang="en-US" sz="1400" b="1" dirty="0"/>
              <a:t>not a match</a:t>
            </a:r>
          </a:p>
        </p:txBody>
      </p:sp>
      <p:sp>
        <p:nvSpPr>
          <p:cNvPr id="18" name="Rectangle 17"/>
          <p:cNvSpPr/>
          <p:nvPr/>
        </p:nvSpPr>
        <p:spPr>
          <a:xfrm>
            <a:off x="2029479" y="6299428"/>
            <a:ext cx="2379043" cy="338554"/>
          </a:xfrm>
          <a:prstGeom prst="rect">
            <a:avLst/>
          </a:prstGeom>
        </p:spPr>
        <p:txBody>
          <a:bodyPr wrap="square">
            <a:spAutoFit/>
          </a:bodyPr>
          <a:lstStyle/>
          <a:p>
            <a:r>
              <a:rPr lang="en-US" sz="1600" dirty="0">
                <a:solidFill>
                  <a:srgbClr val="0033CC"/>
                </a:solidFill>
              </a:rPr>
              <a:t>“Bank of America N.A.” </a:t>
            </a:r>
          </a:p>
        </p:txBody>
      </p:sp>
      <p:cxnSp>
        <p:nvCxnSpPr>
          <p:cNvPr id="19" name="Straight Arrow Connector 18"/>
          <p:cNvCxnSpPr/>
          <p:nvPr/>
        </p:nvCxnSpPr>
        <p:spPr>
          <a:xfrm flipV="1">
            <a:off x="4265270" y="6485938"/>
            <a:ext cx="778393" cy="171"/>
          </a:xfrm>
          <a:prstGeom prst="straightConnector1">
            <a:avLst/>
          </a:prstGeom>
          <a:ln>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334026" y="6095319"/>
            <a:ext cx="648832" cy="307777"/>
          </a:xfrm>
          <a:prstGeom prst="rect">
            <a:avLst/>
          </a:prstGeom>
          <a:noFill/>
        </p:spPr>
        <p:txBody>
          <a:bodyPr wrap="none" rtlCol="0">
            <a:spAutoFit/>
          </a:bodyPr>
          <a:lstStyle/>
          <a:p>
            <a:r>
              <a:rPr lang="en-US" sz="1400" b="1" dirty="0"/>
              <a:t>match</a:t>
            </a:r>
          </a:p>
        </p:txBody>
      </p:sp>
      <p:cxnSp>
        <p:nvCxnSpPr>
          <p:cNvPr id="21" name="Straight Arrow Connector 20"/>
          <p:cNvCxnSpPr/>
          <p:nvPr/>
        </p:nvCxnSpPr>
        <p:spPr>
          <a:xfrm>
            <a:off x="3452286" y="3771083"/>
            <a:ext cx="1236945" cy="1668435"/>
          </a:xfrm>
          <a:prstGeom prst="straightConnector1">
            <a:avLst/>
          </a:prstGeom>
          <a:ln>
            <a:prstDash val="sysDash"/>
            <a:tailEnd type="triangle" w="sm"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615564" y="3477572"/>
            <a:ext cx="1218672" cy="1540268"/>
          </a:xfrm>
          <a:prstGeom prst="straightConnector1">
            <a:avLst/>
          </a:prstGeom>
          <a:ln>
            <a:prstDash val="sysDash"/>
            <a:tailEnd type="triangle" w="sm" len="med"/>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5452588" y="5000696"/>
            <a:ext cx="2673297" cy="338554"/>
          </a:xfrm>
          <a:prstGeom prst="rect">
            <a:avLst/>
          </a:prstGeom>
        </p:spPr>
        <p:txBody>
          <a:bodyPr wrap="square">
            <a:spAutoFit/>
          </a:bodyPr>
          <a:lstStyle/>
          <a:p>
            <a:r>
              <a:rPr lang="en-US" sz="1600" b="1" dirty="0"/>
              <a:t>California, CA, Calif.  </a:t>
            </a:r>
            <a:r>
              <a:rPr lang="en-US" sz="1600" dirty="0"/>
              <a:t>⇾ CA</a:t>
            </a:r>
          </a:p>
        </p:txBody>
      </p:sp>
      <p:sp>
        <p:nvSpPr>
          <p:cNvPr id="24" name="Rectangle 23"/>
          <p:cNvSpPr/>
          <p:nvPr/>
        </p:nvSpPr>
        <p:spPr>
          <a:xfrm>
            <a:off x="5218995" y="6276310"/>
            <a:ext cx="3789156" cy="338554"/>
          </a:xfrm>
          <a:prstGeom prst="rect">
            <a:avLst/>
          </a:prstGeom>
        </p:spPr>
        <p:txBody>
          <a:bodyPr wrap="square">
            <a:spAutoFit/>
          </a:bodyPr>
          <a:lstStyle/>
          <a:p>
            <a:r>
              <a:rPr lang="en-US" sz="1600" dirty="0">
                <a:solidFill>
                  <a:srgbClr val="0033CC"/>
                </a:solidFill>
              </a:rPr>
              <a:t>“Bank of America National Association”</a:t>
            </a:r>
            <a:endParaRPr lang="en-US" sz="1600" dirty="0">
              <a:solidFill>
                <a:prstClr val="black"/>
              </a:solidFill>
            </a:endParaRPr>
          </a:p>
        </p:txBody>
      </p:sp>
      <p:sp>
        <p:nvSpPr>
          <p:cNvPr id="27" name="Right Brace 26"/>
          <p:cNvSpPr/>
          <p:nvPr/>
        </p:nvSpPr>
        <p:spPr>
          <a:xfrm>
            <a:off x="7152261" y="2859112"/>
            <a:ext cx="220840" cy="1318173"/>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1"/>
          </a:p>
        </p:txBody>
      </p:sp>
      <p:sp>
        <p:nvSpPr>
          <p:cNvPr id="35" name="AutoShape 5"/>
          <p:cNvSpPr>
            <a:spLocks noChangeArrowheads="1"/>
          </p:cNvSpPr>
          <p:nvPr/>
        </p:nvSpPr>
        <p:spPr bwMode="auto">
          <a:xfrm>
            <a:off x="7185885" y="877111"/>
            <a:ext cx="3757395" cy="1672697"/>
          </a:xfrm>
          <a:prstGeom prst="wedgeRectCallout">
            <a:avLst>
              <a:gd name="adj1" fmla="val -75025"/>
              <a:gd name="adj2" fmla="val 66879"/>
            </a:avLst>
          </a:prstGeom>
          <a:solidFill>
            <a:schemeClr val="bg2">
              <a:lumMod val="20000"/>
              <a:lumOff val="80000"/>
            </a:schemeClr>
          </a:solidFill>
          <a:ln>
            <a:noFill/>
          </a:ln>
          <a:effectLst>
            <a:prstShdw prst="shdw17" dist="17961" dir="2700000">
              <a:srgbClr val="86846E"/>
            </a:prstShdw>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457189" eaLnBrk="0" fontAlgn="base" hangingPunct="0">
              <a:spcBef>
                <a:spcPct val="0"/>
              </a:spcBef>
              <a:spcAft>
                <a:spcPct val="0"/>
              </a:spcAft>
            </a:pPr>
            <a:r>
              <a:rPr kumimoji="1" lang="en-US" altLang="en-US" sz="1400" b="1" dirty="0">
                <a:solidFill>
                  <a:srgbClr val="2F2B20"/>
                </a:solidFill>
                <a:latin typeface="IBM Plex Sans" panose="020B0503050203000203" pitchFamily="34" charset="77"/>
                <a:ea typeface="ＭＳ Ｐゴシック" panose="020B0600070205080204" pitchFamily="34" charset="-128"/>
              </a:rPr>
              <a:t>ER Algorithm:</a:t>
            </a:r>
            <a:r>
              <a:rPr kumimoji="1" lang="en-US" altLang="en-US" sz="1400" dirty="0">
                <a:solidFill>
                  <a:srgbClr val="2F2B20"/>
                </a:solidFill>
                <a:latin typeface="IBM Plex Sans" panose="020B0503050203000203" pitchFamily="34" charset="77"/>
                <a:ea typeface="ＭＳ Ｐゴシック" panose="020B0600070205080204" pitchFamily="34" charset="-128"/>
              </a:rPr>
              <a:t> </a:t>
            </a:r>
          </a:p>
          <a:p>
            <a:pPr marL="285750" indent="-285750" defTabSz="457189" eaLnBrk="0" fontAlgn="base" hangingPunct="0">
              <a:spcBef>
                <a:spcPct val="0"/>
              </a:spcBef>
              <a:spcAft>
                <a:spcPct val="0"/>
              </a:spcAft>
              <a:buFont typeface="Arial" panose="020B0604020202020204" pitchFamily="34" charset="0"/>
              <a:buChar char="•"/>
            </a:pPr>
            <a:r>
              <a:rPr kumimoji="1" lang="en-US" altLang="en-US" sz="1400" dirty="0">
                <a:solidFill>
                  <a:srgbClr val="2F2B20"/>
                </a:solidFill>
                <a:latin typeface="IBM Plex Sans" panose="020B0503050203000203" pitchFamily="34" charset="77"/>
                <a:ea typeface="ＭＳ Ｐゴシック" panose="020B0600070205080204" pitchFamily="34" charset="-128"/>
              </a:rPr>
              <a:t>Various rules combining attribute-level matching, filtering and normalizing predicates.</a:t>
            </a:r>
          </a:p>
          <a:p>
            <a:pPr marL="285750" indent="-285750" defTabSz="457189" eaLnBrk="0" fontAlgn="base" hangingPunct="0">
              <a:spcBef>
                <a:spcPct val="0"/>
              </a:spcBef>
              <a:spcAft>
                <a:spcPct val="0"/>
              </a:spcAft>
              <a:buFont typeface="Arial" panose="020B0604020202020204" pitchFamily="34" charset="0"/>
              <a:buChar char="•"/>
            </a:pPr>
            <a:r>
              <a:rPr kumimoji="1" lang="en-US" altLang="en-US" sz="1400" dirty="0">
                <a:solidFill>
                  <a:srgbClr val="2F2B20"/>
                </a:solidFill>
                <a:latin typeface="IBM Plex Sans" panose="020B0503050203000203" pitchFamily="34" charset="77"/>
                <a:ea typeface="ＭＳ Ｐゴシック" panose="020B0600070205080204" pitchFamily="34" charset="-128"/>
              </a:rPr>
              <a:t>Blocking expressed via equi-joins</a:t>
            </a:r>
          </a:p>
          <a:p>
            <a:pPr marL="285750" indent="-285750" defTabSz="457189" eaLnBrk="0" fontAlgn="base" hangingPunct="0">
              <a:spcBef>
                <a:spcPct val="0"/>
              </a:spcBef>
              <a:spcAft>
                <a:spcPct val="0"/>
              </a:spcAft>
              <a:buFont typeface="Arial" panose="020B0604020202020204" pitchFamily="34" charset="0"/>
              <a:buChar char="•"/>
            </a:pPr>
            <a:r>
              <a:rPr kumimoji="1" lang="en-US" altLang="en-US" sz="1400" dirty="0">
                <a:solidFill>
                  <a:srgbClr val="2F2B20"/>
                </a:solidFill>
                <a:latin typeface="IBM Plex Sans" panose="020B0503050203000203" pitchFamily="34" charset="77"/>
                <a:ea typeface="ＭＳ Ｐゴシック" panose="020B0600070205080204" pitchFamily="34" charset="-128"/>
              </a:rPr>
              <a:t>Disambiguation policies, and cardinality constraints (e.g., 1:N) </a:t>
            </a:r>
          </a:p>
        </p:txBody>
      </p:sp>
      <p:sp>
        <p:nvSpPr>
          <p:cNvPr id="25" name="AutoShape 5">
            <a:extLst>
              <a:ext uri="{FF2B5EF4-FFF2-40B4-BE49-F238E27FC236}">
                <a16:creationId xmlns:a16="http://schemas.microsoft.com/office/drawing/2014/main" id="{BD832A82-CD57-5640-9D1F-CB4181525E37}"/>
              </a:ext>
            </a:extLst>
          </p:cNvPr>
          <p:cNvSpPr>
            <a:spLocks noChangeArrowheads="1"/>
          </p:cNvSpPr>
          <p:nvPr/>
        </p:nvSpPr>
        <p:spPr bwMode="auto">
          <a:xfrm>
            <a:off x="198541" y="1443777"/>
            <a:ext cx="896112" cy="526191"/>
          </a:xfrm>
          <a:prstGeom prst="wedgeRectCallout">
            <a:avLst>
              <a:gd name="adj1" fmla="val 75667"/>
              <a:gd name="adj2" fmla="val 112346"/>
            </a:avLst>
          </a:prstGeom>
          <a:solidFill>
            <a:schemeClr val="bg2">
              <a:lumMod val="20000"/>
              <a:lumOff val="80000"/>
            </a:schemeClr>
          </a:solidFill>
          <a:ln>
            <a:noFill/>
          </a:ln>
          <a:effectLst>
            <a:prstShdw prst="shdw17" dist="17961" dir="2700000">
              <a:srgbClr val="86846E"/>
            </a:prstShdw>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457189" eaLnBrk="0" fontAlgn="base" hangingPunct="0">
              <a:spcBef>
                <a:spcPct val="0"/>
              </a:spcBef>
              <a:spcAft>
                <a:spcPct val="0"/>
              </a:spcAft>
            </a:pPr>
            <a:r>
              <a:rPr kumimoji="1" lang="en-US" altLang="en-US" sz="1400" dirty="0">
                <a:solidFill>
                  <a:srgbClr val="2F2B20"/>
                </a:solidFill>
                <a:latin typeface="IBM Plex Sans" panose="020B0503050203000203" pitchFamily="34" charset="77"/>
                <a:ea typeface="ＭＳ Ｐゴシック" panose="020B0600070205080204" pitchFamily="34" charset="-128"/>
              </a:rPr>
              <a:t>Datasets to link</a:t>
            </a:r>
          </a:p>
        </p:txBody>
      </p:sp>
      <p:sp>
        <p:nvSpPr>
          <p:cNvPr id="3" name="Slide Number Placeholder 2">
            <a:extLst>
              <a:ext uri="{FF2B5EF4-FFF2-40B4-BE49-F238E27FC236}">
                <a16:creationId xmlns:a16="http://schemas.microsoft.com/office/drawing/2014/main" id="{68D5BFB3-6DED-F443-84AE-163AB1C8F4C8}"/>
              </a:ext>
            </a:extLst>
          </p:cNvPr>
          <p:cNvSpPr>
            <a:spLocks noGrp="1"/>
          </p:cNvSpPr>
          <p:nvPr>
            <p:ph type="sldNum" sz="quarter" idx="2"/>
          </p:nvPr>
        </p:nvSpPr>
        <p:spPr/>
        <p:txBody>
          <a:bodyPr/>
          <a:lstStyle/>
          <a:p>
            <a:fld id="{86CB4B4D-7CA3-9044-876B-883B54F8677D}" type="slidenum">
              <a:rPr lang="en-US" smtClean="0"/>
              <a:t>27</a:t>
            </a:fld>
            <a:endParaRPr lang="en-US"/>
          </a:p>
        </p:txBody>
      </p:sp>
    </p:spTree>
    <p:custDataLst>
      <p:tags r:id="rId1"/>
    </p:custDataLst>
    <p:extLst>
      <p:ext uri="{BB962C8B-B14F-4D97-AF65-F5344CB8AC3E}">
        <p14:creationId xmlns:p14="http://schemas.microsoft.com/office/powerpoint/2010/main" val="2699258021"/>
      </p:ext>
    </p:extLst>
  </p:cSld>
  <p:clrMapOvr>
    <a:masterClrMapping/>
  </p:clrMapOvr>
  <p:transition spd="med" advTm="123919"/>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dissolv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dissolve">
                                      <p:cBhvr>
                                        <p:cTn id="15" dur="500"/>
                                        <p:tgtEl>
                                          <p:spTgt spid="2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par>
                                <p:cTn id="19" presetID="9"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dissolve">
                                      <p:cBhvr>
                                        <p:cTn id="21" dur="500"/>
                                        <p:tgtEl>
                                          <p:spTgt spid="16"/>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dissolve">
                                      <p:cBhvr>
                                        <p:cTn id="24" dur="500"/>
                                        <p:tgtEl>
                                          <p:spTgt spid="17"/>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dissolve">
                                      <p:cBhvr>
                                        <p:cTn id="27" dur="500"/>
                                        <p:tgtEl>
                                          <p:spTgt spid="18"/>
                                        </p:tgtEl>
                                      </p:cBhvr>
                                    </p:animEffect>
                                  </p:childTnLst>
                                </p:cTn>
                              </p:par>
                              <p:par>
                                <p:cTn id="28" presetID="9"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dissolve">
                                      <p:cBhvr>
                                        <p:cTn id="30" dur="500"/>
                                        <p:tgtEl>
                                          <p:spTgt spid="19"/>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dissolve">
                                      <p:cBhvr>
                                        <p:cTn id="33" dur="500"/>
                                        <p:tgtEl>
                                          <p:spTgt spid="20"/>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dissolve">
                                      <p:cBhvr>
                                        <p:cTn id="36" dur="500"/>
                                        <p:tgtEl>
                                          <p:spTgt spid="10"/>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dissolve">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dissolve">
                                      <p:cBhvr>
                                        <p:cTn id="44" dur="500"/>
                                        <p:tgtEl>
                                          <p:spTgt spid="14"/>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dissolve">
                                      <p:cBhvr>
                                        <p:cTn id="4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9" grpId="0"/>
      <p:bldP spid="10" grpId="0"/>
      <p:bldP spid="17" grpId="0"/>
      <p:bldP spid="18" grpId="0"/>
      <p:bldP spid="20" grpId="0"/>
      <p:bldP spid="23" grpId="0"/>
      <p:bldP spid="24" grpId="0"/>
      <p:bldP spid="2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0427DB-690B-BB4D-969A-0CAE14188F33}"/>
              </a:ext>
            </a:extLst>
          </p:cNvPr>
          <p:cNvSpPr>
            <a:spLocks noGrp="1"/>
          </p:cNvSpPr>
          <p:nvPr>
            <p:ph type="sldNum" sz="quarter" idx="2"/>
          </p:nvPr>
        </p:nvSpPr>
        <p:spPr/>
        <p:txBody>
          <a:bodyPr/>
          <a:lstStyle/>
          <a:p>
            <a:fld id="{86CB4B4D-7CA3-9044-876B-883B54F8677D}" type="slidenum">
              <a:rPr lang="en-US" smtClean="0"/>
              <a:t>28</a:t>
            </a:fld>
            <a:endParaRPr lang="en-US"/>
          </a:p>
        </p:txBody>
      </p:sp>
      <p:sp>
        <p:nvSpPr>
          <p:cNvPr id="4" name="Text Placeholder 3">
            <a:extLst>
              <a:ext uri="{FF2B5EF4-FFF2-40B4-BE49-F238E27FC236}">
                <a16:creationId xmlns:a16="http://schemas.microsoft.com/office/drawing/2014/main" id="{E59B53B1-733D-4141-9362-9308070A244F}"/>
              </a:ext>
            </a:extLst>
          </p:cNvPr>
          <p:cNvSpPr>
            <a:spLocks noGrp="1"/>
          </p:cNvSpPr>
          <p:nvPr>
            <p:ph type="body" idx="1"/>
          </p:nvPr>
        </p:nvSpPr>
        <p:spPr>
          <a:xfrm>
            <a:off x="609520" y="1181100"/>
            <a:ext cx="10972166" cy="3603551"/>
          </a:xfrm>
        </p:spPr>
        <p:txBody>
          <a:bodyPr/>
          <a:lstStyle/>
          <a:p>
            <a:pPr>
              <a:lnSpc>
                <a:spcPts val="2200"/>
              </a:lnSpc>
            </a:pPr>
            <a:r>
              <a:rPr lang="en-US" sz="2000" dirty="0">
                <a:solidFill>
                  <a:schemeClr val="tx1"/>
                </a:solidFill>
              </a:rPr>
              <a:t>So far:</a:t>
            </a:r>
          </a:p>
          <a:p>
            <a:pPr lvl="1">
              <a:lnSpc>
                <a:spcPts val="2200"/>
              </a:lnSpc>
            </a:pPr>
            <a:r>
              <a:rPr lang="en-US" b="1" dirty="0">
                <a:solidFill>
                  <a:schemeClr val="tx1"/>
                </a:solidFill>
              </a:rPr>
              <a:t>Explainable representation languages</a:t>
            </a:r>
          </a:p>
          <a:p>
            <a:pPr marL="863836" lvl="2" indent="0">
              <a:lnSpc>
                <a:spcPts val="2200"/>
              </a:lnSpc>
              <a:buNone/>
            </a:pPr>
            <a:r>
              <a:rPr lang="en-US" dirty="0">
                <a:solidFill>
                  <a:schemeClr val="tx1"/>
                </a:solidFill>
              </a:rPr>
              <a:t>	(rules/constraints/specialized programs, deterministic/probabilistic)</a:t>
            </a:r>
          </a:p>
          <a:p>
            <a:pPr>
              <a:lnSpc>
                <a:spcPts val="2200"/>
              </a:lnSpc>
            </a:pPr>
            <a:endParaRPr lang="en-US" sz="2000" dirty="0">
              <a:solidFill>
                <a:schemeClr val="tx1"/>
              </a:solidFill>
            </a:endParaRPr>
          </a:p>
          <a:p>
            <a:pPr>
              <a:lnSpc>
                <a:spcPts val="2200"/>
              </a:lnSpc>
            </a:pPr>
            <a:r>
              <a:rPr lang="en-US" sz="2000" dirty="0">
                <a:solidFill>
                  <a:schemeClr val="tx1"/>
                </a:solidFill>
              </a:rPr>
              <a:t>Still to cover, in more detail:</a:t>
            </a:r>
            <a:endParaRPr lang="en-US" sz="2000" b="1" dirty="0">
              <a:solidFill>
                <a:schemeClr val="tx1"/>
              </a:solidFill>
            </a:endParaRPr>
          </a:p>
          <a:p>
            <a:pPr lvl="1">
              <a:lnSpc>
                <a:spcPts val="1960"/>
              </a:lnSpc>
            </a:pPr>
            <a:r>
              <a:rPr lang="en-US" b="1" dirty="0">
                <a:solidFill>
                  <a:schemeClr val="tx1"/>
                </a:solidFill>
              </a:rPr>
              <a:t>Learning approaches </a:t>
            </a:r>
            <a:r>
              <a:rPr lang="en-US" dirty="0">
                <a:solidFill>
                  <a:schemeClr val="tx1"/>
                </a:solidFill>
              </a:rPr>
              <a:t>that explicitly produce models in an explainable representation language </a:t>
            </a:r>
          </a:p>
          <a:p>
            <a:pPr lvl="2">
              <a:lnSpc>
                <a:spcPts val="1960"/>
              </a:lnSpc>
            </a:pPr>
            <a:r>
              <a:rPr lang="en-US" dirty="0">
                <a:solidFill>
                  <a:schemeClr val="tx1"/>
                </a:solidFill>
              </a:rPr>
              <a:t>In such case, the result of learning is a </a:t>
            </a:r>
            <a:r>
              <a:rPr lang="en-US" b="1" i="1" dirty="0">
                <a:solidFill>
                  <a:schemeClr val="tx1"/>
                </a:solidFill>
              </a:rPr>
              <a:t>“directly interpretable” </a:t>
            </a:r>
            <a:r>
              <a:rPr lang="en-US" i="1" dirty="0">
                <a:solidFill>
                  <a:schemeClr val="tx1"/>
                </a:solidFill>
              </a:rPr>
              <a:t>model </a:t>
            </a:r>
            <a:endParaRPr lang="en-US" dirty="0">
              <a:solidFill>
                <a:schemeClr val="tx1"/>
              </a:solidFill>
            </a:endParaRPr>
          </a:p>
          <a:p>
            <a:pPr lvl="2">
              <a:lnSpc>
                <a:spcPts val="1960"/>
              </a:lnSpc>
            </a:pPr>
            <a:r>
              <a:rPr lang="en-US" dirty="0">
                <a:solidFill>
                  <a:schemeClr val="tx1"/>
                </a:solidFill>
              </a:rPr>
              <a:t>We will discuss such approaches in later subsections together with the other learning methods for ER</a:t>
            </a:r>
          </a:p>
          <a:p>
            <a:pPr lvl="2">
              <a:lnSpc>
                <a:spcPts val="1960"/>
              </a:lnSpc>
            </a:pPr>
            <a:endParaRPr lang="en-US" dirty="0">
              <a:solidFill>
                <a:schemeClr val="tx1"/>
              </a:solidFill>
            </a:endParaRPr>
          </a:p>
          <a:p>
            <a:pPr>
              <a:lnSpc>
                <a:spcPts val="1960"/>
              </a:lnSpc>
            </a:pPr>
            <a:r>
              <a:rPr lang="en-US" sz="2000" dirty="0">
                <a:solidFill>
                  <a:schemeClr val="tx1"/>
                </a:solidFill>
              </a:rPr>
              <a:t>But, first, a glimpse in other types of explainability: </a:t>
            </a:r>
          </a:p>
          <a:p>
            <a:pPr lvl="1">
              <a:lnSpc>
                <a:spcPts val="1960"/>
              </a:lnSpc>
            </a:pPr>
            <a:r>
              <a:rPr lang="en-US" sz="1600" b="1" dirty="0">
                <a:solidFill>
                  <a:schemeClr val="tx1"/>
                </a:solidFill>
              </a:rPr>
              <a:t>ExplainER </a:t>
            </a:r>
            <a:r>
              <a:rPr lang="en-US" sz="1400" b="1" dirty="0">
                <a:solidFill>
                  <a:srgbClr val="00B0F0"/>
                </a:solidFill>
              </a:rPr>
              <a:t>[</a:t>
            </a:r>
            <a:r>
              <a:rPr lang="en-US" sz="1400" b="1" dirty="0">
                <a:solidFill>
                  <a:srgbClr val="00B0F0"/>
                </a:solidFill>
                <a:latin typeface="IBM Plex Sans" panose="020B0503050203000203" pitchFamily="34" charset="0"/>
              </a:rPr>
              <a:t>Ebaid et al, ICDE’19]</a:t>
            </a:r>
            <a:r>
              <a:rPr lang="en-US" sz="1600" dirty="0">
                <a:solidFill>
                  <a:schemeClr val="tx1"/>
                </a:solidFill>
              </a:rPr>
              <a:t>:  a system where explanations are derived </a:t>
            </a:r>
            <a:r>
              <a:rPr lang="en-US" sz="1600" b="1" i="1" dirty="0">
                <a:solidFill>
                  <a:schemeClr val="tx1"/>
                </a:solidFill>
              </a:rPr>
              <a:t>“post-hoc”</a:t>
            </a:r>
          </a:p>
          <a:p>
            <a:pPr lvl="1">
              <a:lnSpc>
                <a:spcPts val="1960"/>
              </a:lnSpc>
            </a:pPr>
            <a:r>
              <a:rPr lang="en-US" sz="1600" dirty="0">
                <a:solidFill>
                  <a:schemeClr val="tx1"/>
                </a:solidFill>
              </a:rPr>
              <a:t>Has the advantage that it can work on top of black-box models that may already exist</a:t>
            </a:r>
          </a:p>
        </p:txBody>
      </p:sp>
      <p:sp>
        <p:nvSpPr>
          <p:cNvPr id="5" name="Title 2">
            <a:extLst>
              <a:ext uri="{FF2B5EF4-FFF2-40B4-BE49-F238E27FC236}">
                <a16:creationId xmlns:a16="http://schemas.microsoft.com/office/drawing/2014/main" id="{7FFBD164-3EB7-104C-9904-242A26AFFCE1}"/>
              </a:ext>
            </a:extLst>
          </p:cNvPr>
          <p:cNvSpPr>
            <a:spLocks noGrp="1"/>
          </p:cNvSpPr>
          <p:nvPr>
            <p:ph type="title"/>
          </p:nvPr>
        </p:nvSpPr>
        <p:spPr>
          <a:xfrm>
            <a:off x="609519" y="266702"/>
            <a:ext cx="10972166" cy="571498"/>
          </a:xfrm>
        </p:spPr>
        <p:txBody>
          <a:bodyPr/>
          <a:lstStyle/>
          <a:p>
            <a:r>
              <a:rPr lang="en-US" sz="2800" dirty="0"/>
              <a:t>Recap on Explainability</a:t>
            </a:r>
            <a:endParaRPr lang="en-US" dirty="0"/>
          </a:p>
        </p:txBody>
      </p:sp>
      <p:sp>
        <p:nvSpPr>
          <p:cNvPr id="7" name="Rectangle 6">
            <a:extLst>
              <a:ext uri="{FF2B5EF4-FFF2-40B4-BE49-F238E27FC236}">
                <a16:creationId xmlns:a16="http://schemas.microsoft.com/office/drawing/2014/main" id="{D6B0D348-C8DE-164F-B799-1662241FFC27}"/>
              </a:ext>
            </a:extLst>
          </p:cNvPr>
          <p:cNvSpPr/>
          <p:nvPr/>
        </p:nvSpPr>
        <p:spPr>
          <a:xfrm>
            <a:off x="4269529" y="5186797"/>
            <a:ext cx="5395468" cy="461665"/>
          </a:xfrm>
          <a:prstGeom prst="rect">
            <a:avLst/>
          </a:prstGeom>
          <a:solidFill>
            <a:schemeClr val="bg1">
              <a:lumMod val="95000"/>
              <a:alpha val="20000"/>
            </a:schemeClr>
          </a:solidFill>
          <a:ln>
            <a:solidFill>
              <a:schemeClr val="accent1"/>
            </a:solidFill>
          </a:ln>
        </p:spPr>
        <p:txBody>
          <a:bodyPr wrap="square">
            <a:spAutoFit/>
          </a:bodyPr>
          <a:lstStyle/>
          <a:p>
            <a:r>
              <a:rPr lang="en-US" sz="1200" dirty="0">
                <a:latin typeface="IBM Plex Sans" panose="020B0503050203000203" pitchFamily="34" charset="0"/>
              </a:rPr>
              <a:t>V. Arya et al.  </a:t>
            </a:r>
            <a:r>
              <a:rPr lang="en-US" sz="1200" i="1" dirty="0">
                <a:solidFill>
                  <a:srgbClr val="0070C0"/>
                </a:solidFill>
                <a:latin typeface="IBM Plex Sans" panose="020B0503050203000203" pitchFamily="34" charset="0"/>
              </a:rPr>
              <a:t>One Explanation Does Not Fit All: A Toolkit and Taxonomy of AI Explainability Techniques</a:t>
            </a:r>
            <a:r>
              <a:rPr lang="en-US" sz="1200" dirty="0">
                <a:solidFill>
                  <a:srgbClr val="0070C0"/>
                </a:solidFill>
                <a:latin typeface="IBM Plex Sans" panose="020B0503050203000203" pitchFamily="34" charset="0"/>
              </a:rPr>
              <a:t>.</a:t>
            </a:r>
            <a:r>
              <a:rPr lang="en-US" sz="1200" dirty="0">
                <a:latin typeface="IBM Plex Sans" panose="020B0503050203000203" pitchFamily="34" charset="0"/>
              </a:rPr>
              <a:t> In ArXiv, 2019, </a:t>
            </a:r>
            <a:r>
              <a:rPr lang="en-US" sz="1200" dirty="0">
                <a:hlinkClick r:id="rId2"/>
              </a:rPr>
              <a:t>https://arxiv.org/abs/1909.03012</a:t>
            </a:r>
            <a:endParaRPr lang="en-US" sz="1200" dirty="0"/>
          </a:p>
        </p:txBody>
      </p:sp>
      <p:sp>
        <p:nvSpPr>
          <p:cNvPr id="8" name="TextBox 7">
            <a:extLst>
              <a:ext uri="{FF2B5EF4-FFF2-40B4-BE49-F238E27FC236}">
                <a16:creationId xmlns:a16="http://schemas.microsoft.com/office/drawing/2014/main" id="{CE26033D-5547-1B4D-B614-54CAB4294908}"/>
              </a:ext>
            </a:extLst>
          </p:cNvPr>
          <p:cNvSpPr txBox="1"/>
          <p:nvPr/>
        </p:nvSpPr>
        <p:spPr>
          <a:xfrm>
            <a:off x="2509283" y="4828029"/>
            <a:ext cx="4362090"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mn-lt"/>
                <a:ea typeface="+mn-ea"/>
                <a:cs typeface="+mn-cs"/>
                <a:sym typeface="Calibri"/>
              </a:rPr>
              <a:t>For a glossary of explainability terms in AI, see also:</a:t>
            </a:r>
          </a:p>
        </p:txBody>
      </p:sp>
    </p:spTree>
    <p:extLst>
      <p:ext uri="{BB962C8B-B14F-4D97-AF65-F5344CB8AC3E}">
        <p14:creationId xmlns:p14="http://schemas.microsoft.com/office/powerpoint/2010/main" val="250591104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47FB4B-D4C2-4A4C-89A3-CAEDDCE603D4}"/>
              </a:ext>
            </a:extLst>
          </p:cNvPr>
          <p:cNvSpPr>
            <a:spLocks noGrp="1"/>
          </p:cNvSpPr>
          <p:nvPr>
            <p:ph type="sldNum" sz="quarter" idx="2"/>
          </p:nvPr>
        </p:nvSpPr>
        <p:spPr/>
        <p:txBody>
          <a:bodyPr/>
          <a:lstStyle/>
          <a:p>
            <a:fld id="{86CB4B4D-7CA3-9044-876B-883B54F8677D}" type="slidenum">
              <a:rPr lang="en-US" smtClean="0"/>
              <a:t>29</a:t>
            </a:fld>
            <a:endParaRPr lang="en-US"/>
          </a:p>
        </p:txBody>
      </p:sp>
      <p:sp>
        <p:nvSpPr>
          <p:cNvPr id="3" name="Title 2">
            <a:extLst>
              <a:ext uri="{FF2B5EF4-FFF2-40B4-BE49-F238E27FC236}">
                <a16:creationId xmlns:a16="http://schemas.microsoft.com/office/drawing/2014/main" id="{B5337002-AC75-3041-9BBE-B75C52A2B9A8}"/>
              </a:ext>
            </a:extLst>
          </p:cNvPr>
          <p:cNvSpPr>
            <a:spLocks noGrp="1"/>
          </p:cNvSpPr>
          <p:nvPr>
            <p:ph type="title"/>
          </p:nvPr>
        </p:nvSpPr>
        <p:spPr/>
        <p:txBody>
          <a:bodyPr>
            <a:normAutofit/>
          </a:bodyPr>
          <a:lstStyle/>
          <a:p>
            <a:r>
              <a:rPr lang="en-US" sz="2800" dirty="0"/>
              <a:t>ExplainER</a:t>
            </a:r>
          </a:p>
        </p:txBody>
      </p:sp>
      <p:sp>
        <p:nvSpPr>
          <p:cNvPr id="5" name="Explosion 1 4">
            <a:extLst>
              <a:ext uri="{FF2B5EF4-FFF2-40B4-BE49-F238E27FC236}">
                <a16:creationId xmlns:a16="http://schemas.microsoft.com/office/drawing/2014/main" id="{9A10C86D-BE42-6C4E-A46C-6F07376A0856}"/>
              </a:ext>
            </a:extLst>
          </p:cNvPr>
          <p:cNvSpPr/>
          <p:nvPr/>
        </p:nvSpPr>
        <p:spPr>
          <a:xfrm>
            <a:off x="1144537" y="2815020"/>
            <a:ext cx="1828800" cy="1642342"/>
          </a:xfrm>
          <a:prstGeom prst="irregularSeal1">
            <a:avLst/>
          </a:prstGeom>
          <a:solidFill>
            <a:schemeClr val="tx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chemeClr val="bg1"/>
                </a:solidFill>
                <a:effectLst/>
                <a:uFillTx/>
                <a:latin typeface="IBM Plex Sans" panose="020B0503050203000203" pitchFamily="34" charset="0"/>
                <a:sym typeface="Calibri"/>
              </a:rPr>
              <a:t>Black-box ER model</a:t>
            </a:r>
          </a:p>
        </p:txBody>
      </p:sp>
      <p:sp>
        <p:nvSpPr>
          <p:cNvPr id="6" name="Can 5">
            <a:extLst>
              <a:ext uri="{FF2B5EF4-FFF2-40B4-BE49-F238E27FC236}">
                <a16:creationId xmlns:a16="http://schemas.microsoft.com/office/drawing/2014/main" id="{5B1A7AF1-30CC-004D-B406-E51C21CCC077}"/>
              </a:ext>
            </a:extLst>
          </p:cNvPr>
          <p:cNvSpPr/>
          <p:nvPr/>
        </p:nvSpPr>
        <p:spPr>
          <a:xfrm>
            <a:off x="500494" y="2366504"/>
            <a:ext cx="490654" cy="557322"/>
          </a:xfrm>
          <a:prstGeom prst="can">
            <a:avLst/>
          </a:prstGeom>
          <a:solidFill>
            <a:schemeClr val="tx2"/>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 name="Can 6">
            <a:extLst>
              <a:ext uri="{FF2B5EF4-FFF2-40B4-BE49-F238E27FC236}">
                <a16:creationId xmlns:a16="http://schemas.microsoft.com/office/drawing/2014/main" id="{5633ECC1-E439-D54E-82E2-E3636A5343E6}"/>
              </a:ext>
            </a:extLst>
          </p:cNvPr>
          <p:cNvSpPr/>
          <p:nvPr/>
        </p:nvSpPr>
        <p:spPr>
          <a:xfrm>
            <a:off x="500494" y="4090619"/>
            <a:ext cx="490654" cy="557322"/>
          </a:xfrm>
          <a:prstGeom prst="can">
            <a:avLst/>
          </a:prstGeom>
          <a:solidFill>
            <a:schemeClr val="tx2"/>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 name="TextBox 7">
            <a:extLst>
              <a:ext uri="{FF2B5EF4-FFF2-40B4-BE49-F238E27FC236}">
                <a16:creationId xmlns:a16="http://schemas.microsoft.com/office/drawing/2014/main" id="{7FD289BB-43D7-3546-A14D-E93485CF5875}"/>
              </a:ext>
            </a:extLst>
          </p:cNvPr>
          <p:cNvSpPr txBox="1"/>
          <p:nvPr/>
        </p:nvSpPr>
        <p:spPr>
          <a:xfrm>
            <a:off x="1229598" y="1733111"/>
            <a:ext cx="69666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chemeClr val="bg2"/>
                </a:solidFill>
                <a:effectLst/>
                <a:uFillTx/>
                <a:latin typeface="IBM Plex Sans" panose="020B0503050203000203" pitchFamily="34" charset="0"/>
                <a:sym typeface="Calibri"/>
              </a:rPr>
              <a:t>Input</a:t>
            </a:r>
          </a:p>
        </p:txBody>
      </p:sp>
      <p:sp>
        <p:nvSpPr>
          <p:cNvPr id="9" name="TextBox 8">
            <a:extLst>
              <a:ext uri="{FF2B5EF4-FFF2-40B4-BE49-F238E27FC236}">
                <a16:creationId xmlns:a16="http://schemas.microsoft.com/office/drawing/2014/main" id="{49DD0682-B9F9-8E44-9BB0-89E93BF61168}"/>
              </a:ext>
            </a:extLst>
          </p:cNvPr>
          <p:cNvSpPr txBox="1"/>
          <p:nvPr/>
        </p:nvSpPr>
        <p:spPr>
          <a:xfrm>
            <a:off x="181505" y="3245613"/>
            <a:ext cx="931129"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IBM Plex Sans" panose="020B0503050203000203" pitchFamily="34" charset="0"/>
                <a:sym typeface="Calibri"/>
              </a:rPr>
              <a:t>Datasets to match</a:t>
            </a:r>
          </a:p>
        </p:txBody>
      </p:sp>
      <p:sp>
        <p:nvSpPr>
          <p:cNvPr id="10" name="Rectangle 9">
            <a:extLst>
              <a:ext uri="{FF2B5EF4-FFF2-40B4-BE49-F238E27FC236}">
                <a16:creationId xmlns:a16="http://schemas.microsoft.com/office/drawing/2014/main" id="{4A6CC7E6-B53A-CC4F-BBA3-46F10D1B7F21}"/>
              </a:ext>
            </a:extLst>
          </p:cNvPr>
          <p:cNvSpPr/>
          <p:nvPr/>
        </p:nvSpPr>
        <p:spPr>
          <a:xfrm>
            <a:off x="157975" y="2102441"/>
            <a:ext cx="2926080" cy="2743200"/>
          </a:xfrm>
          <a:prstGeom prst="rect">
            <a:avLst/>
          </a:prstGeom>
          <a:noFill/>
          <a:ln w="25400" cap="flat">
            <a:solidFill>
              <a:schemeClr val="accent1"/>
            </a:solidFill>
            <a:prstDash val="sysDot"/>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 name="TextBox 10">
            <a:extLst>
              <a:ext uri="{FF2B5EF4-FFF2-40B4-BE49-F238E27FC236}">
                <a16:creationId xmlns:a16="http://schemas.microsoft.com/office/drawing/2014/main" id="{F859668A-E73B-034D-92B6-2173A32EE907}"/>
              </a:ext>
            </a:extLst>
          </p:cNvPr>
          <p:cNvSpPr txBox="1"/>
          <p:nvPr/>
        </p:nvSpPr>
        <p:spPr>
          <a:xfrm>
            <a:off x="3495065" y="3272393"/>
            <a:ext cx="1203212" cy="369330"/>
          </a:xfrm>
          <a:prstGeom prst="rect">
            <a:avLst/>
          </a:prstGeom>
          <a:solidFill>
            <a:schemeClr val="bg2">
              <a:lumMod val="20000"/>
              <a:lumOff val="80000"/>
            </a:schemeClr>
          </a:solid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1" i="0" u="none" strike="noStrike" cap="none" spc="0" normalizeH="0" baseline="0" dirty="0">
                <a:ln>
                  <a:noFill/>
                </a:ln>
                <a:solidFill>
                  <a:schemeClr val="bg2"/>
                </a:solidFill>
                <a:effectLst/>
                <a:uFillTx/>
                <a:latin typeface="IBM Plex Sans" panose="020B0503050203000203" pitchFamily="34" charset="0"/>
                <a:sym typeface="Calibri"/>
              </a:rPr>
              <a:t>ExplainER</a:t>
            </a:r>
          </a:p>
        </p:txBody>
      </p:sp>
      <p:sp>
        <p:nvSpPr>
          <p:cNvPr id="12" name="TextBox 11">
            <a:extLst>
              <a:ext uri="{FF2B5EF4-FFF2-40B4-BE49-F238E27FC236}">
                <a16:creationId xmlns:a16="http://schemas.microsoft.com/office/drawing/2014/main" id="{68AB0C64-C887-B542-B8D5-D259A8724253}"/>
              </a:ext>
            </a:extLst>
          </p:cNvPr>
          <p:cNvSpPr txBox="1"/>
          <p:nvPr/>
        </p:nvSpPr>
        <p:spPr>
          <a:xfrm>
            <a:off x="5092815" y="1528921"/>
            <a:ext cx="3280853" cy="4501489"/>
          </a:xfrm>
          <a:prstGeom prst="rect">
            <a:avLst/>
          </a:prstGeom>
          <a:noFill/>
          <a:ln w="12700" cap="flat">
            <a:solidFill>
              <a:schemeClr val="accent1"/>
            </a:solidFill>
            <a:prstDash val="sys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285750" indent="-285750" hangingPunct="0">
              <a:buFont typeface="Arial" panose="020B0604020202020204" pitchFamily="34" charset="0"/>
              <a:buChar char="•"/>
            </a:pPr>
            <a:r>
              <a:rPr lang="en-US" sz="1600" dirty="0">
                <a:solidFill>
                  <a:srgbClr val="000000"/>
                </a:solidFill>
                <a:latin typeface="IBM Plex Sans" panose="020B0503050203000203" pitchFamily="34" charset="0"/>
                <a:sym typeface="Calibri"/>
              </a:rPr>
              <a:t>Local explanations</a:t>
            </a:r>
          </a:p>
          <a:p>
            <a:pPr lvl="1"/>
            <a:r>
              <a:rPr lang="en-US" sz="1400" dirty="0">
                <a:latin typeface="IBM Plex Sans" panose="020B0503050203000203" pitchFamily="34" charset="0"/>
              </a:rPr>
              <a:t>(e.g., how different features contribute to a single match prediction – based on LIME) </a:t>
            </a:r>
          </a:p>
          <a:p>
            <a:pPr marR="0" algn="l" defTabSz="914400" rtl="0" fontAlgn="auto" latinLnBrk="0" hangingPunct="0">
              <a:lnSpc>
                <a:spcPct val="100000"/>
              </a:lnSpc>
              <a:spcBef>
                <a:spcPts val="0"/>
              </a:spcBef>
              <a:spcAft>
                <a:spcPts val="0"/>
              </a:spcAft>
              <a:buClrTx/>
              <a:buSzTx/>
              <a:tabLst/>
            </a:pPr>
            <a:endParaRPr kumimoji="0" lang="en-US" sz="1800" b="0" i="0" u="none" strike="noStrike" cap="none" spc="0" normalizeH="0" baseline="0" dirty="0">
              <a:ln>
                <a:noFill/>
              </a:ln>
              <a:solidFill>
                <a:srgbClr val="000000"/>
              </a:solidFill>
              <a:effectLst/>
              <a:uFillTx/>
              <a:latin typeface="IBM Plex Sans" panose="020B0503050203000203" pitchFamily="34" charset="0"/>
              <a:sym typeface="Calibri"/>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600" i="0" u="none" strike="noStrike" cap="none" spc="0" normalizeH="0" baseline="0" dirty="0">
                <a:ln>
                  <a:noFill/>
                </a:ln>
                <a:solidFill>
                  <a:srgbClr val="000000"/>
                </a:solidFill>
                <a:effectLst/>
                <a:uFillTx/>
                <a:latin typeface="IBM Plex Sans" panose="020B0503050203000203" pitchFamily="34" charset="0"/>
                <a:sym typeface="Calibri"/>
              </a:rPr>
              <a:t>Global explanations</a:t>
            </a:r>
          </a:p>
          <a:p>
            <a:pPr lvl="1" hangingPunct="0"/>
            <a:r>
              <a:rPr kumimoji="0" lang="en-US" sz="1400" b="0" i="0" u="none" strike="noStrike" cap="none" spc="0" normalizeH="0" baseline="0" dirty="0">
                <a:ln>
                  <a:noFill/>
                </a:ln>
                <a:solidFill>
                  <a:srgbClr val="000000"/>
                </a:solidFill>
                <a:effectLst/>
                <a:uFillTx/>
                <a:latin typeface="IBM Plex Sans" panose="020B0503050203000203" pitchFamily="34" charset="0"/>
                <a:sym typeface="Calibri"/>
              </a:rPr>
              <a:t>Approximate the model with an interpretable representation</a:t>
            </a:r>
          </a:p>
          <a:p>
            <a:pPr lvl="1" hangingPunct="0"/>
            <a:r>
              <a:rPr lang="en-US" sz="1400" dirty="0">
                <a:solidFill>
                  <a:srgbClr val="000000"/>
                </a:solidFill>
                <a:latin typeface="IBM Plex Sans" panose="020B0503050203000203" pitchFamily="34" charset="0"/>
                <a:sym typeface="Calibri"/>
              </a:rPr>
              <a:t>(e.g., Bayesian Rule List -- BRL)</a:t>
            </a:r>
            <a:endParaRPr kumimoji="0" lang="en-US" sz="1400" b="0" i="0" u="none" strike="noStrike" cap="none" spc="0" normalizeH="0" baseline="0" dirty="0">
              <a:ln>
                <a:noFill/>
              </a:ln>
              <a:solidFill>
                <a:srgbClr val="000000"/>
              </a:solidFill>
              <a:effectLst/>
              <a:uFillTx/>
              <a:latin typeface="IBM Plex Sans" panose="020B0503050203000203" pitchFamily="34" charset="0"/>
              <a:sym typeface="Calibri"/>
            </a:endParaRPr>
          </a:p>
          <a:p>
            <a:pPr lvl="1" hangingPunct="0"/>
            <a:endParaRPr kumimoji="0" lang="en-US" b="0" i="0" u="none" strike="noStrike" cap="none" spc="0" normalizeH="0" baseline="0" dirty="0">
              <a:ln>
                <a:noFill/>
              </a:ln>
              <a:solidFill>
                <a:srgbClr val="000000"/>
              </a:solidFill>
              <a:effectLst/>
              <a:uFillTx/>
              <a:latin typeface="IBM Plex Sans" panose="020B0503050203000203" pitchFamily="34" charset="0"/>
              <a:sym typeface="Calibri"/>
            </a:endParaRPr>
          </a:p>
          <a:p>
            <a:pPr marL="285750" indent="-285750" hangingPunct="0">
              <a:buFont typeface="Arial" panose="020B0604020202020204" pitchFamily="34" charset="0"/>
              <a:buChar char="•"/>
            </a:pPr>
            <a:r>
              <a:rPr lang="en-US" sz="1600" dirty="0">
                <a:solidFill>
                  <a:srgbClr val="000000"/>
                </a:solidFill>
                <a:latin typeface="IBM Plex Sans" panose="020B0503050203000203" pitchFamily="34" charset="0"/>
                <a:sym typeface="Calibri"/>
              </a:rPr>
              <a:t>Representative examples</a:t>
            </a:r>
          </a:p>
          <a:p>
            <a:pPr lvl="1" hangingPunct="0"/>
            <a:r>
              <a:rPr lang="en-US" sz="1400" dirty="0">
                <a:solidFill>
                  <a:srgbClr val="000000"/>
                </a:solidFill>
                <a:latin typeface="IBM Plex Sans" panose="020B0503050203000203" pitchFamily="34" charset="0"/>
                <a:sym typeface="Calibri"/>
              </a:rPr>
              <a:t>Small, diverse set of </a:t>
            </a:r>
            <a:r>
              <a:rPr lang="en-US" sz="1400" dirty="0">
                <a:solidFill>
                  <a:srgbClr val="0070C0"/>
                </a:solidFill>
                <a:latin typeface="IBM Plex Sans" panose="020B0503050203000203" pitchFamily="34" charset="0"/>
                <a:sym typeface="Calibri"/>
              </a:rPr>
              <a:t>&lt;input, output&gt; </a:t>
            </a:r>
            <a:r>
              <a:rPr lang="en-US" sz="1400" dirty="0">
                <a:solidFill>
                  <a:srgbClr val="000000"/>
                </a:solidFill>
                <a:latin typeface="IBM Plex Sans" panose="020B0503050203000203" pitchFamily="34" charset="0"/>
                <a:sym typeface="Calibri"/>
              </a:rPr>
              <a:t>tuples to illustrate where the model is correct or wrong</a:t>
            </a:r>
            <a:endParaRPr kumimoji="0" lang="en-US" b="0" i="0" u="none" strike="noStrike" cap="none" spc="0" normalizeH="0" baseline="0" dirty="0">
              <a:ln>
                <a:noFill/>
              </a:ln>
              <a:solidFill>
                <a:srgbClr val="000000"/>
              </a:solidFill>
              <a:effectLst/>
              <a:uFillTx/>
              <a:latin typeface="IBM Plex Sans" panose="020B0503050203000203" pitchFamily="34" charset="0"/>
              <a:sym typeface="Calibri"/>
            </a:endParaRPr>
          </a:p>
          <a:p>
            <a:pPr marL="285750" indent="-285750" hangingPunct="0">
              <a:buFont typeface="Arial" panose="020B0604020202020204" pitchFamily="34" charset="0"/>
              <a:buChar char="•"/>
            </a:pPr>
            <a:endParaRPr kumimoji="0" lang="en-US" b="0" i="0" u="none" strike="noStrike" cap="none" spc="0" normalizeH="0" baseline="0" dirty="0">
              <a:ln>
                <a:noFill/>
              </a:ln>
              <a:solidFill>
                <a:srgbClr val="000000"/>
              </a:solidFill>
              <a:effectLst/>
              <a:uFillTx/>
              <a:latin typeface="IBM Plex Sans" panose="020B0503050203000203" pitchFamily="34" charset="0"/>
              <a:sym typeface="Calibri"/>
            </a:endParaRPr>
          </a:p>
          <a:p>
            <a:pPr marL="285750" indent="-285750" hangingPunct="0">
              <a:buFont typeface="Arial" panose="020B0604020202020204" pitchFamily="34" charset="0"/>
              <a:buChar char="•"/>
            </a:pPr>
            <a:r>
              <a:rPr lang="en-US" sz="1600" dirty="0">
                <a:solidFill>
                  <a:srgbClr val="000000"/>
                </a:solidFill>
                <a:latin typeface="IBM Plex Sans" panose="020B0503050203000203" pitchFamily="34" charset="0"/>
                <a:sym typeface="Calibri"/>
              </a:rPr>
              <a:t>Differential analysis</a:t>
            </a:r>
          </a:p>
          <a:p>
            <a:pPr lvl="1" hangingPunct="0"/>
            <a:r>
              <a:rPr lang="en-US" sz="1400" dirty="0">
                <a:solidFill>
                  <a:srgbClr val="000000"/>
                </a:solidFill>
                <a:latin typeface="IBM Plex Sans" panose="020B0503050203000203" pitchFamily="34" charset="0"/>
                <a:sym typeface="Calibri"/>
              </a:rPr>
              <a:t>Compare with another ER model (find disagreements, compare performance, etc.)</a:t>
            </a:r>
          </a:p>
        </p:txBody>
      </p:sp>
      <p:pic>
        <p:nvPicPr>
          <p:cNvPr id="13" name="Picture 12">
            <a:extLst>
              <a:ext uri="{FF2B5EF4-FFF2-40B4-BE49-F238E27FC236}">
                <a16:creationId xmlns:a16="http://schemas.microsoft.com/office/drawing/2014/main" id="{0BB04581-8DC3-4544-B00C-96F365F5524A}"/>
              </a:ext>
            </a:extLst>
          </p:cNvPr>
          <p:cNvPicPr>
            <a:picLocks noChangeAspect="1"/>
          </p:cNvPicPr>
          <p:nvPr/>
        </p:nvPicPr>
        <p:blipFill rotWithShape="1">
          <a:blip r:embed="rId2"/>
          <a:srcRect l="-594" r="4559"/>
          <a:stretch/>
        </p:blipFill>
        <p:spPr>
          <a:xfrm>
            <a:off x="8408023" y="3286831"/>
            <a:ext cx="3749040" cy="2013161"/>
          </a:xfrm>
          <a:prstGeom prst="rect">
            <a:avLst/>
          </a:prstGeom>
        </p:spPr>
      </p:pic>
      <p:sp>
        <p:nvSpPr>
          <p:cNvPr id="14" name="Right Arrow 13">
            <a:extLst>
              <a:ext uri="{FF2B5EF4-FFF2-40B4-BE49-F238E27FC236}">
                <a16:creationId xmlns:a16="http://schemas.microsoft.com/office/drawing/2014/main" id="{AC8D0207-52FC-984F-AAF8-A5639D1ACA69}"/>
              </a:ext>
            </a:extLst>
          </p:cNvPr>
          <p:cNvSpPr/>
          <p:nvPr/>
        </p:nvSpPr>
        <p:spPr>
          <a:xfrm>
            <a:off x="3127876" y="3375812"/>
            <a:ext cx="345018" cy="200054"/>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5" name="Right Arrow 14">
            <a:extLst>
              <a:ext uri="{FF2B5EF4-FFF2-40B4-BE49-F238E27FC236}">
                <a16:creationId xmlns:a16="http://schemas.microsoft.com/office/drawing/2014/main" id="{17C1E7EB-9AC7-9E4D-8617-19269ADB7F02}"/>
              </a:ext>
            </a:extLst>
          </p:cNvPr>
          <p:cNvSpPr/>
          <p:nvPr/>
        </p:nvSpPr>
        <p:spPr>
          <a:xfrm>
            <a:off x="4737162" y="3356537"/>
            <a:ext cx="345018" cy="200054"/>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6" name="TextBox 15">
            <a:extLst>
              <a:ext uri="{FF2B5EF4-FFF2-40B4-BE49-F238E27FC236}">
                <a16:creationId xmlns:a16="http://schemas.microsoft.com/office/drawing/2014/main" id="{05B72A28-0BF6-D842-A411-4C9BD15681A1}"/>
              </a:ext>
            </a:extLst>
          </p:cNvPr>
          <p:cNvSpPr txBox="1"/>
          <p:nvPr/>
        </p:nvSpPr>
        <p:spPr>
          <a:xfrm>
            <a:off x="6010254" y="1162358"/>
            <a:ext cx="85055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chemeClr val="bg2"/>
                </a:solidFill>
                <a:effectLst/>
                <a:uFillTx/>
                <a:latin typeface="IBM Plex Sans" panose="020B0503050203000203" pitchFamily="34" charset="0"/>
                <a:sym typeface="Calibri"/>
              </a:rPr>
              <a:t>Output</a:t>
            </a:r>
          </a:p>
        </p:txBody>
      </p:sp>
      <p:cxnSp>
        <p:nvCxnSpPr>
          <p:cNvPr id="18" name="Straight Arrow Connector 17">
            <a:extLst>
              <a:ext uri="{FF2B5EF4-FFF2-40B4-BE49-F238E27FC236}">
                <a16:creationId xmlns:a16="http://schemas.microsoft.com/office/drawing/2014/main" id="{75C93FD1-1B8A-3A43-96E0-7C737224F3F1}"/>
              </a:ext>
            </a:extLst>
          </p:cNvPr>
          <p:cNvCxnSpPr>
            <a:cxnSpLocks/>
          </p:cNvCxnSpPr>
          <p:nvPr/>
        </p:nvCxnSpPr>
        <p:spPr>
          <a:xfrm flipV="1">
            <a:off x="8144811" y="3286830"/>
            <a:ext cx="469429" cy="135330"/>
          </a:xfrm>
          <a:prstGeom prst="straightConnector1">
            <a:avLst/>
          </a:prstGeom>
          <a:noFill/>
          <a:ln w="9525"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1" name="Rectangle 20">
            <a:extLst>
              <a:ext uri="{FF2B5EF4-FFF2-40B4-BE49-F238E27FC236}">
                <a16:creationId xmlns:a16="http://schemas.microsoft.com/office/drawing/2014/main" id="{3A6F1949-B4D2-CF47-95FA-EB8A7108DB72}"/>
              </a:ext>
            </a:extLst>
          </p:cNvPr>
          <p:cNvSpPr/>
          <p:nvPr/>
        </p:nvSpPr>
        <p:spPr>
          <a:xfrm>
            <a:off x="2913313" y="320588"/>
            <a:ext cx="5395468" cy="276999"/>
          </a:xfrm>
          <a:prstGeom prst="rect">
            <a:avLst/>
          </a:prstGeom>
          <a:solidFill>
            <a:schemeClr val="bg1">
              <a:lumMod val="95000"/>
              <a:alpha val="20000"/>
            </a:schemeClr>
          </a:solidFill>
          <a:ln>
            <a:solidFill>
              <a:schemeClr val="accent1"/>
            </a:solidFill>
          </a:ln>
        </p:spPr>
        <p:txBody>
          <a:bodyPr wrap="square">
            <a:spAutoFit/>
          </a:bodyPr>
          <a:lstStyle/>
          <a:p>
            <a:r>
              <a:rPr lang="en-US" sz="1200" dirty="0">
                <a:latin typeface="IBM Plex Sans" panose="020B0503050203000203" pitchFamily="34" charset="0"/>
              </a:rPr>
              <a:t>A. Ebaid et al.  </a:t>
            </a:r>
            <a:r>
              <a:rPr lang="en-US" sz="1200" i="1" dirty="0">
                <a:solidFill>
                  <a:srgbClr val="0070C0"/>
                </a:solidFill>
                <a:latin typeface="IBM Plex Sans" panose="020B0503050203000203" pitchFamily="34" charset="0"/>
              </a:rPr>
              <a:t>ExplainER: Entity Resolution Explanations</a:t>
            </a:r>
            <a:r>
              <a:rPr lang="en-US" sz="1200" dirty="0">
                <a:solidFill>
                  <a:srgbClr val="0070C0"/>
                </a:solidFill>
                <a:latin typeface="IBM Plex Sans" panose="020B0503050203000203" pitchFamily="34" charset="0"/>
              </a:rPr>
              <a:t>.</a:t>
            </a:r>
            <a:r>
              <a:rPr lang="en-US" sz="1200" dirty="0">
                <a:latin typeface="IBM Plex Sans" panose="020B0503050203000203" pitchFamily="34" charset="0"/>
              </a:rPr>
              <a:t> ICDE Demo, 2019.</a:t>
            </a:r>
            <a:endParaRPr lang="en-US" sz="1200" dirty="0"/>
          </a:p>
        </p:txBody>
      </p:sp>
      <p:sp>
        <p:nvSpPr>
          <p:cNvPr id="25" name="Rectangle 24">
            <a:extLst>
              <a:ext uri="{FF2B5EF4-FFF2-40B4-BE49-F238E27FC236}">
                <a16:creationId xmlns:a16="http://schemas.microsoft.com/office/drawing/2014/main" id="{D219961C-6328-1945-B563-2CECC1381CFF}"/>
              </a:ext>
            </a:extLst>
          </p:cNvPr>
          <p:cNvSpPr/>
          <p:nvPr/>
        </p:nvSpPr>
        <p:spPr>
          <a:xfrm>
            <a:off x="8699330" y="1023857"/>
            <a:ext cx="3055655" cy="646331"/>
          </a:xfrm>
          <a:prstGeom prst="rect">
            <a:avLst/>
          </a:prstGeom>
          <a:solidFill>
            <a:schemeClr val="bg1">
              <a:lumMod val="95000"/>
              <a:alpha val="20000"/>
            </a:schemeClr>
          </a:solidFill>
          <a:ln>
            <a:solidFill>
              <a:schemeClr val="accent1"/>
            </a:solidFill>
          </a:ln>
        </p:spPr>
        <p:txBody>
          <a:bodyPr wrap="square">
            <a:spAutoFit/>
          </a:bodyPr>
          <a:lstStyle/>
          <a:p>
            <a:r>
              <a:rPr lang="en-US" sz="1200" dirty="0">
                <a:latin typeface="IBM Plex Sans" panose="020B0503050203000203" pitchFamily="34" charset="0"/>
              </a:rPr>
              <a:t>M. T. Ribeiro et al.  </a:t>
            </a:r>
            <a:r>
              <a:rPr lang="en-US" sz="1200" i="1" dirty="0">
                <a:solidFill>
                  <a:srgbClr val="0070C0"/>
                </a:solidFill>
                <a:latin typeface="IBM Plex Sans" panose="020B0503050203000203" pitchFamily="34" charset="0"/>
              </a:rPr>
              <a:t>Why should I trust you: Explaining predictions of any classifier</a:t>
            </a:r>
            <a:r>
              <a:rPr lang="en-US" sz="1200" dirty="0">
                <a:solidFill>
                  <a:srgbClr val="0070C0"/>
                </a:solidFill>
                <a:latin typeface="IBM Plex Sans" panose="020B0503050203000203" pitchFamily="34" charset="0"/>
              </a:rPr>
              <a:t>.</a:t>
            </a:r>
            <a:r>
              <a:rPr lang="en-US" sz="1200" dirty="0">
                <a:latin typeface="IBM Plex Sans" panose="020B0503050203000203" pitchFamily="34" charset="0"/>
              </a:rPr>
              <a:t> In SIGKDD, pp. 1135—1144, 2016.</a:t>
            </a:r>
            <a:endParaRPr lang="en-US" sz="1200" dirty="0"/>
          </a:p>
        </p:txBody>
      </p:sp>
      <p:sp>
        <p:nvSpPr>
          <p:cNvPr id="26" name="Rectangle 25">
            <a:extLst>
              <a:ext uri="{FF2B5EF4-FFF2-40B4-BE49-F238E27FC236}">
                <a16:creationId xmlns:a16="http://schemas.microsoft.com/office/drawing/2014/main" id="{BF200127-16BD-4B4F-BE13-CDEDBB205AA3}"/>
              </a:ext>
            </a:extLst>
          </p:cNvPr>
          <p:cNvSpPr/>
          <p:nvPr/>
        </p:nvSpPr>
        <p:spPr>
          <a:xfrm>
            <a:off x="8699330" y="2591163"/>
            <a:ext cx="3289790" cy="669655"/>
          </a:xfrm>
          <a:prstGeom prst="rect">
            <a:avLst/>
          </a:prstGeom>
          <a:solidFill>
            <a:schemeClr val="bg1">
              <a:lumMod val="95000"/>
              <a:alpha val="20000"/>
            </a:schemeClr>
          </a:solidFill>
          <a:ln>
            <a:solidFill>
              <a:schemeClr val="accent1"/>
            </a:solidFill>
          </a:ln>
        </p:spPr>
        <p:txBody>
          <a:bodyPr wrap="square">
            <a:noAutofit/>
          </a:bodyPr>
          <a:lstStyle/>
          <a:p>
            <a:r>
              <a:rPr lang="en-US" sz="1200" dirty="0">
                <a:latin typeface="IBM Plex Sans" panose="020B0503050203000203" pitchFamily="34" charset="0"/>
              </a:rPr>
              <a:t>B. Letham et al.  </a:t>
            </a:r>
            <a:r>
              <a:rPr lang="en-US" sz="1200" i="1" dirty="0">
                <a:solidFill>
                  <a:srgbClr val="0070C0"/>
                </a:solidFill>
                <a:latin typeface="IBM Plex Sans" panose="020B0503050203000203" pitchFamily="34" charset="0"/>
              </a:rPr>
              <a:t>Interpretable classifiers using rules and Bayesian analysis.</a:t>
            </a:r>
            <a:r>
              <a:rPr lang="en-US" sz="1200" dirty="0">
                <a:latin typeface="IBM Plex Sans" panose="020B0503050203000203" pitchFamily="34" charset="0"/>
              </a:rPr>
              <a:t> Annals of Applied Stat., 9(3), pp. 1350-1371, 2015.</a:t>
            </a:r>
            <a:endParaRPr lang="en-US" sz="1200" dirty="0"/>
          </a:p>
        </p:txBody>
      </p:sp>
      <p:cxnSp>
        <p:nvCxnSpPr>
          <p:cNvPr id="29" name="Straight Arrow Connector 28">
            <a:extLst>
              <a:ext uri="{FF2B5EF4-FFF2-40B4-BE49-F238E27FC236}">
                <a16:creationId xmlns:a16="http://schemas.microsoft.com/office/drawing/2014/main" id="{41DD0C52-5F62-7D4E-BE00-32AC36936C27}"/>
              </a:ext>
            </a:extLst>
          </p:cNvPr>
          <p:cNvCxnSpPr>
            <a:cxnSpLocks/>
          </p:cNvCxnSpPr>
          <p:nvPr/>
        </p:nvCxnSpPr>
        <p:spPr>
          <a:xfrm flipV="1">
            <a:off x="7996405" y="1528922"/>
            <a:ext cx="617835" cy="707234"/>
          </a:xfrm>
          <a:prstGeom prst="straightConnector1">
            <a:avLst/>
          </a:prstGeom>
          <a:noFill/>
          <a:ln w="9525"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4944542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1457A3-A574-DE4D-A20E-A6CADFFCDCE5}"/>
              </a:ext>
            </a:extLst>
          </p:cNvPr>
          <p:cNvSpPr>
            <a:spLocks noGrp="1"/>
          </p:cNvSpPr>
          <p:nvPr>
            <p:ph type="title"/>
          </p:nvPr>
        </p:nvSpPr>
        <p:spPr>
          <a:xfrm>
            <a:off x="420834" y="268224"/>
            <a:ext cx="7888279" cy="619672"/>
          </a:xfrm>
        </p:spPr>
        <p:txBody>
          <a:bodyPr>
            <a:normAutofit/>
          </a:bodyPr>
          <a:lstStyle/>
          <a:p>
            <a:r>
              <a:rPr lang="en-US" sz="2800" dirty="0"/>
              <a:t>Main Manifestations of ER</a:t>
            </a:r>
          </a:p>
        </p:txBody>
      </p:sp>
      <p:sp>
        <p:nvSpPr>
          <p:cNvPr id="2" name="Slide Number Placeholder 1">
            <a:extLst>
              <a:ext uri="{FF2B5EF4-FFF2-40B4-BE49-F238E27FC236}">
                <a16:creationId xmlns:a16="http://schemas.microsoft.com/office/drawing/2014/main" id="{6ECFE993-6732-ED4D-B115-137784D56171}"/>
              </a:ext>
            </a:extLst>
          </p:cNvPr>
          <p:cNvSpPr>
            <a:spLocks noGrp="1"/>
          </p:cNvSpPr>
          <p:nvPr>
            <p:ph type="sldNum" sz="quarter" idx="11"/>
          </p:nvPr>
        </p:nvSpPr>
        <p:spPr/>
        <p:txBody>
          <a:bodyPr/>
          <a:lstStyle/>
          <a:p>
            <a:pPr defTabSz="914621"/>
            <a:fld id="{86CB4B4D-7CA3-9044-876B-883B54F8677D}" type="slidenum">
              <a:rPr lang="en-US">
                <a:solidFill>
                  <a:srgbClr val="FFFFFF"/>
                </a:solidFill>
                <a:latin typeface="IBM Plex Sans Light"/>
              </a:rPr>
              <a:pPr defTabSz="914621"/>
              <a:t>3</a:t>
            </a:fld>
            <a:endParaRPr lang="en-US">
              <a:solidFill>
                <a:srgbClr val="FFFFFF"/>
              </a:solidFill>
              <a:latin typeface="IBM Plex Sans Light"/>
            </a:endParaRPr>
          </a:p>
        </p:txBody>
      </p:sp>
      <p:sp>
        <p:nvSpPr>
          <p:cNvPr id="6" name="TextBox 5">
            <a:extLst>
              <a:ext uri="{FF2B5EF4-FFF2-40B4-BE49-F238E27FC236}">
                <a16:creationId xmlns:a16="http://schemas.microsoft.com/office/drawing/2014/main" id="{ADDF09B2-12AA-D94C-9B9C-8E964C4464E0}"/>
              </a:ext>
            </a:extLst>
          </p:cNvPr>
          <p:cNvSpPr txBox="1"/>
          <p:nvPr/>
        </p:nvSpPr>
        <p:spPr>
          <a:xfrm>
            <a:off x="718193" y="1369991"/>
            <a:ext cx="5400393" cy="2785378"/>
          </a:xfrm>
          <a:prstGeom prst="rect">
            <a:avLst/>
          </a:prstGeom>
          <a:noFill/>
        </p:spPr>
        <p:txBody>
          <a:bodyPr wrap="square" rtlCol="0">
            <a:spAutoFit/>
          </a:bodyPr>
          <a:lstStyle/>
          <a:p>
            <a:pPr marL="342880" indent="-342891" defTabSz="914621">
              <a:lnSpc>
                <a:spcPts val="2093"/>
              </a:lnSpc>
              <a:buFont typeface="+mj-lt"/>
              <a:buAutoNum type="arabicPeriod"/>
            </a:pPr>
            <a:r>
              <a:rPr lang="en-US" dirty="0">
                <a:latin typeface="IBM Plex Sans" panose="020B0503050203000203" pitchFamily="34" charset="77"/>
              </a:rPr>
              <a:t>Entity name matching and normalization</a:t>
            </a:r>
          </a:p>
          <a:p>
            <a:pPr marL="742939" lvl="1" indent="-285750" defTabSz="914621">
              <a:lnSpc>
                <a:spcPts val="2093"/>
              </a:lnSpc>
              <a:buFont typeface="Courier New" panose="02070309020205020404" pitchFamily="49" charset="0"/>
              <a:buChar char="o"/>
            </a:pPr>
            <a:r>
              <a:rPr lang="en-US" sz="1600" dirty="0">
                <a:latin typeface="IBM Plex Sans" panose="020B0503050203000203" pitchFamily="34" charset="77"/>
              </a:rPr>
              <a:t>related to string similarity</a:t>
            </a:r>
          </a:p>
          <a:p>
            <a:pPr indent="-11" defTabSz="914621">
              <a:lnSpc>
                <a:spcPts val="2093"/>
              </a:lnSpc>
            </a:pPr>
            <a:endParaRPr lang="en-US" dirty="0">
              <a:latin typeface="IBM Plex Sans" panose="020B0503050203000203" pitchFamily="34" charset="77"/>
            </a:endParaRPr>
          </a:p>
          <a:p>
            <a:pPr marL="342900" indent="-342900" defTabSz="914621">
              <a:lnSpc>
                <a:spcPts val="2093"/>
              </a:lnSpc>
              <a:buFont typeface="+mj-lt"/>
              <a:buAutoNum type="arabicPeriod" startAt="2"/>
            </a:pPr>
            <a:r>
              <a:rPr lang="en-US" dirty="0">
                <a:latin typeface="IBM Plex Sans" panose="020B0503050203000203" pitchFamily="34" charset="77"/>
              </a:rPr>
              <a:t>Match/link/deduplicate entities</a:t>
            </a:r>
          </a:p>
          <a:p>
            <a:pPr marL="800089" lvl="1" indent="-342900" defTabSz="914621">
              <a:lnSpc>
                <a:spcPts val="2093"/>
              </a:lnSpc>
              <a:buFont typeface="Courier New" panose="02070309020205020404" pitchFamily="49" charset="0"/>
              <a:buChar char="o"/>
            </a:pPr>
            <a:r>
              <a:rPr lang="en-US" sz="1600" dirty="0">
                <a:latin typeface="IBM Plex Sans" panose="020B0503050203000203" pitchFamily="34" charset="77"/>
              </a:rPr>
              <a:t>multi-attribute records</a:t>
            </a:r>
          </a:p>
          <a:p>
            <a:pPr marL="457189" indent="-457200" defTabSz="914621">
              <a:lnSpc>
                <a:spcPts val="2093"/>
              </a:lnSpc>
              <a:buFont typeface="+mj-lt"/>
              <a:buAutoNum type="arabicPeriod" startAt="2"/>
            </a:pPr>
            <a:endParaRPr lang="en-US" dirty="0">
              <a:latin typeface="IBM Plex Sans" panose="020B0503050203000203" pitchFamily="34" charset="77"/>
            </a:endParaRPr>
          </a:p>
          <a:p>
            <a:pPr marL="342880" indent="-342891" defTabSz="914621">
              <a:lnSpc>
                <a:spcPts val="2093"/>
              </a:lnSpc>
              <a:buFont typeface="+mj-lt"/>
              <a:buAutoNum type="arabicPeriod" startAt="2"/>
            </a:pPr>
            <a:r>
              <a:rPr lang="en-US" dirty="0">
                <a:latin typeface="IBM Plex Sans" panose="020B0503050203000203" pitchFamily="34" charset="77"/>
              </a:rPr>
              <a:t>Build </a:t>
            </a:r>
            <a:r>
              <a:rPr lang="en-US" b="1" dirty="0">
                <a:latin typeface="IBM Plex Sans" panose="020B0503050203000203" pitchFamily="34" charset="77"/>
              </a:rPr>
              <a:t>curated knowledge (structured entities &amp; relationships) </a:t>
            </a:r>
            <a:r>
              <a:rPr lang="en-US" dirty="0">
                <a:latin typeface="IBM Plex Sans" panose="020B0503050203000203" pitchFamily="34" charset="77"/>
              </a:rPr>
              <a:t>from raw data</a:t>
            </a:r>
          </a:p>
          <a:p>
            <a:pPr marL="800089" lvl="1" indent="-342900" defTabSz="914621">
              <a:lnSpc>
                <a:spcPts val="2093"/>
              </a:lnSpc>
              <a:buFont typeface="Courier New" panose="02070309020205020404" pitchFamily="49" charset="0"/>
              <a:buChar char="o"/>
            </a:pPr>
            <a:r>
              <a:rPr lang="en-US" sz="1600" dirty="0">
                <a:latin typeface="IBM Plex Sans" panose="020B0503050203000203" pitchFamily="34" charset="77"/>
              </a:rPr>
              <a:t>Includes fusion, curation of attributes, relationship identification.</a:t>
            </a:r>
          </a:p>
        </p:txBody>
      </p:sp>
      <p:sp>
        <p:nvSpPr>
          <p:cNvPr id="7" name="Rectangle 6">
            <a:extLst>
              <a:ext uri="{FF2B5EF4-FFF2-40B4-BE49-F238E27FC236}">
                <a16:creationId xmlns:a16="http://schemas.microsoft.com/office/drawing/2014/main" id="{9F983DCD-B410-154A-9854-3E2C24BBD89D}"/>
              </a:ext>
            </a:extLst>
          </p:cNvPr>
          <p:cNvSpPr/>
          <p:nvPr/>
        </p:nvSpPr>
        <p:spPr>
          <a:xfrm>
            <a:off x="7608094" y="415850"/>
            <a:ext cx="4119003" cy="1577483"/>
          </a:xfrm>
          <a:prstGeom prst="rect">
            <a:avLst/>
          </a:prstGeom>
        </p:spPr>
        <p:txBody>
          <a:bodyPr wrap="square">
            <a:spAutoFit/>
          </a:bodyPr>
          <a:lstStyle/>
          <a:p>
            <a:pPr defTabSz="914621">
              <a:lnSpc>
                <a:spcPts val="2080"/>
              </a:lnSpc>
              <a:defRPr/>
            </a:pPr>
            <a:r>
              <a:rPr lang="en-US" sz="1600" i="1" dirty="0">
                <a:latin typeface="IBM Plex Sans" panose="020B0503050203000203" pitchFamily="34" charset="77"/>
              </a:rPr>
              <a:t>“General Electric Corporation” vs.  </a:t>
            </a:r>
          </a:p>
          <a:p>
            <a:pPr defTabSz="914621">
              <a:lnSpc>
                <a:spcPts val="2080"/>
              </a:lnSpc>
              <a:defRPr/>
            </a:pPr>
            <a:r>
              <a:rPr lang="en-US" sz="1600" i="1" dirty="0">
                <a:latin typeface="IBM Plex Sans" panose="020B0503050203000203" pitchFamily="34" charset="77"/>
              </a:rPr>
              <a:t>”General Electric” vs.  </a:t>
            </a:r>
          </a:p>
          <a:p>
            <a:pPr defTabSz="914621">
              <a:lnSpc>
                <a:spcPts val="2080"/>
              </a:lnSpc>
              <a:defRPr/>
            </a:pPr>
            <a:r>
              <a:rPr lang="en-US" sz="1600" i="1" dirty="0">
                <a:latin typeface="IBM Plex Sans" panose="020B0503050203000203" pitchFamily="34" charset="77"/>
              </a:rPr>
              <a:t>“GE Corporation” vs.  </a:t>
            </a:r>
          </a:p>
          <a:p>
            <a:pPr defTabSz="914621">
              <a:lnSpc>
                <a:spcPts val="2080"/>
              </a:lnSpc>
              <a:defRPr/>
            </a:pPr>
            <a:r>
              <a:rPr lang="en-US" sz="1600" i="1" dirty="0">
                <a:latin typeface="IBM Plex Sans" panose="020B0503050203000203" pitchFamily="34" charset="77"/>
              </a:rPr>
              <a:t>“GE” </a:t>
            </a:r>
          </a:p>
          <a:p>
            <a:pPr defTabSz="914621">
              <a:lnSpc>
                <a:spcPts val="1180"/>
              </a:lnSpc>
              <a:defRPr/>
            </a:pPr>
            <a:endParaRPr lang="en-US" sz="1050" i="1" dirty="0">
              <a:latin typeface="IBM Plex Sans" panose="020B0503050203000203" pitchFamily="34" charset="77"/>
            </a:endParaRPr>
          </a:p>
          <a:p>
            <a:pPr defTabSz="914621">
              <a:lnSpc>
                <a:spcPts val="2080"/>
              </a:lnSpc>
              <a:defRPr/>
            </a:pPr>
            <a:r>
              <a:rPr lang="en-US" sz="1400" b="1" dirty="0">
                <a:latin typeface="IBM Plex Sans" panose="020B0503050203000203" pitchFamily="34" charset="77"/>
              </a:rPr>
              <a:t>       </a:t>
            </a:r>
            <a:r>
              <a:rPr lang="en-US" sz="1600" dirty="0">
                <a:latin typeface="IBM Plex Sans" panose="020B0503050203000203" pitchFamily="34" charset="77"/>
              </a:rPr>
              <a:t>Name variations for the same entity</a:t>
            </a:r>
            <a:endParaRPr lang="en-US" sz="1400" dirty="0">
              <a:latin typeface="IBM Plex Sans" panose="020B0503050203000203" pitchFamily="34" charset="77"/>
            </a:endParaRPr>
          </a:p>
        </p:txBody>
      </p:sp>
      <p:pic>
        <p:nvPicPr>
          <p:cNvPr id="8" name="Picture 3">
            <a:extLst>
              <a:ext uri="{FF2B5EF4-FFF2-40B4-BE49-F238E27FC236}">
                <a16:creationId xmlns:a16="http://schemas.microsoft.com/office/drawing/2014/main" id="{B768C004-A122-C145-B26B-522A6AF8FE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74" t="39885" r="37886" b="9458"/>
          <a:stretch/>
        </p:blipFill>
        <p:spPr bwMode="auto">
          <a:xfrm>
            <a:off x="7475283" y="3735068"/>
            <a:ext cx="4508701" cy="2899583"/>
          </a:xfrm>
          <a:prstGeom prst="rect">
            <a:avLst/>
          </a:prstGeom>
          <a:noFill/>
          <a:ln w="12065">
            <a:noFill/>
            <a:prstDash val="sysDot"/>
            <a:round/>
            <a:headEnd/>
            <a:tailEnd/>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6460D41-8CF0-0341-B5D8-E4424C3A0186}"/>
              </a:ext>
            </a:extLst>
          </p:cNvPr>
          <p:cNvSpPr txBox="1"/>
          <p:nvPr/>
        </p:nvSpPr>
        <p:spPr>
          <a:xfrm>
            <a:off x="4045905" y="5508908"/>
            <a:ext cx="3574358" cy="8002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914377" hangingPunct="0"/>
            <a:r>
              <a:rPr lang="en-US" sz="1600" dirty="0">
                <a:latin typeface="IBM Plex Sans" panose="020B0503050203000203" pitchFamily="34" charset="77"/>
                <a:sym typeface="Calibri"/>
              </a:rPr>
              <a:t>Financial knowledge base integrated from regulatory filings</a:t>
            </a:r>
          </a:p>
          <a:p>
            <a:pPr defTabSz="914377" hangingPunct="0"/>
            <a:r>
              <a:rPr lang="en-US" sz="1400" b="1" dirty="0">
                <a:solidFill>
                  <a:srgbClr val="0070C0"/>
                </a:solidFill>
                <a:latin typeface="IBM Plex Sans" panose="020B0503050203000203" pitchFamily="34" charset="77"/>
                <a:sym typeface="Calibri"/>
              </a:rPr>
              <a:t>[Burdick et al, IEEE Data Eng. Bull. 2011]</a:t>
            </a:r>
          </a:p>
        </p:txBody>
      </p:sp>
      <p:cxnSp>
        <p:nvCxnSpPr>
          <p:cNvPr id="19" name="Straight Arrow Connector 18">
            <a:extLst>
              <a:ext uri="{FF2B5EF4-FFF2-40B4-BE49-F238E27FC236}">
                <a16:creationId xmlns:a16="http://schemas.microsoft.com/office/drawing/2014/main" id="{84F9A399-241C-C540-BEC8-56E4924AB46A}"/>
              </a:ext>
            </a:extLst>
          </p:cNvPr>
          <p:cNvCxnSpPr>
            <a:cxnSpLocks/>
          </p:cNvCxnSpPr>
          <p:nvPr/>
        </p:nvCxnSpPr>
        <p:spPr bwMode="auto">
          <a:xfrm flipV="1">
            <a:off x="3883696" y="1480872"/>
            <a:ext cx="3757581" cy="1980338"/>
          </a:xfrm>
          <a:prstGeom prst="straightConnector1">
            <a:avLst/>
          </a:prstGeom>
          <a:ln w="12700">
            <a:solidFill>
              <a:schemeClr val="bg1"/>
            </a:solidFill>
            <a:prstDash val="sysDot"/>
            <a:headEnd type="none" w="med" len="med"/>
            <a:tailEnd type="triangle" w="sm" len="med"/>
          </a:ln>
          <a:effectLst/>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B7B36FDB-FAC3-E148-A5AF-32B487C677F5}"/>
              </a:ext>
            </a:extLst>
          </p:cNvPr>
          <p:cNvCxnSpPr>
            <a:cxnSpLocks/>
          </p:cNvCxnSpPr>
          <p:nvPr/>
        </p:nvCxnSpPr>
        <p:spPr bwMode="auto">
          <a:xfrm>
            <a:off x="5039833" y="3945410"/>
            <a:ext cx="2428207" cy="1115443"/>
          </a:xfrm>
          <a:prstGeom prst="straightConnector1">
            <a:avLst/>
          </a:prstGeom>
          <a:ln w="12700">
            <a:solidFill>
              <a:schemeClr val="tx1"/>
            </a:solidFill>
            <a:prstDash val="sysDot"/>
            <a:headEnd type="none" w="med" len="med"/>
            <a:tailEnd type="triangle" w="sm" len="med"/>
          </a:ln>
          <a:effectLst/>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BC213A3E-3217-DA44-AA8D-026B8236EB08}"/>
              </a:ext>
            </a:extLst>
          </p:cNvPr>
          <p:cNvCxnSpPr>
            <a:cxnSpLocks/>
            <a:endCxn id="6" idx="3"/>
          </p:cNvCxnSpPr>
          <p:nvPr/>
        </p:nvCxnSpPr>
        <p:spPr bwMode="auto">
          <a:xfrm>
            <a:off x="5136998" y="2608046"/>
            <a:ext cx="981588" cy="154634"/>
          </a:xfrm>
          <a:prstGeom prst="straightConnector1">
            <a:avLst/>
          </a:prstGeom>
          <a:ln w="12700">
            <a:solidFill>
              <a:schemeClr val="tx1"/>
            </a:solidFill>
            <a:prstDash val="sysDot"/>
            <a:headEnd type="none" w="med" len="med"/>
            <a:tailEnd type="triangle" w="sm" len="med"/>
          </a:ln>
          <a:effectLst/>
        </p:spPr>
        <p:style>
          <a:lnRef idx="1">
            <a:schemeClr val="dk1"/>
          </a:lnRef>
          <a:fillRef idx="0">
            <a:schemeClr val="dk1"/>
          </a:fillRef>
          <a:effectRef idx="0">
            <a:schemeClr val="dk1"/>
          </a:effectRef>
          <a:fontRef idx="minor">
            <a:schemeClr val="tx1"/>
          </a:fontRef>
        </p:style>
      </p:cxnSp>
      <p:pic>
        <p:nvPicPr>
          <p:cNvPr id="44" name="Picture 43">
            <a:extLst>
              <a:ext uri="{FF2B5EF4-FFF2-40B4-BE49-F238E27FC236}">
                <a16:creationId xmlns:a16="http://schemas.microsoft.com/office/drawing/2014/main" id="{739D26C7-8729-7A45-83A5-D08C1E9F79E9}"/>
              </a:ext>
            </a:extLst>
          </p:cNvPr>
          <p:cNvPicPr>
            <a:picLocks noChangeAspect="1"/>
          </p:cNvPicPr>
          <p:nvPr/>
        </p:nvPicPr>
        <p:blipFill>
          <a:blip r:embed="rId3"/>
          <a:stretch>
            <a:fillRect/>
          </a:stretch>
        </p:blipFill>
        <p:spPr>
          <a:xfrm>
            <a:off x="6562515" y="2414979"/>
            <a:ext cx="5560081" cy="842885"/>
          </a:xfrm>
          <a:prstGeom prst="rect">
            <a:avLst/>
          </a:prstGeom>
        </p:spPr>
      </p:pic>
      <p:sp>
        <p:nvSpPr>
          <p:cNvPr id="45" name="TextBox 44">
            <a:extLst>
              <a:ext uri="{FF2B5EF4-FFF2-40B4-BE49-F238E27FC236}">
                <a16:creationId xmlns:a16="http://schemas.microsoft.com/office/drawing/2014/main" id="{5DF29732-B8F4-2145-840F-823542149821}"/>
              </a:ext>
            </a:extLst>
          </p:cNvPr>
          <p:cNvSpPr txBox="1"/>
          <p:nvPr/>
        </p:nvSpPr>
        <p:spPr>
          <a:xfrm>
            <a:off x="7426587" y="3262907"/>
            <a:ext cx="4571999"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914377" hangingPunct="0"/>
            <a:r>
              <a:rPr lang="en-US" sz="1600" dirty="0">
                <a:latin typeface="IBM Plex Sans" panose="020B0503050203000203" pitchFamily="34" charset="77"/>
                <a:sym typeface="Calibri"/>
              </a:rPr>
              <a:t>    Structured record matching across datasets</a:t>
            </a:r>
          </a:p>
        </p:txBody>
      </p:sp>
      <p:cxnSp>
        <p:nvCxnSpPr>
          <p:cNvPr id="13" name="Straight Arrow Connector 12">
            <a:extLst>
              <a:ext uri="{FF2B5EF4-FFF2-40B4-BE49-F238E27FC236}">
                <a16:creationId xmlns:a16="http://schemas.microsoft.com/office/drawing/2014/main" id="{00CCE57A-8876-B24B-BF1F-C0DFD3E27F49}"/>
              </a:ext>
            </a:extLst>
          </p:cNvPr>
          <p:cNvCxnSpPr>
            <a:cxnSpLocks/>
          </p:cNvCxnSpPr>
          <p:nvPr/>
        </p:nvCxnSpPr>
        <p:spPr bwMode="auto">
          <a:xfrm flipV="1">
            <a:off x="5781967" y="1237582"/>
            <a:ext cx="1686073" cy="487987"/>
          </a:xfrm>
          <a:prstGeom prst="straightConnector1">
            <a:avLst/>
          </a:prstGeom>
          <a:ln w="12700">
            <a:solidFill>
              <a:schemeClr val="tx1"/>
            </a:solidFill>
            <a:prstDash val="sysDot"/>
            <a:headEnd type="none" w="med" len="med"/>
            <a:tailEnd type="triangle" w="sm"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48639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dissolve">
                                      <p:cBhvr>
                                        <p:cTn id="15" dur="500"/>
                                        <p:tgtEl>
                                          <p:spTgt spid="2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dissolve">
                                      <p:cBhvr>
                                        <p:cTn id="18" dur="500"/>
                                        <p:tgtEl>
                                          <p:spTgt spid="45"/>
                                        </p:tgtEl>
                                      </p:cBhvr>
                                    </p:animEffect>
                                  </p:childTnLst>
                                </p:cTn>
                              </p:par>
                              <p:par>
                                <p:cTn id="19" presetID="9"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dissolve">
                                      <p:cBhvr>
                                        <p:cTn id="21" dur="500"/>
                                        <p:tgtEl>
                                          <p:spTgt spid="44"/>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dissolve">
                                      <p:cBhvr>
                                        <p:cTn id="26" dur="500"/>
                                        <p:tgtEl>
                                          <p:spTgt spid="20"/>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dissolve">
                                      <p:cBhvr>
                                        <p:cTn id="29" dur="500"/>
                                        <p:tgtEl>
                                          <p:spTgt spid="9"/>
                                        </p:tgtEl>
                                      </p:cBhvr>
                                    </p:animEffect>
                                  </p:childTnLst>
                                </p:cTn>
                              </p:par>
                              <p:par>
                                <p:cTn id="30" presetID="9"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dissolv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4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C23388-1F56-824D-8A48-D36647F22B80}"/>
              </a:ext>
            </a:extLst>
          </p:cNvPr>
          <p:cNvSpPr>
            <a:spLocks noGrp="1"/>
          </p:cNvSpPr>
          <p:nvPr>
            <p:ph type="sldNum" sz="quarter" idx="2"/>
          </p:nvPr>
        </p:nvSpPr>
        <p:spPr/>
        <p:txBody>
          <a:bodyPr/>
          <a:lstStyle/>
          <a:p>
            <a:fld id="{86CB4B4D-7CA3-9044-876B-883B54F8677D}" type="slidenum">
              <a:rPr lang="en-US" smtClean="0"/>
              <a:t>30</a:t>
            </a:fld>
            <a:endParaRPr lang="en-US"/>
          </a:p>
        </p:txBody>
      </p:sp>
      <p:sp>
        <p:nvSpPr>
          <p:cNvPr id="3" name="Title 2">
            <a:extLst>
              <a:ext uri="{FF2B5EF4-FFF2-40B4-BE49-F238E27FC236}">
                <a16:creationId xmlns:a16="http://schemas.microsoft.com/office/drawing/2014/main" id="{8C10A791-FFAD-2E40-BDFC-E30A54C546EC}"/>
              </a:ext>
            </a:extLst>
          </p:cNvPr>
          <p:cNvSpPr>
            <a:spLocks noGrp="1"/>
          </p:cNvSpPr>
          <p:nvPr>
            <p:ph type="title"/>
          </p:nvPr>
        </p:nvSpPr>
        <p:spPr/>
        <p:txBody>
          <a:bodyPr>
            <a:normAutofit/>
          </a:bodyPr>
          <a:lstStyle/>
          <a:p>
            <a:r>
              <a:rPr lang="en-US" sz="2800" dirty="0"/>
              <a:t>Tutorial Outline</a:t>
            </a:r>
          </a:p>
        </p:txBody>
      </p:sp>
      <p:sp>
        <p:nvSpPr>
          <p:cNvPr id="4" name="Text Placeholder 3">
            <a:extLst>
              <a:ext uri="{FF2B5EF4-FFF2-40B4-BE49-F238E27FC236}">
                <a16:creationId xmlns:a16="http://schemas.microsoft.com/office/drawing/2014/main" id="{33812713-AB09-9E44-A3DC-67C3C8141509}"/>
              </a:ext>
            </a:extLst>
          </p:cNvPr>
          <p:cNvSpPr>
            <a:spLocks noGrp="1"/>
          </p:cNvSpPr>
          <p:nvPr>
            <p:ph type="body" idx="1"/>
          </p:nvPr>
        </p:nvSpPr>
        <p:spPr>
          <a:xfrm>
            <a:off x="1467292" y="1827026"/>
            <a:ext cx="7230139" cy="2954965"/>
          </a:xfrm>
        </p:spPr>
        <p:txBody>
          <a:bodyPr/>
          <a:lstStyle/>
          <a:p>
            <a:r>
              <a:rPr lang="en-US" sz="2000" b="1" dirty="0">
                <a:solidFill>
                  <a:schemeClr val="tx1">
                    <a:lumMod val="50000"/>
                    <a:lumOff val="50000"/>
                  </a:schemeClr>
                </a:solidFill>
              </a:rPr>
              <a:t>Explainability</a:t>
            </a:r>
            <a:r>
              <a:rPr lang="en-US" sz="2400" b="1" dirty="0">
                <a:solidFill>
                  <a:schemeClr val="tx1">
                    <a:lumMod val="50000"/>
                    <a:lumOff val="50000"/>
                  </a:schemeClr>
                </a:solidFill>
              </a:rPr>
              <a:t> </a:t>
            </a:r>
          </a:p>
          <a:p>
            <a:endParaRPr lang="en-US" sz="2400" b="1" dirty="0">
              <a:solidFill>
                <a:schemeClr val="tx1">
                  <a:lumMod val="50000"/>
                  <a:lumOff val="50000"/>
                </a:schemeClr>
              </a:solidFill>
            </a:endParaRPr>
          </a:p>
          <a:p>
            <a:r>
              <a:rPr lang="en-US" sz="2000" b="1" dirty="0">
                <a:solidFill>
                  <a:schemeClr val="tx1">
                    <a:lumMod val="50000"/>
                    <a:lumOff val="50000"/>
                  </a:schemeClr>
                </a:solidFill>
              </a:rPr>
              <a:t>Crowd-sourcing</a:t>
            </a:r>
          </a:p>
          <a:p>
            <a:endParaRPr lang="en-US" sz="2400" b="1" dirty="0">
              <a:solidFill>
                <a:schemeClr val="tx1">
                  <a:lumMod val="50000"/>
                  <a:lumOff val="50000"/>
                </a:schemeClr>
              </a:solidFill>
            </a:endParaRPr>
          </a:p>
          <a:p>
            <a:r>
              <a:rPr lang="en-US" sz="2000" b="1" dirty="0">
                <a:solidFill>
                  <a:schemeClr val="tx1">
                    <a:lumMod val="50000"/>
                    <a:lumOff val="50000"/>
                  </a:schemeClr>
                </a:solidFill>
              </a:rPr>
              <a:t>Active Learning </a:t>
            </a:r>
          </a:p>
          <a:p>
            <a:endParaRPr lang="en-US" sz="2400" b="1" dirty="0">
              <a:solidFill>
                <a:schemeClr val="tx1">
                  <a:lumMod val="50000"/>
                  <a:lumOff val="50000"/>
                </a:schemeClr>
              </a:solidFill>
            </a:endParaRPr>
          </a:p>
          <a:p>
            <a:r>
              <a:rPr lang="en-US" sz="2000" b="1" dirty="0">
                <a:solidFill>
                  <a:schemeClr val="tx1">
                    <a:lumMod val="50000"/>
                    <a:lumOff val="50000"/>
                  </a:schemeClr>
                </a:solidFill>
              </a:rPr>
              <a:t>Deep Learning</a:t>
            </a:r>
          </a:p>
          <a:p>
            <a:endParaRPr lang="en-US" sz="2400" b="1" dirty="0">
              <a:solidFill>
                <a:schemeClr val="tx1"/>
              </a:solidFill>
            </a:endParaRPr>
          </a:p>
        </p:txBody>
      </p:sp>
      <p:sp>
        <p:nvSpPr>
          <p:cNvPr id="5" name="Right Arrow 4">
            <a:extLst>
              <a:ext uri="{FF2B5EF4-FFF2-40B4-BE49-F238E27FC236}">
                <a16:creationId xmlns:a16="http://schemas.microsoft.com/office/drawing/2014/main" id="{708AD7D1-13E8-0547-9D2B-E58442CD8FAD}"/>
              </a:ext>
            </a:extLst>
          </p:cNvPr>
          <p:cNvSpPr/>
          <p:nvPr/>
        </p:nvSpPr>
        <p:spPr>
          <a:xfrm>
            <a:off x="924607" y="2660760"/>
            <a:ext cx="379309" cy="212651"/>
          </a:xfrm>
          <a:prstGeom prst="rightArrow">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93690337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D9450D-D2D4-A34B-9E6F-59E92AFC6266}"/>
              </a:ext>
            </a:extLst>
          </p:cNvPr>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00" b="0" i="0" u="none" strike="noStrike" kern="1200" cap="none" spc="0" normalizeH="0" baseline="0" noProof="0" smtClean="0">
                <a:ln>
                  <a:noFill/>
                </a:ln>
                <a:solidFill>
                  <a:srgbClr val="001934"/>
                </a:solidFill>
                <a:effectLst/>
                <a:uLnTx/>
                <a:uFillTx/>
                <a:latin typeface="Arial"/>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700" b="0" i="0" u="none" strike="noStrike" kern="1200" cap="none" spc="0" normalizeH="0" baseline="0" noProof="0">
              <a:ln>
                <a:noFill/>
              </a:ln>
              <a:solidFill>
                <a:srgbClr val="001934"/>
              </a:solidFill>
              <a:effectLst/>
              <a:uLnTx/>
              <a:uFillTx/>
              <a:latin typeface="Arial"/>
              <a:cs typeface="Arial"/>
              <a:sym typeface="Arial"/>
            </a:endParaRPr>
          </a:p>
        </p:txBody>
      </p:sp>
      <p:sp>
        <p:nvSpPr>
          <p:cNvPr id="3" name="Title 2">
            <a:extLst>
              <a:ext uri="{FF2B5EF4-FFF2-40B4-BE49-F238E27FC236}">
                <a16:creationId xmlns:a16="http://schemas.microsoft.com/office/drawing/2014/main" id="{8FF4D93A-5E0A-EF40-93FB-1C166DB2D737}"/>
              </a:ext>
            </a:extLst>
          </p:cNvPr>
          <p:cNvSpPr>
            <a:spLocks noGrp="1"/>
          </p:cNvSpPr>
          <p:nvPr>
            <p:ph type="title"/>
          </p:nvPr>
        </p:nvSpPr>
        <p:spPr/>
        <p:txBody>
          <a:bodyPr/>
          <a:lstStyle/>
          <a:p>
            <a:r>
              <a:rPr lang="en-US" dirty="0"/>
              <a:t>ER Workflow with Crowdsourcing</a:t>
            </a:r>
          </a:p>
        </p:txBody>
      </p:sp>
      <p:grpSp>
        <p:nvGrpSpPr>
          <p:cNvPr id="30" name="Group 29">
            <a:extLst>
              <a:ext uri="{FF2B5EF4-FFF2-40B4-BE49-F238E27FC236}">
                <a16:creationId xmlns:a16="http://schemas.microsoft.com/office/drawing/2014/main" id="{2D1A2CE8-D39B-3644-9749-579DFD105ACD}"/>
              </a:ext>
            </a:extLst>
          </p:cNvPr>
          <p:cNvGrpSpPr/>
          <p:nvPr/>
        </p:nvGrpSpPr>
        <p:grpSpPr>
          <a:xfrm>
            <a:off x="1838244" y="2575017"/>
            <a:ext cx="1228725" cy="614362"/>
            <a:chOff x="2467192" y="2422351"/>
            <a:chExt cx="1228725" cy="614362"/>
          </a:xfrm>
        </p:grpSpPr>
        <p:sp>
          <p:nvSpPr>
            <p:cNvPr id="5" name="Rounded Rectangle 4">
              <a:extLst>
                <a:ext uri="{FF2B5EF4-FFF2-40B4-BE49-F238E27FC236}">
                  <a16:creationId xmlns:a16="http://schemas.microsoft.com/office/drawing/2014/main" id="{06AB8BE0-FC79-6644-AE1D-FC99D2D8279C}"/>
                </a:ext>
              </a:extLst>
            </p:cNvPr>
            <p:cNvSpPr/>
            <p:nvPr/>
          </p:nvSpPr>
          <p:spPr>
            <a:xfrm>
              <a:off x="2467192" y="2422351"/>
              <a:ext cx="1228725" cy="614362"/>
            </a:xfrm>
            <a:prstGeom prst="roundRect">
              <a:avLst/>
            </a:prstGeom>
            <a:solidFill>
              <a:srgbClr val="FCD6B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6" name="TextBox 5">
              <a:extLst>
                <a:ext uri="{FF2B5EF4-FFF2-40B4-BE49-F238E27FC236}">
                  <a16:creationId xmlns:a16="http://schemas.microsoft.com/office/drawing/2014/main" id="{7697AF44-4DC3-5544-9C74-A3C499D113C6}"/>
                </a:ext>
              </a:extLst>
            </p:cNvPr>
            <p:cNvSpPr txBox="1"/>
            <p:nvPr/>
          </p:nvSpPr>
          <p:spPr>
            <a:xfrm>
              <a:off x="2521144" y="2544866"/>
              <a:ext cx="112082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Blocking</a:t>
              </a:r>
            </a:p>
          </p:txBody>
        </p:sp>
      </p:grpSp>
      <p:grpSp>
        <p:nvGrpSpPr>
          <p:cNvPr id="29" name="Group 28">
            <a:extLst>
              <a:ext uri="{FF2B5EF4-FFF2-40B4-BE49-F238E27FC236}">
                <a16:creationId xmlns:a16="http://schemas.microsoft.com/office/drawing/2014/main" id="{F2C679F1-A309-3A42-96FF-002B35E5115A}"/>
              </a:ext>
            </a:extLst>
          </p:cNvPr>
          <p:cNvGrpSpPr/>
          <p:nvPr/>
        </p:nvGrpSpPr>
        <p:grpSpPr>
          <a:xfrm>
            <a:off x="3066969" y="3397775"/>
            <a:ext cx="1228725" cy="614362"/>
            <a:chOff x="3417197" y="3404432"/>
            <a:chExt cx="1228725" cy="614362"/>
          </a:xfrm>
        </p:grpSpPr>
        <p:sp>
          <p:nvSpPr>
            <p:cNvPr id="7" name="Rounded Rectangle 6">
              <a:extLst>
                <a:ext uri="{FF2B5EF4-FFF2-40B4-BE49-F238E27FC236}">
                  <a16:creationId xmlns:a16="http://schemas.microsoft.com/office/drawing/2014/main" id="{C0FC9426-08F6-024E-80D5-216FEC3CE70C}"/>
                </a:ext>
              </a:extLst>
            </p:cNvPr>
            <p:cNvSpPr/>
            <p:nvPr/>
          </p:nvSpPr>
          <p:spPr>
            <a:xfrm>
              <a:off x="3417197" y="3404432"/>
              <a:ext cx="1228725" cy="614362"/>
            </a:xfrm>
            <a:prstGeom prst="roundRect">
              <a:avLst/>
            </a:prstGeom>
            <a:solidFill>
              <a:srgbClr val="FCD6B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8" name="TextBox 7">
              <a:extLst>
                <a:ext uri="{FF2B5EF4-FFF2-40B4-BE49-F238E27FC236}">
                  <a16:creationId xmlns:a16="http://schemas.microsoft.com/office/drawing/2014/main" id="{DD2D3967-2C45-CE48-937C-2BE8BDD393CF}"/>
                </a:ext>
              </a:extLst>
            </p:cNvPr>
            <p:cNvSpPr txBox="1"/>
            <p:nvPr/>
          </p:nvSpPr>
          <p:spPr>
            <a:xfrm>
              <a:off x="3441493" y="3526947"/>
              <a:ext cx="1180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Matching</a:t>
              </a:r>
            </a:p>
          </p:txBody>
        </p:sp>
      </p:grpSp>
      <p:grpSp>
        <p:nvGrpSpPr>
          <p:cNvPr id="28" name="Group 27">
            <a:extLst>
              <a:ext uri="{FF2B5EF4-FFF2-40B4-BE49-F238E27FC236}">
                <a16:creationId xmlns:a16="http://schemas.microsoft.com/office/drawing/2014/main" id="{8D990C66-8297-794C-95B8-DEC7E6DF4AF9}"/>
              </a:ext>
            </a:extLst>
          </p:cNvPr>
          <p:cNvGrpSpPr/>
          <p:nvPr/>
        </p:nvGrpSpPr>
        <p:grpSpPr>
          <a:xfrm>
            <a:off x="4271396" y="4220533"/>
            <a:ext cx="1301959" cy="614362"/>
            <a:chOff x="7001866" y="3788814"/>
            <a:chExt cx="1301959" cy="614362"/>
          </a:xfrm>
        </p:grpSpPr>
        <p:sp>
          <p:nvSpPr>
            <p:cNvPr id="9" name="Rounded Rectangle 8">
              <a:extLst>
                <a:ext uri="{FF2B5EF4-FFF2-40B4-BE49-F238E27FC236}">
                  <a16:creationId xmlns:a16="http://schemas.microsoft.com/office/drawing/2014/main" id="{72FFDFE3-CF1C-8140-8C29-0197A32ADB3C}"/>
                </a:ext>
              </a:extLst>
            </p:cNvPr>
            <p:cNvSpPr/>
            <p:nvPr/>
          </p:nvSpPr>
          <p:spPr>
            <a:xfrm>
              <a:off x="7038484" y="3788814"/>
              <a:ext cx="1228725" cy="614362"/>
            </a:xfrm>
            <a:prstGeom prst="roundRect">
              <a:avLst/>
            </a:prstGeom>
            <a:solidFill>
              <a:srgbClr val="FCD6B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10" name="TextBox 9">
              <a:extLst>
                <a:ext uri="{FF2B5EF4-FFF2-40B4-BE49-F238E27FC236}">
                  <a16:creationId xmlns:a16="http://schemas.microsoft.com/office/drawing/2014/main" id="{6879300F-C73F-7545-8BD4-F24ACDB5B872}"/>
                </a:ext>
              </a:extLst>
            </p:cNvPr>
            <p:cNvSpPr txBox="1"/>
            <p:nvPr/>
          </p:nvSpPr>
          <p:spPr>
            <a:xfrm>
              <a:off x="7001866" y="3911329"/>
              <a:ext cx="13019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Clustering</a:t>
              </a:r>
            </a:p>
          </p:txBody>
        </p:sp>
      </p:grpSp>
      <p:grpSp>
        <p:nvGrpSpPr>
          <p:cNvPr id="31" name="Group 30">
            <a:extLst>
              <a:ext uri="{FF2B5EF4-FFF2-40B4-BE49-F238E27FC236}">
                <a16:creationId xmlns:a16="http://schemas.microsoft.com/office/drawing/2014/main" id="{3D232C9E-1390-BB4A-A1AA-7FD45D9D88A3}"/>
              </a:ext>
            </a:extLst>
          </p:cNvPr>
          <p:cNvGrpSpPr/>
          <p:nvPr/>
        </p:nvGrpSpPr>
        <p:grpSpPr>
          <a:xfrm>
            <a:off x="609519" y="1729177"/>
            <a:ext cx="1228725" cy="614362"/>
            <a:chOff x="1024026" y="1453221"/>
            <a:chExt cx="1228725" cy="614362"/>
          </a:xfrm>
        </p:grpSpPr>
        <p:sp>
          <p:nvSpPr>
            <p:cNvPr id="11" name="Rectangle 10">
              <a:extLst>
                <a:ext uri="{FF2B5EF4-FFF2-40B4-BE49-F238E27FC236}">
                  <a16:creationId xmlns:a16="http://schemas.microsoft.com/office/drawing/2014/main" id="{F782FA81-B14F-7D42-9B32-AE9A4B799020}"/>
                </a:ext>
              </a:extLst>
            </p:cNvPr>
            <p:cNvSpPr/>
            <p:nvPr/>
          </p:nvSpPr>
          <p:spPr>
            <a:xfrm>
              <a:off x="1024026" y="1453221"/>
              <a:ext cx="1228725" cy="614362"/>
            </a:xfrm>
            <a:prstGeom prst="rect">
              <a:avLst/>
            </a:prstGeom>
            <a:solidFill>
              <a:srgbClr val="FCD6B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12" name="TextBox 11">
              <a:extLst>
                <a:ext uri="{FF2B5EF4-FFF2-40B4-BE49-F238E27FC236}">
                  <a16:creationId xmlns:a16="http://schemas.microsoft.com/office/drawing/2014/main" id="{A547ED87-EA49-E949-B8B5-EEF540A23F9E}"/>
                </a:ext>
              </a:extLst>
            </p:cNvPr>
            <p:cNvSpPr txBox="1"/>
            <p:nvPr/>
          </p:nvSpPr>
          <p:spPr>
            <a:xfrm>
              <a:off x="1048322" y="1575736"/>
              <a:ext cx="1180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Mentions</a:t>
              </a:r>
            </a:p>
          </p:txBody>
        </p:sp>
      </p:grpSp>
      <p:grpSp>
        <p:nvGrpSpPr>
          <p:cNvPr id="32" name="Group 31">
            <a:extLst>
              <a:ext uri="{FF2B5EF4-FFF2-40B4-BE49-F238E27FC236}">
                <a16:creationId xmlns:a16="http://schemas.microsoft.com/office/drawing/2014/main" id="{7618F302-94CA-CB43-B229-9757193FCB4F}"/>
              </a:ext>
            </a:extLst>
          </p:cNvPr>
          <p:cNvGrpSpPr/>
          <p:nvPr/>
        </p:nvGrpSpPr>
        <p:grpSpPr>
          <a:xfrm>
            <a:off x="5561037" y="5043291"/>
            <a:ext cx="1228725" cy="614362"/>
            <a:chOff x="8851519" y="3788814"/>
            <a:chExt cx="1228725" cy="614362"/>
          </a:xfrm>
        </p:grpSpPr>
        <p:sp>
          <p:nvSpPr>
            <p:cNvPr id="13" name="Rectangle 12">
              <a:extLst>
                <a:ext uri="{FF2B5EF4-FFF2-40B4-BE49-F238E27FC236}">
                  <a16:creationId xmlns:a16="http://schemas.microsoft.com/office/drawing/2014/main" id="{5F9F7BC5-4AF0-824E-8517-D424DA285F8F}"/>
                </a:ext>
              </a:extLst>
            </p:cNvPr>
            <p:cNvSpPr/>
            <p:nvPr/>
          </p:nvSpPr>
          <p:spPr>
            <a:xfrm>
              <a:off x="8851519" y="3788814"/>
              <a:ext cx="1228725" cy="614362"/>
            </a:xfrm>
            <a:prstGeom prst="rect">
              <a:avLst/>
            </a:prstGeom>
            <a:solidFill>
              <a:srgbClr val="FCD6B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14" name="TextBox 13">
              <a:extLst>
                <a:ext uri="{FF2B5EF4-FFF2-40B4-BE49-F238E27FC236}">
                  <a16:creationId xmlns:a16="http://schemas.microsoft.com/office/drawing/2014/main" id="{45CA0B5B-9E79-3A4C-824F-A64204120BE3}"/>
                </a:ext>
              </a:extLst>
            </p:cNvPr>
            <p:cNvSpPr txBox="1"/>
            <p:nvPr/>
          </p:nvSpPr>
          <p:spPr>
            <a:xfrm>
              <a:off x="8936349" y="3834385"/>
              <a:ext cx="105906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Resolved Entities</a:t>
              </a:r>
            </a:p>
          </p:txBody>
        </p:sp>
      </p:grpSp>
      <p:cxnSp>
        <p:nvCxnSpPr>
          <p:cNvPr id="34" name="Elbow Connector 33">
            <a:extLst>
              <a:ext uri="{FF2B5EF4-FFF2-40B4-BE49-F238E27FC236}">
                <a16:creationId xmlns:a16="http://schemas.microsoft.com/office/drawing/2014/main" id="{FDA739B8-E0AD-F547-9804-EE39BC853FB8}"/>
              </a:ext>
            </a:extLst>
          </p:cNvPr>
          <p:cNvCxnSpPr>
            <a:stCxn id="11" idx="2"/>
            <a:endCxn id="5" idx="1"/>
          </p:cNvCxnSpPr>
          <p:nvPr/>
        </p:nvCxnSpPr>
        <p:spPr>
          <a:xfrm rot="16200000" flipH="1">
            <a:off x="1261734" y="2305687"/>
            <a:ext cx="538659" cy="614362"/>
          </a:xfrm>
          <a:prstGeom prst="bentConnector2">
            <a:avLst/>
          </a:prstGeom>
          <a:noFill/>
          <a:ln w="28575"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5" name="Elbow Connector 34">
            <a:extLst>
              <a:ext uri="{FF2B5EF4-FFF2-40B4-BE49-F238E27FC236}">
                <a16:creationId xmlns:a16="http://schemas.microsoft.com/office/drawing/2014/main" id="{22ABDF14-967D-1B43-8214-F32F2244C7E1}"/>
              </a:ext>
            </a:extLst>
          </p:cNvPr>
          <p:cNvCxnSpPr>
            <a:cxnSpLocks/>
            <a:stCxn id="5" idx="2"/>
            <a:endCxn id="7" idx="1"/>
          </p:cNvCxnSpPr>
          <p:nvPr/>
        </p:nvCxnSpPr>
        <p:spPr>
          <a:xfrm rot="16200000" flipH="1">
            <a:off x="2502000" y="3139986"/>
            <a:ext cx="515577" cy="614362"/>
          </a:xfrm>
          <a:prstGeom prst="bentConnector2">
            <a:avLst/>
          </a:prstGeom>
          <a:noFill/>
          <a:ln w="28575"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8" name="Elbow Connector 37">
            <a:extLst>
              <a:ext uri="{FF2B5EF4-FFF2-40B4-BE49-F238E27FC236}">
                <a16:creationId xmlns:a16="http://schemas.microsoft.com/office/drawing/2014/main" id="{901D82BA-032A-6A4D-AC8C-CC9C16068308}"/>
              </a:ext>
            </a:extLst>
          </p:cNvPr>
          <p:cNvCxnSpPr>
            <a:cxnSpLocks/>
            <a:stCxn id="7" idx="2"/>
            <a:endCxn id="10" idx="1"/>
          </p:cNvCxnSpPr>
          <p:nvPr/>
        </p:nvCxnSpPr>
        <p:spPr>
          <a:xfrm rot="16200000" flipH="1">
            <a:off x="3718576" y="3974893"/>
            <a:ext cx="515577" cy="590064"/>
          </a:xfrm>
          <a:prstGeom prst="bentConnector2">
            <a:avLst/>
          </a:prstGeom>
          <a:noFill/>
          <a:ln w="28575"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1" name="Elbow Connector 40">
            <a:extLst>
              <a:ext uri="{FF2B5EF4-FFF2-40B4-BE49-F238E27FC236}">
                <a16:creationId xmlns:a16="http://schemas.microsoft.com/office/drawing/2014/main" id="{65E7BA36-2F95-EB40-A83E-AB696A47CDAD}"/>
              </a:ext>
            </a:extLst>
          </p:cNvPr>
          <p:cNvCxnSpPr>
            <a:cxnSpLocks/>
            <a:stCxn id="9" idx="2"/>
            <a:endCxn id="13" idx="1"/>
          </p:cNvCxnSpPr>
          <p:nvPr/>
        </p:nvCxnSpPr>
        <p:spPr>
          <a:xfrm rot="16200000" flipH="1">
            <a:off x="4983919" y="4773353"/>
            <a:ext cx="515577" cy="638660"/>
          </a:xfrm>
          <a:prstGeom prst="bentConnector2">
            <a:avLst/>
          </a:prstGeom>
          <a:noFill/>
          <a:ln w="28575"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45" name="Graphic 44" descr="Group of people">
            <a:extLst>
              <a:ext uri="{FF2B5EF4-FFF2-40B4-BE49-F238E27FC236}">
                <a16:creationId xmlns:a16="http://schemas.microsoft.com/office/drawing/2014/main" id="{11C3CBE1-1911-A54C-B4F4-4B90E3C048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3815" y="3889622"/>
            <a:ext cx="914400" cy="914400"/>
          </a:xfrm>
          <a:prstGeom prst="rect">
            <a:avLst/>
          </a:prstGeom>
        </p:spPr>
      </p:pic>
      <p:pic>
        <p:nvPicPr>
          <p:cNvPr id="47" name="Graphic 46" descr="Group of people">
            <a:extLst>
              <a:ext uri="{FF2B5EF4-FFF2-40B4-BE49-F238E27FC236}">
                <a16:creationId xmlns:a16="http://schemas.microsoft.com/office/drawing/2014/main" id="{DDCF63EE-692B-E443-838F-939D3D6F22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3815" y="4747027"/>
            <a:ext cx="914400" cy="914400"/>
          </a:xfrm>
          <a:prstGeom prst="rect">
            <a:avLst/>
          </a:prstGeom>
        </p:spPr>
      </p:pic>
      <p:pic>
        <p:nvPicPr>
          <p:cNvPr id="48" name="Graphic 47" descr="Group of people">
            <a:extLst>
              <a:ext uri="{FF2B5EF4-FFF2-40B4-BE49-F238E27FC236}">
                <a16:creationId xmlns:a16="http://schemas.microsoft.com/office/drawing/2014/main" id="{9D49D957-D2D5-F949-9735-55D54D8B2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34996" y="4744852"/>
            <a:ext cx="914400" cy="914400"/>
          </a:xfrm>
          <a:prstGeom prst="rect">
            <a:avLst/>
          </a:prstGeom>
        </p:spPr>
      </p:pic>
      <p:sp>
        <p:nvSpPr>
          <p:cNvPr id="49" name="Down Arrow 48">
            <a:extLst>
              <a:ext uri="{FF2B5EF4-FFF2-40B4-BE49-F238E27FC236}">
                <a16:creationId xmlns:a16="http://schemas.microsoft.com/office/drawing/2014/main" id="{31340D66-C634-0049-BA29-3334CEC84EDE}"/>
              </a:ext>
            </a:extLst>
          </p:cNvPr>
          <p:cNvSpPr/>
          <p:nvPr/>
        </p:nvSpPr>
        <p:spPr>
          <a:xfrm rot="1360312">
            <a:off x="1597513" y="3663278"/>
            <a:ext cx="343981" cy="599647"/>
          </a:xfrm>
          <a:prstGeom prst="downArrow">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51" name="Down Arrow 50">
            <a:extLst>
              <a:ext uri="{FF2B5EF4-FFF2-40B4-BE49-F238E27FC236}">
                <a16:creationId xmlns:a16="http://schemas.microsoft.com/office/drawing/2014/main" id="{8389E7EB-12D6-BD49-BFFD-AE08D4F9BB56}"/>
              </a:ext>
            </a:extLst>
          </p:cNvPr>
          <p:cNvSpPr/>
          <p:nvPr/>
        </p:nvSpPr>
        <p:spPr>
          <a:xfrm rot="15297746">
            <a:off x="2520609" y="4382482"/>
            <a:ext cx="343981" cy="599647"/>
          </a:xfrm>
          <a:prstGeom prst="downArrow">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p:sp>
        <p:nvSpPr>
          <p:cNvPr id="52" name="TextBox 51">
            <a:extLst>
              <a:ext uri="{FF2B5EF4-FFF2-40B4-BE49-F238E27FC236}">
                <a16:creationId xmlns:a16="http://schemas.microsoft.com/office/drawing/2014/main" id="{63384002-917D-3749-8E1B-E1BC0169EB5C}"/>
              </a:ext>
            </a:extLst>
          </p:cNvPr>
          <p:cNvSpPr txBox="1"/>
          <p:nvPr/>
        </p:nvSpPr>
        <p:spPr>
          <a:xfrm>
            <a:off x="2414209" y="4858626"/>
            <a:ext cx="65498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Label</a:t>
            </a:r>
          </a:p>
        </p:txBody>
      </p:sp>
      <p:sp>
        <p:nvSpPr>
          <p:cNvPr id="53" name="TextBox 52">
            <a:extLst>
              <a:ext uri="{FF2B5EF4-FFF2-40B4-BE49-F238E27FC236}">
                <a16:creationId xmlns:a16="http://schemas.microsoft.com/office/drawing/2014/main" id="{8440FCE1-4025-4640-9CAF-731DECDB06E3}"/>
              </a:ext>
            </a:extLst>
          </p:cNvPr>
          <p:cNvSpPr txBox="1"/>
          <p:nvPr/>
        </p:nvSpPr>
        <p:spPr>
          <a:xfrm>
            <a:off x="1919632" y="3859944"/>
            <a:ext cx="40652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rPr>
              <a:t>HIT</a:t>
            </a:r>
          </a:p>
        </p:txBody>
      </p:sp>
      <p:sp>
        <p:nvSpPr>
          <p:cNvPr id="56" name="Content Placeholder 2">
            <a:extLst>
              <a:ext uri="{FF2B5EF4-FFF2-40B4-BE49-F238E27FC236}">
                <a16:creationId xmlns:a16="http://schemas.microsoft.com/office/drawing/2014/main" id="{CDBD9FF2-C2AC-1E4F-A9C9-700A3F5B0FCE}"/>
              </a:ext>
            </a:extLst>
          </p:cNvPr>
          <p:cNvSpPr txBox="1">
            <a:spLocks/>
          </p:cNvSpPr>
          <p:nvPr/>
        </p:nvSpPr>
        <p:spPr>
          <a:xfrm>
            <a:off x="3210816" y="1181100"/>
            <a:ext cx="8787432" cy="1039924"/>
          </a:xfrm>
          <a:prstGeom prst="rect">
            <a:avLst/>
          </a:prstGeom>
          <a:ln w="12700">
            <a:miter lim="400000"/>
          </a:ln>
          <a:extLst>
            <a:ext uri="{C572A759-6A51-4108-AA02-DFA0A04FC94B}">
              <ma14:wrappingTextBoxFlag xmlns="" xmlns:ma14="http://schemas.microsoft.com/office/mac/drawingml/2011/main" val="1"/>
            </a:ext>
          </a:extLst>
        </p:spPr>
        <p:txBody>
          <a:bodyPr lIns="45711" tIns="45711" rIns="45711" bIns="45711">
            <a:normAutofit/>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pPr marL="0" marR="0" lvl="0" indent="0" algn="l" defTabSz="457126" rtl="0" eaLnBrk="1" fontAlgn="auto" latinLnBrk="0" hangingPunct="1">
              <a:lnSpc>
                <a:spcPct val="100000"/>
              </a:lnSpc>
              <a:spcBef>
                <a:spcPts val="100"/>
              </a:spcBef>
              <a:spcAft>
                <a:spcPts val="0"/>
              </a:spcAft>
              <a:buClrTx/>
              <a:buSzPct val="100000"/>
              <a:buFont typeface="Arial"/>
              <a:buNone/>
              <a:tabLst/>
              <a:defRPr/>
            </a:pPr>
            <a:r>
              <a:rPr kumimoji="0" lang="en-US" sz="2200" b="1" i="0" u="none" strike="noStrike" kern="0" cap="none" spc="0" normalizeH="0" baseline="0" noProof="0" dirty="0">
                <a:ln>
                  <a:noFill/>
                </a:ln>
                <a:solidFill>
                  <a:schemeClr val="tx2">
                    <a:lumMod val="75000"/>
                  </a:schemeClr>
                </a:solidFill>
                <a:effectLst/>
                <a:uLnTx/>
                <a:uFillTx/>
                <a:latin typeface="IBM Plex Sans" charset="0"/>
                <a:sym typeface="Century Gothic"/>
              </a:rPr>
              <a:t>Basic Idea</a:t>
            </a:r>
          </a:p>
          <a:p>
            <a:pPr marL="342846" marR="0" lvl="0" indent="-342846" algn="l" defTabSz="457126" rtl="0" eaLnBrk="1" fontAlgn="auto" latinLnBrk="0" hangingPunct="1">
              <a:lnSpc>
                <a:spcPct val="100000"/>
              </a:lnSpc>
              <a:spcBef>
                <a:spcPts val="100"/>
              </a:spcBef>
              <a:spcAft>
                <a:spcPts val="0"/>
              </a:spcAft>
              <a:buClrTx/>
              <a:buSzPct val="100000"/>
              <a:buFont typeface="Arial"/>
              <a:buChar char="•"/>
              <a:tabLst/>
              <a:defRPr/>
            </a:pPr>
            <a:r>
              <a:rPr kumimoji="0" lang="en-US" sz="1800" b="0" i="0" u="none" strike="noStrike" kern="0" cap="none" spc="0" normalizeH="0" baseline="0" noProof="0" dirty="0">
                <a:ln>
                  <a:noFill/>
                </a:ln>
                <a:solidFill>
                  <a:schemeClr val="tx2">
                    <a:lumMod val="75000"/>
                  </a:schemeClr>
                </a:solidFill>
                <a:effectLst/>
                <a:uLnTx/>
                <a:uFillTx/>
                <a:latin typeface="IBM Plex Sans" charset="0"/>
                <a:sym typeface="Century Gothic"/>
              </a:rPr>
              <a:t>Break ER into small </a:t>
            </a:r>
            <a:r>
              <a:rPr kumimoji="0" lang="en-US" sz="1800" b="0" i="1" u="sng" strike="noStrike" kern="0" cap="none" spc="0" normalizeH="0" baseline="0" noProof="0" dirty="0">
                <a:ln>
                  <a:noFill/>
                </a:ln>
                <a:solidFill>
                  <a:schemeClr val="tx2">
                    <a:lumMod val="75000"/>
                  </a:schemeClr>
                </a:solidFill>
                <a:effectLst/>
                <a:uLnTx/>
                <a:uFillTx/>
                <a:latin typeface="IBM Plex Sans" charset="0"/>
                <a:sym typeface="Century Gothic"/>
              </a:rPr>
              <a:t>h</a:t>
            </a:r>
            <a:r>
              <a:rPr kumimoji="0" lang="en-US" sz="1800" b="0" i="1" u="none" strike="noStrike" kern="0" cap="none" spc="0" normalizeH="0" baseline="0" noProof="0" dirty="0">
                <a:ln>
                  <a:noFill/>
                </a:ln>
                <a:solidFill>
                  <a:schemeClr val="tx2">
                    <a:lumMod val="75000"/>
                  </a:schemeClr>
                </a:solidFill>
                <a:effectLst/>
                <a:uLnTx/>
                <a:uFillTx/>
                <a:latin typeface="IBM Plex Sans" charset="0"/>
                <a:sym typeface="Century Gothic"/>
              </a:rPr>
              <a:t>uman </a:t>
            </a:r>
            <a:r>
              <a:rPr kumimoji="0" lang="en-US" sz="1800" b="0" i="1" u="sng" strike="noStrike" kern="0" cap="none" spc="0" normalizeH="0" baseline="0" noProof="0" dirty="0">
                <a:ln>
                  <a:noFill/>
                </a:ln>
                <a:solidFill>
                  <a:schemeClr val="tx2">
                    <a:lumMod val="75000"/>
                  </a:schemeClr>
                </a:solidFill>
                <a:effectLst/>
                <a:uLnTx/>
                <a:uFillTx/>
                <a:latin typeface="IBM Plex Sans" charset="0"/>
                <a:sym typeface="Century Gothic"/>
              </a:rPr>
              <a:t>i</a:t>
            </a:r>
            <a:r>
              <a:rPr kumimoji="0" lang="en-US" sz="1800" b="0" i="1" u="none" strike="noStrike" kern="0" cap="none" spc="0" normalizeH="0" baseline="0" noProof="0" dirty="0">
                <a:ln>
                  <a:noFill/>
                </a:ln>
                <a:solidFill>
                  <a:schemeClr val="tx2">
                    <a:lumMod val="75000"/>
                  </a:schemeClr>
                </a:solidFill>
                <a:effectLst/>
                <a:uLnTx/>
                <a:uFillTx/>
                <a:latin typeface="IBM Plex Sans" charset="0"/>
                <a:sym typeface="Century Gothic"/>
              </a:rPr>
              <a:t>ntelligence </a:t>
            </a:r>
            <a:r>
              <a:rPr kumimoji="0" lang="en-US" sz="1800" b="0" i="1" u="sng" strike="noStrike" kern="0" cap="none" spc="0" normalizeH="0" baseline="0" noProof="0" dirty="0">
                <a:ln>
                  <a:noFill/>
                </a:ln>
                <a:solidFill>
                  <a:schemeClr val="tx2">
                    <a:lumMod val="75000"/>
                  </a:schemeClr>
                </a:solidFill>
                <a:effectLst/>
                <a:uLnTx/>
                <a:uFillTx/>
                <a:latin typeface="IBM Plex Sans" charset="0"/>
                <a:sym typeface="Century Gothic"/>
              </a:rPr>
              <a:t>t</a:t>
            </a:r>
            <a:r>
              <a:rPr kumimoji="0" lang="en-US" sz="1800" b="0" i="1" u="none" strike="noStrike" kern="0" cap="none" spc="0" normalizeH="0" baseline="0" noProof="0" dirty="0">
                <a:ln>
                  <a:noFill/>
                </a:ln>
                <a:solidFill>
                  <a:schemeClr val="tx2">
                    <a:lumMod val="75000"/>
                  </a:schemeClr>
                </a:solidFill>
                <a:effectLst/>
                <a:uLnTx/>
                <a:uFillTx/>
                <a:latin typeface="IBM Plex Sans" charset="0"/>
                <a:sym typeface="Century Gothic"/>
              </a:rPr>
              <a:t>asks </a:t>
            </a:r>
            <a:r>
              <a:rPr kumimoji="0" lang="en-US" sz="1800" b="0" i="0" u="none" strike="noStrike" kern="0" cap="none" spc="0" normalizeH="0" baseline="0" noProof="0" dirty="0">
                <a:ln>
                  <a:noFill/>
                </a:ln>
                <a:solidFill>
                  <a:schemeClr val="tx2">
                    <a:lumMod val="75000"/>
                  </a:schemeClr>
                </a:solidFill>
                <a:effectLst/>
                <a:uLnTx/>
                <a:uFillTx/>
                <a:latin typeface="IBM Plex Sans" charset="0"/>
                <a:sym typeface="Century Gothic"/>
              </a:rPr>
              <a:t>(HIT)</a:t>
            </a:r>
          </a:p>
          <a:p>
            <a:pPr marL="342846" marR="0" lvl="0" indent="-342846" algn="l" defTabSz="457126" rtl="0" eaLnBrk="1" fontAlgn="auto" latinLnBrk="0" hangingPunct="1">
              <a:lnSpc>
                <a:spcPct val="100000"/>
              </a:lnSpc>
              <a:spcBef>
                <a:spcPts val="100"/>
              </a:spcBef>
              <a:spcAft>
                <a:spcPts val="0"/>
              </a:spcAft>
              <a:buClrTx/>
              <a:buSzPct val="100000"/>
              <a:buFont typeface="Arial"/>
              <a:buChar char="•"/>
              <a:tabLst/>
              <a:defRPr/>
            </a:pPr>
            <a:r>
              <a:rPr kumimoji="0" lang="en-US" sz="1800" b="0" i="0" u="none" strike="noStrike" kern="0" cap="none" spc="0" normalizeH="0" baseline="0" noProof="0" dirty="0">
                <a:ln>
                  <a:noFill/>
                </a:ln>
                <a:solidFill>
                  <a:schemeClr val="tx2">
                    <a:lumMod val="75000"/>
                  </a:schemeClr>
                </a:solidFill>
                <a:effectLst/>
                <a:uLnTx/>
                <a:uFillTx/>
                <a:latin typeface="IBM Plex Sans" charset="0"/>
                <a:sym typeface="Century Gothic"/>
              </a:rPr>
              <a:t>Use crowd to solve HIT cheaply </a:t>
            </a:r>
          </a:p>
        </p:txBody>
      </p:sp>
      <p:sp>
        <p:nvSpPr>
          <p:cNvPr id="58" name="Content Placeholder 2">
            <a:extLst>
              <a:ext uri="{FF2B5EF4-FFF2-40B4-BE49-F238E27FC236}">
                <a16:creationId xmlns:a16="http://schemas.microsoft.com/office/drawing/2014/main" id="{1DE30B2D-98CD-E347-93B7-1732AE2A4102}"/>
              </a:ext>
            </a:extLst>
          </p:cNvPr>
          <p:cNvSpPr txBox="1">
            <a:spLocks/>
          </p:cNvSpPr>
          <p:nvPr/>
        </p:nvSpPr>
        <p:spPr>
          <a:xfrm>
            <a:off x="4828854" y="2601749"/>
            <a:ext cx="7169394" cy="1039924"/>
          </a:xfrm>
          <a:prstGeom prst="rect">
            <a:avLst/>
          </a:prstGeom>
          <a:ln w="12700">
            <a:miter lim="400000"/>
          </a:ln>
          <a:extLst>
            <a:ext uri="{C572A759-6A51-4108-AA02-DFA0A04FC94B}">
              <ma14:wrappingTextBoxFlag xmlns="" xmlns:ma14="http://schemas.microsoft.com/office/mac/drawingml/2011/main" val="1"/>
            </a:ext>
          </a:extLst>
        </p:spPr>
        <p:txBody>
          <a:bodyPr lIns="45711" tIns="45711" rIns="45711" bIns="45711">
            <a:normAutofit/>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pPr marL="0" marR="0" lvl="0" indent="0" algn="l" defTabSz="457126" rtl="0" eaLnBrk="1" fontAlgn="auto" latinLnBrk="0" hangingPunct="1">
              <a:lnSpc>
                <a:spcPct val="100000"/>
              </a:lnSpc>
              <a:spcBef>
                <a:spcPts val="100"/>
              </a:spcBef>
              <a:spcAft>
                <a:spcPts val="0"/>
              </a:spcAft>
              <a:buClrTx/>
              <a:buSzPct val="100000"/>
              <a:buFont typeface="Arial"/>
              <a:buNone/>
              <a:tabLst/>
              <a:defRPr/>
            </a:pPr>
            <a:r>
              <a:rPr kumimoji="0" lang="en-US" sz="2200" b="1" i="0" u="none" strike="noStrike" kern="0" cap="none" spc="0" normalizeH="0" baseline="0" noProof="0" dirty="0">
                <a:ln>
                  <a:noFill/>
                </a:ln>
                <a:solidFill>
                  <a:schemeClr val="tx2">
                    <a:lumMod val="75000"/>
                  </a:schemeClr>
                </a:solidFill>
                <a:effectLst/>
                <a:uLnTx/>
                <a:uFillTx/>
                <a:latin typeface="IBM Plex Sans" charset="0"/>
                <a:sym typeface="Century Gothic"/>
              </a:rPr>
              <a:t>Pros</a:t>
            </a:r>
          </a:p>
          <a:p>
            <a:pPr marL="342846" marR="0" lvl="0" indent="-342846" algn="l" defTabSz="457126" rtl="0" eaLnBrk="1" fontAlgn="auto" latinLnBrk="0" hangingPunct="1">
              <a:lnSpc>
                <a:spcPct val="100000"/>
              </a:lnSpc>
              <a:spcBef>
                <a:spcPts val="100"/>
              </a:spcBef>
              <a:spcAft>
                <a:spcPts val="0"/>
              </a:spcAft>
              <a:buClrTx/>
              <a:buSzPct val="100000"/>
              <a:buFont typeface="Arial"/>
              <a:buChar char="•"/>
              <a:tabLst/>
              <a:defRPr/>
            </a:pPr>
            <a:r>
              <a:rPr kumimoji="0" lang="en-US" sz="1800" b="0" i="0" u="none" strike="noStrike" kern="0" cap="none" spc="0" normalizeH="0" baseline="0" noProof="0" dirty="0">
                <a:ln>
                  <a:noFill/>
                </a:ln>
                <a:solidFill>
                  <a:schemeClr val="tx2">
                    <a:lumMod val="75000"/>
                  </a:schemeClr>
                </a:solidFill>
                <a:effectLst/>
                <a:uLnTx/>
                <a:uFillTx/>
                <a:latin typeface="IBM Plex Sans" charset="0"/>
                <a:sym typeface="Century Gothic"/>
              </a:rPr>
              <a:t>Allows for many HITs since crowd can be large</a:t>
            </a:r>
          </a:p>
          <a:p>
            <a:pPr marL="342846" marR="0" lvl="0" indent="-342846" algn="l" defTabSz="457126" rtl="0" eaLnBrk="1" fontAlgn="auto" latinLnBrk="0" hangingPunct="1">
              <a:lnSpc>
                <a:spcPct val="100000"/>
              </a:lnSpc>
              <a:spcBef>
                <a:spcPts val="100"/>
              </a:spcBef>
              <a:spcAft>
                <a:spcPts val="0"/>
              </a:spcAft>
              <a:buClrTx/>
              <a:buSzPct val="100000"/>
              <a:buFont typeface="Arial"/>
              <a:buChar char="•"/>
              <a:tabLst/>
              <a:defRPr/>
            </a:pPr>
            <a:r>
              <a:rPr kumimoji="0" lang="en-US" sz="1800" b="0" i="0" u="none" strike="noStrike" kern="0" cap="none" spc="0" normalizeH="0" baseline="0" noProof="0" dirty="0">
                <a:ln>
                  <a:noFill/>
                </a:ln>
                <a:solidFill>
                  <a:schemeClr val="tx2">
                    <a:lumMod val="75000"/>
                  </a:schemeClr>
                </a:solidFill>
                <a:effectLst/>
                <a:uLnTx/>
                <a:uFillTx/>
                <a:latin typeface="IBM Plex Sans" charset="0"/>
                <a:sym typeface="Century Gothic"/>
              </a:rPr>
              <a:t>Enables novel ER paradigms (assuming costs are low)</a:t>
            </a:r>
          </a:p>
        </p:txBody>
      </p:sp>
      <mc:AlternateContent xmlns:mc="http://schemas.openxmlformats.org/markup-compatibility/2006" xmlns:a14="http://schemas.microsoft.com/office/drawing/2010/main">
        <mc:Choice Requires="a14">
          <p:sp>
            <p:nvSpPr>
              <p:cNvPr id="59" name="Content Placeholder 2">
                <a:extLst>
                  <a:ext uri="{FF2B5EF4-FFF2-40B4-BE49-F238E27FC236}">
                    <a16:creationId xmlns:a16="http://schemas.microsoft.com/office/drawing/2014/main" id="{B4814555-7298-3A49-BA0B-96E6D6E8E5F4}"/>
                  </a:ext>
                </a:extLst>
              </p:cNvPr>
              <p:cNvSpPr txBox="1">
                <a:spLocks/>
              </p:cNvSpPr>
              <p:nvPr/>
            </p:nvSpPr>
            <p:spPr>
              <a:xfrm>
                <a:off x="6618647" y="4048938"/>
                <a:ext cx="5379601" cy="1039924"/>
              </a:xfrm>
              <a:prstGeom prst="rect">
                <a:avLst/>
              </a:prstGeom>
              <a:ln w="12700">
                <a:miter lim="400000"/>
              </a:ln>
              <a:extLst>
                <a:ext uri="{C572A759-6A51-4108-AA02-DFA0A04FC94B}">
                  <ma14:wrappingTextBoxFlag xmlns="" xmlns:ma14="http://schemas.microsoft.com/office/mac/drawingml/2011/main" val="1"/>
                </a:ext>
              </a:extLst>
            </p:spPr>
            <p:txBody>
              <a:bodyPr lIns="45711" tIns="45711" rIns="45711" bIns="45711">
                <a:normAutofit/>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pPr marL="0" marR="0" lvl="0" indent="0" algn="l" defTabSz="457126" rtl="0" eaLnBrk="1" fontAlgn="auto" latinLnBrk="0" hangingPunct="1">
                  <a:lnSpc>
                    <a:spcPct val="100000"/>
                  </a:lnSpc>
                  <a:spcBef>
                    <a:spcPts val="100"/>
                  </a:spcBef>
                  <a:spcAft>
                    <a:spcPts val="0"/>
                  </a:spcAft>
                  <a:buClrTx/>
                  <a:buSzPct val="100000"/>
                  <a:buFont typeface="Arial"/>
                  <a:buNone/>
                  <a:tabLst/>
                  <a:defRPr/>
                </a:pPr>
                <a:r>
                  <a:rPr kumimoji="0" lang="en-US" sz="2200" b="1" i="0" u="none" strike="noStrike" kern="0" cap="none" spc="0" normalizeH="0" baseline="0" noProof="0" dirty="0">
                    <a:ln>
                      <a:noFill/>
                    </a:ln>
                    <a:solidFill>
                      <a:schemeClr val="tx2">
                        <a:lumMod val="75000"/>
                      </a:schemeClr>
                    </a:solidFill>
                    <a:effectLst/>
                    <a:uLnTx/>
                    <a:uFillTx/>
                    <a:latin typeface="IBM Plex Sans" charset="0"/>
                    <a:sym typeface="Century Gothic"/>
                  </a:rPr>
                  <a:t>Cons</a:t>
                </a:r>
              </a:p>
              <a:p>
                <a:pPr marL="342846" marR="0" lvl="0" indent="-342846" algn="l" defTabSz="457126" rtl="0" eaLnBrk="1" fontAlgn="auto" latinLnBrk="0" hangingPunct="1">
                  <a:lnSpc>
                    <a:spcPct val="100000"/>
                  </a:lnSpc>
                  <a:spcBef>
                    <a:spcPts val="100"/>
                  </a:spcBef>
                  <a:spcAft>
                    <a:spcPts val="0"/>
                  </a:spcAft>
                  <a:buClrTx/>
                  <a:buSzPct val="100000"/>
                  <a:buFont typeface="Arial"/>
                  <a:buChar char="•"/>
                  <a:tabLst/>
                  <a:defRPr/>
                </a:pPr>
                <a:r>
                  <a:rPr kumimoji="0" lang="en-US" sz="1800" b="0" i="0" u="none" strike="noStrike" kern="0" cap="none" spc="0" normalizeH="0" baseline="0" noProof="0" dirty="0">
                    <a:ln>
                      <a:noFill/>
                    </a:ln>
                    <a:solidFill>
                      <a:schemeClr val="tx2">
                        <a:lumMod val="75000"/>
                      </a:schemeClr>
                    </a:solidFill>
                    <a:effectLst/>
                    <a:uLnTx/>
                    <a:uFillTx/>
                    <a:latin typeface="IBM Plex Sans" charset="0"/>
                    <a:sym typeface="Century Gothic"/>
                  </a:rPr>
                  <a:t>Crowd worker </a:t>
                </a:r>
                <a14:m>
                  <m:oMath xmlns:m="http://schemas.openxmlformats.org/officeDocument/2006/math">
                    <m:r>
                      <a:rPr kumimoji="0" lang="en-US" sz="1800" b="0" i="1" u="none" strike="noStrike" kern="0" cap="none" spc="0" normalizeH="0" baseline="0" noProof="0" smtClean="0">
                        <a:ln>
                          <a:noFill/>
                        </a:ln>
                        <a:solidFill>
                          <a:schemeClr val="tx2">
                            <a:lumMod val="75000"/>
                          </a:schemeClr>
                        </a:solidFill>
                        <a:effectLst/>
                        <a:uLnTx/>
                        <a:uFillTx/>
                        <a:latin typeface="Cambria Math" panose="02040503050406030204" pitchFamily="18" charset="0"/>
                        <a:ea typeface="Cambria Math" panose="02040503050406030204" pitchFamily="18" charset="0"/>
                        <a:sym typeface="Century Gothic"/>
                      </a:rPr>
                      <m:t>≠</m:t>
                    </m:r>
                  </m:oMath>
                </a14:m>
                <a:r>
                  <a:rPr kumimoji="0" lang="en-US" sz="1800" b="0" i="0" u="none" strike="noStrike" kern="0" cap="none" spc="0" normalizeH="0" baseline="0" noProof="0" dirty="0">
                    <a:ln>
                      <a:noFill/>
                    </a:ln>
                    <a:solidFill>
                      <a:schemeClr val="tx2">
                        <a:lumMod val="75000"/>
                      </a:schemeClr>
                    </a:solidFill>
                    <a:effectLst/>
                    <a:uLnTx/>
                    <a:uFillTx/>
                    <a:latin typeface="IBM Plex Sans" charset="0"/>
                    <a:sym typeface="Century Gothic"/>
                  </a:rPr>
                  <a:t> Expert</a:t>
                </a:r>
              </a:p>
              <a:p>
                <a:pPr marL="342846" marR="0" lvl="0" indent="-342846" algn="l" defTabSz="457126" rtl="0" eaLnBrk="1" fontAlgn="auto" latinLnBrk="0" hangingPunct="1">
                  <a:lnSpc>
                    <a:spcPct val="100000"/>
                  </a:lnSpc>
                  <a:spcBef>
                    <a:spcPts val="100"/>
                  </a:spcBef>
                  <a:spcAft>
                    <a:spcPts val="0"/>
                  </a:spcAft>
                  <a:buClrTx/>
                  <a:buSzPct val="100000"/>
                  <a:buFont typeface="Arial"/>
                  <a:buChar char="•"/>
                  <a:tabLst/>
                  <a:defRPr/>
                </a:pPr>
                <a:r>
                  <a:rPr kumimoji="0" lang="en-US" sz="1800" b="0" i="0" u="none" strike="noStrike" kern="0" cap="none" spc="0" normalizeH="0" baseline="0" noProof="0" dirty="0">
                    <a:ln>
                      <a:noFill/>
                    </a:ln>
                    <a:solidFill>
                      <a:schemeClr val="tx2">
                        <a:lumMod val="75000"/>
                      </a:schemeClr>
                    </a:solidFill>
                    <a:effectLst/>
                    <a:uLnTx/>
                    <a:uFillTx/>
                    <a:latin typeface="IBM Plex Sans" charset="0"/>
                    <a:sym typeface="Century Gothic"/>
                  </a:rPr>
                  <a:t>Need to handle incorrect labels</a:t>
                </a:r>
                <a:endParaRPr kumimoji="0" lang="en-US" sz="1800" b="0" i="0" u="none" strike="noStrike" kern="0" cap="none" spc="0" normalizeH="0" baseline="0" noProof="0" dirty="0">
                  <a:ln>
                    <a:noFill/>
                  </a:ln>
                  <a:solidFill>
                    <a:srgbClr val="000000"/>
                  </a:solidFill>
                  <a:effectLst/>
                  <a:uLnTx/>
                  <a:uFillTx/>
                  <a:latin typeface="IBM Plex Sans" charset="0"/>
                  <a:sym typeface="Century Gothic"/>
                </a:endParaRPr>
              </a:p>
            </p:txBody>
          </p:sp>
        </mc:Choice>
        <mc:Fallback xmlns="">
          <p:sp>
            <p:nvSpPr>
              <p:cNvPr id="59" name="Content Placeholder 2">
                <a:extLst>
                  <a:ext uri="{FF2B5EF4-FFF2-40B4-BE49-F238E27FC236}">
                    <a16:creationId xmlns:a16="http://schemas.microsoft.com/office/drawing/2014/main" id="{B4814555-7298-3A49-BA0B-96E6D6E8E5F4}"/>
                  </a:ext>
                </a:extLst>
              </p:cNvPr>
              <p:cNvSpPr txBox="1">
                <a:spLocks noRot="1" noChangeAspect="1" noMove="1" noResize="1" noEditPoints="1" noAdjustHandles="1" noChangeArrowheads="1" noChangeShapeType="1" noTextEdit="1"/>
              </p:cNvSpPr>
              <p:nvPr/>
            </p:nvSpPr>
            <p:spPr>
              <a:xfrm>
                <a:off x="6618647" y="4048938"/>
                <a:ext cx="5379601" cy="1039924"/>
              </a:xfrm>
              <a:prstGeom prst="rect">
                <a:avLst/>
              </a:prstGeom>
              <a:blipFill>
                <a:blip r:embed="rId4"/>
                <a:stretch>
                  <a:fillRect l="-2118" t="-3614" b="-4819"/>
                </a:stretch>
              </a:blipFill>
              <a:ln w="12700">
                <a:miter lim="400000"/>
              </a:ln>
              <a:extLst>
                <a:ext uri="{C572A759-6A51-4108-AA02-DFA0A04FC94B}">
                  <ma14:wrappingTextBoxFlag xmlns:ma14="http://schemas.microsoft.com/office/mac/drawingml/2011/main" xmlns="" xmlns:a14="http://schemas.microsoft.com/office/drawing/2010/main" val="1"/>
                </a:ext>
              </a:extLst>
            </p:spPr>
            <p:txBody>
              <a:bodyPr/>
              <a:lstStyle/>
              <a:p>
                <a:r>
                  <a:rPr lang="en-US">
                    <a:noFill/>
                  </a:rPr>
                  <a:t> </a:t>
                </a:r>
              </a:p>
            </p:txBody>
          </p:sp>
        </mc:Fallback>
      </mc:AlternateContent>
    </p:spTree>
    <p:extLst>
      <p:ext uri="{BB962C8B-B14F-4D97-AF65-F5344CB8AC3E}">
        <p14:creationId xmlns:p14="http://schemas.microsoft.com/office/powerpoint/2010/main" val="90205186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982225-8BC4-8841-BD01-154912A08FE8}"/>
              </a:ext>
            </a:extLst>
          </p:cNvPr>
          <p:cNvSpPr>
            <a:spLocks noGrp="1"/>
          </p:cNvSpPr>
          <p:nvPr>
            <p:ph type="sldNum" sz="quarter" idx="2"/>
          </p:nvPr>
        </p:nvSpPr>
        <p:spPr/>
        <p:txBody>
          <a:bodyPr/>
          <a:lstStyle/>
          <a:p>
            <a:fld id="{86CB4B4D-7CA3-9044-876B-883B54F8677D}" type="slidenum">
              <a:rPr lang="en-US" smtClean="0"/>
              <a:t>32</a:t>
            </a:fld>
            <a:endParaRPr lang="en-US"/>
          </a:p>
        </p:txBody>
      </p:sp>
      <p:sp>
        <p:nvSpPr>
          <p:cNvPr id="3" name="Title 2">
            <a:extLst>
              <a:ext uri="{FF2B5EF4-FFF2-40B4-BE49-F238E27FC236}">
                <a16:creationId xmlns:a16="http://schemas.microsoft.com/office/drawing/2014/main" id="{6383443F-39FF-5D41-950F-9CC06C33CF1E}"/>
              </a:ext>
            </a:extLst>
          </p:cNvPr>
          <p:cNvSpPr>
            <a:spLocks noGrp="1"/>
          </p:cNvSpPr>
          <p:nvPr>
            <p:ph type="title"/>
          </p:nvPr>
        </p:nvSpPr>
        <p:spPr/>
        <p:txBody>
          <a:bodyPr/>
          <a:lstStyle/>
          <a:p>
            <a:r>
              <a:rPr lang="en-US" dirty="0"/>
              <a:t>Towards Measuring Utility of a Label</a:t>
            </a:r>
          </a:p>
        </p:txBody>
      </p:sp>
      <p:sp>
        <p:nvSpPr>
          <p:cNvPr id="36" name="Text Placeholder 35">
            <a:extLst>
              <a:ext uri="{FF2B5EF4-FFF2-40B4-BE49-F238E27FC236}">
                <a16:creationId xmlns:a16="http://schemas.microsoft.com/office/drawing/2014/main" id="{118DE68B-9693-6449-84F4-444BFFBB9FB5}"/>
              </a:ext>
            </a:extLst>
          </p:cNvPr>
          <p:cNvSpPr>
            <a:spLocks noGrp="1"/>
          </p:cNvSpPr>
          <p:nvPr>
            <p:ph type="body" sz="half" idx="1"/>
          </p:nvPr>
        </p:nvSpPr>
        <p:spPr/>
        <p:txBody>
          <a:bodyPr/>
          <a:lstStyle/>
          <a:p>
            <a:r>
              <a:rPr lang="en-US" dirty="0"/>
              <a:t>Possible world given by choice of a (sub)set of edges</a:t>
            </a:r>
          </a:p>
          <a:p>
            <a:endParaRPr lang="en-US" dirty="0"/>
          </a:p>
          <a:p>
            <a:r>
              <a:rPr lang="en-US" dirty="0"/>
              <a:t>Probability of a world given by:</a:t>
            </a:r>
          </a:p>
          <a:p>
            <a:endParaRPr lang="en-US" dirty="0"/>
          </a:p>
          <a:p>
            <a:endParaRPr lang="en-US" dirty="0"/>
          </a:p>
          <a:p>
            <a:endParaRPr lang="en-US" dirty="0"/>
          </a:p>
          <a:p>
            <a:endParaRPr lang="en-US" dirty="0"/>
          </a:p>
          <a:p>
            <a:r>
              <a:rPr lang="en-US" dirty="0"/>
              <a:t>May be followed with triangulation</a:t>
            </a:r>
          </a:p>
          <a:p>
            <a:pPr lvl="1"/>
            <a:r>
              <a:rPr lang="en-US" dirty="0"/>
              <a:t>Produces coherent entity clusters</a:t>
            </a:r>
          </a:p>
        </p:txBody>
      </p:sp>
      <p:sp>
        <p:nvSpPr>
          <p:cNvPr id="5" name="Oval 4">
            <a:extLst>
              <a:ext uri="{FF2B5EF4-FFF2-40B4-BE49-F238E27FC236}">
                <a16:creationId xmlns:a16="http://schemas.microsoft.com/office/drawing/2014/main" id="{D99E6434-F5CC-8349-B0C1-99004CE62B4B}"/>
              </a:ext>
            </a:extLst>
          </p:cNvPr>
          <p:cNvSpPr/>
          <p:nvPr/>
        </p:nvSpPr>
        <p:spPr>
          <a:xfrm>
            <a:off x="8055140" y="2507177"/>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6" name="Oval 5">
            <a:extLst>
              <a:ext uri="{FF2B5EF4-FFF2-40B4-BE49-F238E27FC236}">
                <a16:creationId xmlns:a16="http://schemas.microsoft.com/office/drawing/2014/main" id="{1C528867-A6F3-2C4E-8691-ACC2F1E2E9CA}"/>
              </a:ext>
            </a:extLst>
          </p:cNvPr>
          <p:cNvSpPr/>
          <p:nvPr/>
        </p:nvSpPr>
        <p:spPr>
          <a:xfrm>
            <a:off x="7496671" y="3673936"/>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7" name="Oval 6">
            <a:extLst>
              <a:ext uri="{FF2B5EF4-FFF2-40B4-BE49-F238E27FC236}">
                <a16:creationId xmlns:a16="http://schemas.microsoft.com/office/drawing/2014/main" id="{14417288-D198-9441-A7BF-2D019262FC10}"/>
              </a:ext>
            </a:extLst>
          </p:cNvPr>
          <p:cNvSpPr/>
          <p:nvPr/>
        </p:nvSpPr>
        <p:spPr>
          <a:xfrm>
            <a:off x="8698016" y="3677286"/>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8" name="Oval 7">
            <a:extLst>
              <a:ext uri="{FF2B5EF4-FFF2-40B4-BE49-F238E27FC236}">
                <a16:creationId xmlns:a16="http://schemas.microsoft.com/office/drawing/2014/main" id="{AF53B45C-B59B-B34A-94B1-242116505782}"/>
              </a:ext>
            </a:extLst>
          </p:cNvPr>
          <p:cNvSpPr/>
          <p:nvPr/>
        </p:nvSpPr>
        <p:spPr>
          <a:xfrm>
            <a:off x="9776584" y="3682602"/>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9" name="Straight Connector 8">
            <a:extLst>
              <a:ext uri="{FF2B5EF4-FFF2-40B4-BE49-F238E27FC236}">
                <a16:creationId xmlns:a16="http://schemas.microsoft.com/office/drawing/2014/main" id="{00ADC175-703C-474D-9F11-81006042108B}"/>
              </a:ext>
            </a:extLst>
          </p:cNvPr>
          <p:cNvCxnSpPr>
            <a:stCxn id="5" idx="3"/>
            <a:endCxn id="6" idx="0"/>
          </p:cNvCxnSpPr>
          <p:nvPr/>
        </p:nvCxnSpPr>
        <p:spPr>
          <a:xfrm flipH="1">
            <a:off x="7603054" y="2688287"/>
            <a:ext cx="483245" cy="985649"/>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 name="Straight Connector 9">
            <a:extLst>
              <a:ext uri="{FF2B5EF4-FFF2-40B4-BE49-F238E27FC236}">
                <a16:creationId xmlns:a16="http://schemas.microsoft.com/office/drawing/2014/main" id="{0C07996A-B667-CA4A-A378-CD9FCEE4B51A}"/>
              </a:ext>
            </a:extLst>
          </p:cNvPr>
          <p:cNvCxnSpPr>
            <a:cxnSpLocks/>
            <a:stCxn id="5" idx="5"/>
            <a:endCxn id="7" idx="0"/>
          </p:cNvCxnSpPr>
          <p:nvPr/>
        </p:nvCxnSpPr>
        <p:spPr>
          <a:xfrm>
            <a:off x="8236747" y="2688287"/>
            <a:ext cx="567652" cy="988999"/>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F22951C0-948F-4C49-9073-478C5F21BF03}"/>
              </a:ext>
            </a:extLst>
          </p:cNvPr>
          <p:cNvCxnSpPr>
            <a:cxnSpLocks/>
            <a:stCxn id="6" idx="6"/>
            <a:endCxn id="7" idx="2"/>
          </p:cNvCxnSpPr>
          <p:nvPr/>
        </p:nvCxnSpPr>
        <p:spPr>
          <a:xfrm>
            <a:off x="7709437" y="3780028"/>
            <a:ext cx="988579" cy="335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E4831C94-4A98-D64D-9CC3-C3662AA7533A}"/>
              </a:ext>
            </a:extLst>
          </p:cNvPr>
          <p:cNvCxnSpPr>
            <a:cxnSpLocks/>
            <a:stCxn id="8" idx="2"/>
            <a:endCxn id="7" idx="6"/>
          </p:cNvCxnSpPr>
          <p:nvPr/>
        </p:nvCxnSpPr>
        <p:spPr>
          <a:xfrm flipH="1" flipV="1">
            <a:off x="8910782" y="3783378"/>
            <a:ext cx="865802" cy="5316"/>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 name="Arc 12">
            <a:extLst>
              <a:ext uri="{FF2B5EF4-FFF2-40B4-BE49-F238E27FC236}">
                <a16:creationId xmlns:a16="http://schemas.microsoft.com/office/drawing/2014/main" id="{08D811CE-E34D-124A-B6B8-B707BD6985F8}"/>
              </a:ext>
            </a:extLst>
          </p:cNvPr>
          <p:cNvSpPr/>
          <p:nvPr/>
        </p:nvSpPr>
        <p:spPr>
          <a:xfrm>
            <a:off x="6558455" y="2507177"/>
            <a:ext cx="3324512" cy="2319348"/>
          </a:xfrm>
          <a:prstGeom prst="arc">
            <a:avLst>
              <a:gd name="adj1" fmla="val 16200000"/>
              <a:gd name="adj2" fmla="val 85579"/>
            </a:avLst>
          </a:prstGeom>
          <a:noFill/>
          <a:ln w="25400" cap="flat">
            <a:solidFill>
              <a:schemeClr val="tx2"/>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cs typeface="Calibri"/>
            </a:endParaRPr>
          </a:p>
        </p:txBody>
      </p:sp>
      <p:sp>
        <p:nvSpPr>
          <p:cNvPr id="14" name="Freeform 13">
            <a:extLst>
              <a:ext uri="{FF2B5EF4-FFF2-40B4-BE49-F238E27FC236}">
                <a16:creationId xmlns:a16="http://schemas.microsoft.com/office/drawing/2014/main" id="{1AEE9E84-4FF1-1C48-967D-A89AB60E1DB6}"/>
              </a:ext>
            </a:extLst>
          </p:cNvPr>
          <p:cNvSpPr/>
          <p:nvPr/>
        </p:nvSpPr>
        <p:spPr>
          <a:xfrm>
            <a:off x="7603054" y="3904124"/>
            <a:ext cx="2173530" cy="545934"/>
          </a:xfrm>
          <a:custGeom>
            <a:avLst/>
            <a:gdLst>
              <a:gd name="connsiteX0" fmla="*/ 0 w 1366463"/>
              <a:gd name="connsiteY0" fmla="*/ 0 h 462337"/>
              <a:gd name="connsiteX1" fmla="*/ 606175 w 1366463"/>
              <a:gd name="connsiteY1" fmla="*/ 462337 h 462337"/>
              <a:gd name="connsiteX2" fmla="*/ 1366463 w 1366463"/>
              <a:gd name="connsiteY2" fmla="*/ 0 h 462337"/>
            </a:gdLst>
            <a:ahLst/>
            <a:cxnLst>
              <a:cxn ang="0">
                <a:pos x="connsiteX0" y="connsiteY0"/>
              </a:cxn>
              <a:cxn ang="0">
                <a:pos x="connsiteX1" y="connsiteY1"/>
              </a:cxn>
              <a:cxn ang="0">
                <a:pos x="connsiteX2" y="connsiteY2"/>
              </a:cxn>
            </a:cxnLst>
            <a:rect l="l" t="t" r="r" b="b"/>
            <a:pathLst>
              <a:path w="1366463" h="462337">
                <a:moveTo>
                  <a:pt x="0" y="0"/>
                </a:moveTo>
                <a:cubicBezTo>
                  <a:pt x="189215" y="231168"/>
                  <a:pt x="378431" y="462337"/>
                  <a:pt x="606175" y="462337"/>
                </a:cubicBezTo>
                <a:cubicBezTo>
                  <a:pt x="833919" y="462337"/>
                  <a:pt x="1100191" y="231168"/>
                  <a:pt x="1366463" y="0"/>
                </a:cubicBezTo>
              </a:path>
            </a:pathLst>
          </a:custGeom>
          <a:noFill/>
          <a:ln w="25400" cap="flat">
            <a:solidFill>
              <a:schemeClr val="tx2"/>
            </a:solidFill>
            <a:prstDash val="sysDot"/>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cs typeface="Calibri"/>
            </a:endParaRPr>
          </a:p>
        </p:txBody>
      </p:sp>
      <p:sp>
        <p:nvSpPr>
          <p:cNvPr id="15" name="TextBox 14">
            <a:extLst>
              <a:ext uri="{FF2B5EF4-FFF2-40B4-BE49-F238E27FC236}">
                <a16:creationId xmlns:a16="http://schemas.microsoft.com/office/drawing/2014/main" id="{52499E89-ABD4-1A49-8F01-1C1969CA59FB}"/>
              </a:ext>
            </a:extLst>
          </p:cNvPr>
          <p:cNvSpPr txBox="1"/>
          <p:nvPr/>
        </p:nvSpPr>
        <p:spPr>
          <a:xfrm>
            <a:off x="9190625" y="2454049"/>
            <a:ext cx="19973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a:t>
            </a:r>
          </a:p>
        </p:txBody>
      </p:sp>
      <p:sp>
        <p:nvSpPr>
          <p:cNvPr id="16" name="TextBox 15">
            <a:extLst>
              <a:ext uri="{FF2B5EF4-FFF2-40B4-BE49-F238E27FC236}">
                <a16:creationId xmlns:a16="http://schemas.microsoft.com/office/drawing/2014/main" id="{A0D2B559-866F-2649-884F-A6AEE6417B47}"/>
              </a:ext>
            </a:extLst>
          </p:cNvPr>
          <p:cNvSpPr txBox="1"/>
          <p:nvPr/>
        </p:nvSpPr>
        <p:spPr>
          <a:xfrm>
            <a:off x="8589952" y="4513900"/>
            <a:ext cx="19973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a:t>
            </a:r>
          </a:p>
        </p:txBody>
      </p:sp>
      <p:sp>
        <p:nvSpPr>
          <p:cNvPr id="17" name="TextBox 16">
            <a:extLst>
              <a:ext uri="{FF2B5EF4-FFF2-40B4-BE49-F238E27FC236}">
                <a16:creationId xmlns:a16="http://schemas.microsoft.com/office/drawing/2014/main" id="{B0A82B76-6051-AC48-88D8-2E630A29343A}"/>
              </a:ext>
            </a:extLst>
          </p:cNvPr>
          <p:cNvSpPr txBox="1"/>
          <p:nvPr/>
        </p:nvSpPr>
        <p:spPr>
          <a:xfrm>
            <a:off x="7452606" y="2965635"/>
            <a:ext cx="44487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0.9</a:t>
            </a:r>
          </a:p>
        </p:txBody>
      </p:sp>
      <p:sp>
        <p:nvSpPr>
          <p:cNvPr id="18" name="TextBox 17">
            <a:extLst>
              <a:ext uri="{FF2B5EF4-FFF2-40B4-BE49-F238E27FC236}">
                <a16:creationId xmlns:a16="http://schemas.microsoft.com/office/drawing/2014/main" id="{97DB34AF-64A9-184A-98EF-D2E026B06224}"/>
              </a:ext>
            </a:extLst>
          </p:cNvPr>
          <p:cNvSpPr txBox="1"/>
          <p:nvPr/>
        </p:nvSpPr>
        <p:spPr>
          <a:xfrm>
            <a:off x="9112879" y="3472253"/>
            <a:ext cx="35522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0.9</a:t>
            </a:r>
          </a:p>
        </p:txBody>
      </p:sp>
      <p:sp>
        <p:nvSpPr>
          <p:cNvPr id="19" name="TextBox 18">
            <a:extLst>
              <a:ext uri="{FF2B5EF4-FFF2-40B4-BE49-F238E27FC236}">
                <a16:creationId xmlns:a16="http://schemas.microsoft.com/office/drawing/2014/main" id="{4CF233C7-210E-1740-980F-99F52ADEE8C4}"/>
              </a:ext>
            </a:extLst>
          </p:cNvPr>
          <p:cNvSpPr txBox="1"/>
          <p:nvPr/>
        </p:nvSpPr>
        <p:spPr>
          <a:xfrm>
            <a:off x="8512206" y="2965635"/>
            <a:ext cx="35522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0.1</a:t>
            </a:r>
          </a:p>
        </p:txBody>
      </p:sp>
      <p:sp>
        <p:nvSpPr>
          <p:cNvPr id="20" name="TextBox 19">
            <a:extLst>
              <a:ext uri="{FF2B5EF4-FFF2-40B4-BE49-F238E27FC236}">
                <a16:creationId xmlns:a16="http://schemas.microsoft.com/office/drawing/2014/main" id="{C4B5D709-EAEF-CC46-A235-CD219AADDD4B}"/>
              </a:ext>
            </a:extLst>
          </p:cNvPr>
          <p:cNvSpPr txBox="1"/>
          <p:nvPr/>
        </p:nvSpPr>
        <p:spPr>
          <a:xfrm>
            <a:off x="8024225" y="3480919"/>
            <a:ext cx="35522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0.6</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77C2752-4CC8-AA4F-B958-FA4003E03184}"/>
                  </a:ext>
                </a:extLst>
              </p:cNvPr>
              <p:cNvSpPr txBox="1"/>
              <p:nvPr/>
            </p:nvSpPr>
            <p:spPr>
              <a:xfrm>
                <a:off x="1570258" y="3364831"/>
                <a:ext cx="3567836" cy="7612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cs typeface="Calibri"/>
                          <a:sym typeface="Calibri"/>
                        </a:rPr>
                        <m:t>Pr</m:t>
                      </m:r>
                      <m:r>
                        <m:rPr>
                          <m:nor/>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cs typeface="Calibri"/>
                          <a:sym typeface="Calibri"/>
                        </a:rPr>
                        <m:t>(</m:t>
                      </m:r>
                      <m:r>
                        <m:rPr>
                          <m:nor/>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cs typeface="Calibri"/>
                          <a:sym typeface="Calibri"/>
                        </a:rPr>
                        <m:t>w</m:t>
                      </m:r>
                      <m:r>
                        <m:rPr>
                          <m:nor/>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cs typeface="Calibri"/>
                          <a:sym typeface="Calibri"/>
                        </a:rPr>
                        <m:t>) = </m:t>
                      </m:r>
                      <m:nary>
                        <m:naryPr>
                          <m:chr m:val="∏"/>
                          <m:supHide m:val="on"/>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ctrlPr>
                        </m:naryPr>
                        <m:sub>
                          <m:r>
                            <m:rPr>
                              <m:brk m:alnAt="7"/>
                            </m:r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𝑒</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𝑤</m:t>
                          </m:r>
                        </m:sub>
                        <m:sup/>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𝑝</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𝑒</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m:t>
                          </m:r>
                          <m:nary>
                            <m:naryPr>
                              <m:chr m:val="∏"/>
                              <m:supHide m:val="on"/>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ctrlPr>
                            </m:naryPr>
                            <m:sub>
                              <m:r>
                                <m:rPr>
                                  <m:brk m:alnAt="7"/>
                                </m:r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𝑒</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𝑤</m:t>
                              </m:r>
                            </m:sub>
                            <m:sup/>
                            <m:e>
                              <m:d>
                                <m:d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ctrlPr>
                                </m:d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1−</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𝑝</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𝑒</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m:t>
                                  </m:r>
                                </m:e>
                              </m:d>
                            </m:e>
                          </m:nary>
                        </m:e>
                      </m:nary>
                    </m:oMath>
                  </m:oMathPara>
                </a14:m>
                <a:endParaRPr kumimoji="0" lang="en-US" sz="2000" b="0" i="0" u="none" strike="noStrike" kern="1200" cap="none" spc="0" normalizeH="0" baseline="0" noProof="0" dirty="0">
                  <a:ln>
                    <a:noFill/>
                  </a:ln>
                  <a:solidFill>
                    <a:srgbClr val="000000"/>
                  </a:solidFill>
                  <a:effectLst/>
                  <a:uLnTx/>
                  <a:uFillTx/>
                  <a:latin typeface="Calibri"/>
                  <a:cs typeface="Calibri"/>
                  <a:sym typeface="Calibri"/>
                </a:endParaRPr>
              </a:p>
            </p:txBody>
          </p:sp>
        </mc:Choice>
        <mc:Fallback xmlns="">
          <p:sp>
            <p:nvSpPr>
              <p:cNvPr id="22" name="TextBox 21">
                <a:extLst>
                  <a:ext uri="{FF2B5EF4-FFF2-40B4-BE49-F238E27FC236}">
                    <a16:creationId xmlns:a16="http://schemas.microsoft.com/office/drawing/2014/main" id="{C77C2752-4CC8-AA4F-B958-FA4003E03184}"/>
                  </a:ext>
                </a:extLst>
              </p:cNvPr>
              <p:cNvSpPr txBox="1">
                <a:spLocks noRot="1" noChangeAspect="1" noMove="1" noResize="1" noEditPoints="1" noAdjustHandles="1" noChangeArrowheads="1" noChangeShapeType="1" noTextEdit="1"/>
              </p:cNvSpPr>
              <p:nvPr/>
            </p:nvSpPr>
            <p:spPr>
              <a:xfrm>
                <a:off x="1570258" y="3364831"/>
                <a:ext cx="3567836" cy="761299"/>
              </a:xfrm>
              <a:prstGeom prst="rect">
                <a:avLst/>
              </a:prstGeom>
              <a:blipFill>
                <a:blip r:embed="rId2"/>
                <a:stretch>
                  <a:fillRect l="-1773" t="-142623" b="-195082"/>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634364366"/>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D4F3CE-9A59-4341-8888-9EB797640784}"/>
              </a:ext>
            </a:extLst>
          </p:cNvPr>
          <p:cNvSpPr>
            <a:spLocks noGrp="1"/>
          </p:cNvSpPr>
          <p:nvPr>
            <p:ph type="sldNum" sz="quarter" idx="2"/>
          </p:nvPr>
        </p:nvSpPr>
        <p:spPr/>
        <p:txBody>
          <a:bodyPr/>
          <a:lstStyle/>
          <a:p>
            <a:fld id="{86CB4B4D-7CA3-9044-876B-883B54F8677D}" type="slidenum">
              <a:rPr lang="en-US" smtClean="0"/>
              <a:t>33</a:t>
            </a:fld>
            <a:endParaRPr lang="en-US"/>
          </a:p>
        </p:txBody>
      </p:sp>
      <p:sp>
        <p:nvSpPr>
          <p:cNvPr id="3" name="Title 2">
            <a:extLst>
              <a:ext uri="{FF2B5EF4-FFF2-40B4-BE49-F238E27FC236}">
                <a16:creationId xmlns:a16="http://schemas.microsoft.com/office/drawing/2014/main" id="{DA359B20-A69C-274D-B2D6-22969A119FE5}"/>
              </a:ext>
            </a:extLst>
          </p:cNvPr>
          <p:cNvSpPr>
            <a:spLocks noGrp="1"/>
          </p:cNvSpPr>
          <p:nvPr>
            <p:ph type="title"/>
          </p:nvPr>
        </p:nvSpPr>
        <p:spPr/>
        <p:txBody>
          <a:bodyPr/>
          <a:lstStyle/>
          <a:p>
            <a:r>
              <a:rPr lang="en-US" dirty="0"/>
              <a:t>Possible Worlds</a:t>
            </a:r>
          </a:p>
        </p:txBody>
      </p:sp>
      <p:sp>
        <p:nvSpPr>
          <p:cNvPr id="6" name="Oval 5">
            <a:extLst>
              <a:ext uri="{FF2B5EF4-FFF2-40B4-BE49-F238E27FC236}">
                <a16:creationId xmlns:a16="http://schemas.microsoft.com/office/drawing/2014/main" id="{648F87F3-DB6B-3244-9C60-61342646A993}"/>
              </a:ext>
            </a:extLst>
          </p:cNvPr>
          <p:cNvSpPr/>
          <p:nvPr/>
        </p:nvSpPr>
        <p:spPr>
          <a:xfrm>
            <a:off x="1680986" y="2403790"/>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7" name="Oval 6">
            <a:extLst>
              <a:ext uri="{FF2B5EF4-FFF2-40B4-BE49-F238E27FC236}">
                <a16:creationId xmlns:a16="http://schemas.microsoft.com/office/drawing/2014/main" id="{C68B4492-041A-0944-B8DC-8EF3C30748B9}"/>
              </a:ext>
            </a:extLst>
          </p:cNvPr>
          <p:cNvSpPr/>
          <p:nvPr/>
        </p:nvSpPr>
        <p:spPr>
          <a:xfrm>
            <a:off x="1329953" y="2967082"/>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8" name="Oval 7">
            <a:extLst>
              <a:ext uri="{FF2B5EF4-FFF2-40B4-BE49-F238E27FC236}">
                <a16:creationId xmlns:a16="http://schemas.microsoft.com/office/drawing/2014/main" id="{28EE4B45-0D4A-B34E-9113-DAA4AEA366BA}"/>
              </a:ext>
            </a:extLst>
          </p:cNvPr>
          <p:cNvSpPr/>
          <p:nvPr/>
        </p:nvSpPr>
        <p:spPr>
          <a:xfrm>
            <a:off x="2033891" y="2967082"/>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9" name="Oval 8">
            <a:extLst>
              <a:ext uri="{FF2B5EF4-FFF2-40B4-BE49-F238E27FC236}">
                <a16:creationId xmlns:a16="http://schemas.microsoft.com/office/drawing/2014/main" id="{84646944-1EAE-6543-9560-3AB3F5861226}"/>
              </a:ext>
            </a:extLst>
          </p:cNvPr>
          <p:cNvSpPr/>
          <p:nvPr/>
        </p:nvSpPr>
        <p:spPr>
          <a:xfrm>
            <a:off x="2737829" y="2967082"/>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0" name="Straight Connector 9">
            <a:extLst>
              <a:ext uri="{FF2B5EF4-FFF2-40B4-BE49-F238E27FC236}">
                <a16:creationId xmlns:a16="http://schemas.microsoft.com/office/drawing/2014/main" id="{48956D11-307A-204E-9780-F01B73590FC9}"/>
              </a:ext>
            </a:extLst>
          </p:cNvPr>
          <p:cNvCxnSpPr>
            <a:stCxn id="6" idx="3"/>
            <a:endCxn id="7" idx="0"/>
          </p:cNvCxnSpPr>
          <p:nvPr/>
        </p:nvCxnSpPr>
        <p:spPr>
          <a:xfrm flipH="1">
            <a:off x="1436336" y="2584900"/>
            <a:ext cx="275809" cy="38218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319EF37F-401E-1541-9892-4E5B4B3FB7B5}"/>
              </a:ext>
            </a:extLst>
          </p:cNvPr>
          <p:cNvCxnSpPr>
            <a:cxnSpLocks/>
            <a:stCxn id="6" idx="5"/>
            <a:endCxn id="8" idx="0"/>
          </p:cNvCxnSpPr>
          <p:nvPr/>
        </p:nvCxnSpPr>
        <p:spPr>
          <a:xfrm>
            <a:off x="1862593" y="2584900"/>
            <a:ext cx="277681" cy="38218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4A81AA62-1D92-D644-971F-ADA386595D74}"/>
              </a:ext>
            </a:extLst>
          </p:cNvPr>
          <p:cNvCxnSpPr>
            <a:cxnSpLocks/>
            <a:stCxn id="7" idx="6"/>
            <a:endCxn id="8" idx="2"/>
          </p:cNvCxnSpPr>
          <p:nvPr/>
        </p:nvCxnSpPr>
        <p:spPr>
          <a:xfrm>
            <a:off x="1542719" y="3073174"/>
            <a:ext cx="491172"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 name="Straight Connector 12">
            <a:extLst>
              <a:ext uri="{FF2B5EF4-FFF2-40B4-BE49-F238E27FC236}">
                <a16:creationId xmlns:a16="http://schemas.microsoft.com/office/drawing/2014/main" id="{BC4DB9C8-98FB-5A48-91F5-84F274BA0031}"/>
              </a:ext>
            </a:extLst>
          </p:cNvPr>
          <p:cNvCxnSpPr>
            <a:cxnSpLocks/>
            <a:stCxn id="9" idx="2"/>
            <a:endCxn id="8" idx="6"/>
          </p:cNvCxnSpPr>
          <p:nvPr/>
        </p:nvCxnSpPr>
        <p:spPr>
          <a:xfrm flipH="1">
            <a:off x="2246657" y="3073174"/>
            <a:ext cx="491172"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4" name="Arc 13">
            <a:extLst>
              <a:ext uri="{FF2B5EF4-FFF2-40B4-BE49-F238E27FC236}">
                <a16:creationId xmlns:a16="http://schemas.microsoft.com/office/drawing/2014/main" id="{49767ABF-0AE2-D940-90DE-55A9EDD93F63}"/>
              </a:ext>
            </a:extLst>
          </p:cNvPr>
          <p:cNvSpPr/>
          <p:nvPr/>
        </p:nvSpPr>
        <p:spPr>
          <a:xfrm>
            <a:off x="969078" y="2492684"/>
            <a:ext cx="1869896" cy="924674"/>
          </a:xfrm>
          <a:prstGeom prst="arc">
            <a:avLst/>
          </a:prstGeom>
          <a:noFill/>
          <a:ln w="25400" cap="flat">
            <a:solidFill>
              <a:schemeClr val="tx2"/>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cs typeface="Calibri"/>
            </a:endParaRPr>
          </a:p>
        </p:txBody>
      </p:sp>
      <p:sp>
        <p:nvSpPr>
          <p:cNvPr id="15" name="Freeform 14">
            <a:extLst>
              <a:ext uri="{FF2B5EF4-FFF2-40B4-BE49-F238E27FC236}">
                <a16:creationId xmlns:a16="http://schemas.microsoft.com/office/drawing/2014/main" id="{807260E8-56A2-B549-B6D7-15C76D4A6316}"/>
              </a:ext>
            </a:extLst>
          </p:cNvPr>
          <p:cNvSpPr/>
          <p:nvPr/>
        </p:nvSpPr>
        <p:spPr>
          <a:xfrm>
            <a:off x="1431414" y="3191326"/>
            <a:ext cx="1366463" cy="314926"/>
          </a:xfrm>
          <a:custGeom>
            <a:avLst/>
            <a:gdLst>
              <a:gd name="connsiteX0" fmla="*/ 0 w 1366463"/>
              <a:gd name="connsiteY0" fmla="*/ 0 h 462337"/>
              <a:gd name="connsiteX1" fmla="*/ 606175 w 1366463"/>
              <a:gd name="connsiteY1" fmla="*/ 462337 h 462337"/>
              <a:gd name="connsiteX2" fmla="*/ 1366463 w 1366463"/>
              <a:gd name="connsiteY2" fmla="*/ 0 h 462337"/>
            </a:gdLst>
            <a:ahLst/>
            <a:cxnLst>
              <a:cxn ang="0">
                <a:pos x="connsiteX0" y="connsiteY0"/>
              </a:cxn>
              <a:cxn ang="0">
                <a:pos x="connsiteX1" y="connsiteY1"/>
              </a:cxn>
              <a:cxn ang="0">
                <a:pos x="connsiteX2" y="connsiteY2"/>
              </a:cxn>
            </a:cxnLst>
            <a:rect l="l" t="t" r="r" b="b"/>
            <a:pathLst>
              <a:path w="1366463" h="462337">
                <a:moveTo>
                  <a:pt x="0" y="0"/>
                </a:moveTo>
                <a:cubicBezTo>
                  <a:pt x="189215" y="231168"/>
                  <a:pt x="378431" y="462337"/>
                  <a:pt x="606175" y="462337"/>
                </a:cubicBezTo>
                <a:cubicBezTo>
                  <a:pt x="833919" y="462337"/>
                  <a:pt x="1100191" y="231168"/>
                  <a:pt x="1366463" y="0"/>
                </a:cubicBezTo>
              </a:path>
            </a:pathLst>
          </a:custGeom>
          <a:noFill/>
          <a:ln w="25400" cap="flat">
            <a:solidFill>
              <a:schemeClr val="tx2"/>
            </a:solidFill>
            <a:prstDash val="sysDot"/>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cs typeface="Calibri"/>
            </a:endParaRPr>
          </a:p>
        </p:txBody>
      </p:sp>
      <p:sp>
        <p:nvSpPr>
          <p:cNvPr id="16" name="TextBox 15">
            <a:extLst>
              <a:ext uri="{FF2B5EF4-FFF2-40B4-BE49-F238E27FC236}">
                <a16:creationId xmlns:a16="http://schemas.microsoft.com/office/drawing/2014/main" id="{EE94A0B1-1F08-F541-A1B5-C1830ED6D70A}"/>
              </a:ext>
            </a:extLst>
          </p:cNvPr>
          <p:cNvSpPr txBox="1"/>
          <p:nvPr/>
        </p:nvSpPr>
        <p:spPr>
          <a:xfrm>
            <a:off x="2354414" y="2352529"/>
            <a:ext cx="16927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a:t>
            </a:r>
          </a:p>
        </p:txBody>
      </p:sp>
      <p:sp>
        <p:nvSpPr>
          <p:cNvPr id="17" name="TextBox 16">
            <a:extLst>
              <a:ext uri="{FF2B5EF4-FFF2-40B4-BE49-F238E27FC236}">
                <a16:creationId xmlns:a16="http://schemas.microsoft.com/office/drawing/2014/main" id="{0AE4E6E7-7AF4-CE4F-87DD-71497FD9B315}"/>
              </a:ext>
            </a:extLst>
          </p:cNvPr>
          <p:cNvSpPr txBox="1"/>
          <p:nvPr/>
        </p:nvSpPr>
        <p:spPr>
          <a:xfrm>
            <a:off x="2055636" y="3499481"/>
            <a:ext cx="16927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a:t>
            </a:r>
          </a:p>
        </p:txBody>
      </p:sp>
      <p:sp>
        <p:nvSpPr>
          <p:cNvPr id="18" name="TextBox 17">
            <a:extLst>
              <a:ext uri="{FF2B5EF4-FFF2-40B4-BE49-F238E27FC236}">
                <a16:creationId xmlns:a16="http://schemas.microsoft.com/office/drawing/2014/main" id="{66F926F8-5018-1047-BA4F-9B2EDC859AB3}"/>
              </a:ext>
            </a:extLst>
          </p:cNvPr>
          <p:cNvSpPr txBox="1"/>
          <p:nvPr/>
        </p:nvSpPr>
        <p:spPr>
          <a:xfrm>
            <a:off x="1324715" y="2554969"/>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0.9</a:t>
            </a:r>
          </a:p>
        </p:txBody>
      </p:sp>
      <p:sp>
        <p:nvSpPr>
          <p:cNvPr id="19" name="TextBox 18">
            <a:extLst>
              <a:ext uri="{FF2B5EF4-FFF2-40B4-BE49-F238E27FC236}">
                <a16:creationId xmlns:a16="http://schemas.microsoft.com/office/drawing/2014/main" id="{C5133594-B683-9149-8C30-FAA054469433}"/>
              </a:ext>
            </a:extLst>
          </p:cNvPr>
          <p:cNvSpPr txBox="1"/>
          <p:nvPr/>
        </p:nvSpPr>
        <p:spPr>
          <a:xfrm>
            <a:off x="2369240" y="2875029"/>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0.9</a:t>
            </a:r>
          </a:p>
        </p:txBody>
      </p:sp>
      <p:sp>
        <p:nvSpPr>
          <p:cNvPr id="20" name="TextBox 19">
            <a:extLst>
              <a:ext uri="{FF2B5EF4-FFF2-40B4-BE49-F238E27FC236}">
                <a16:creationId xmlns:a16="http://schemas.microsoft.com/office/drawing/2014/main" id="{4A2BF050-FE79-6940-9C3D-823030C069F6}"/>
              </a:ext>
            </a:extLst>
          </p:cNvPr>
          <p:cNvSpPr txBox="1"/>
          <p:nvPr/>
        </p:nvSpPr>
        <p:spPr>
          <a:xfrm>
            <a:off x="1992772" y="2614771"/>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0.1</a:t>
            </a:r>
          </a:p>
        </p:txBody>
      </p:sp>
      <p:sp>
        <p:nvSpPr>
          <p:cNvPr id="21" name="TextBox 20">
            <a:extLst>
              <a:ext uri="{FF2B5EF4-FFF2-40B4-BE49-F238E27FC236}">
                <a16:creationId xmlns:a16="http://schemas.microsoft.com/office/drawing/2014/main" id="{ACAE493E-0A22-0B49-8F36-1D520BBEF82B}"/>
              </a:ext>
            </a:extLst>
          </p:cNvPr>
          <p:cNvSpPr txBox="1"/>
          <p:nvPr/>
        </p:nvSpPr>
        <p:spPr>
          <a:xfrm>
            <a:off x="1654340" y="2859047"/>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0.6</a:t>
            </a:r>
          </a:p>
        </p:txBody>
      </p:sp>
      <p:sp>
        <p:nvSpPr>
          <p:cNvPr id="22" name="Oval 21">
            <a:extLst>
              <a:ext uri="{FF2B5EF4-FFF2-40B4-BE49-F238E27FC236}">
                <a16:creationId xmlns:a16="http://schemas.microsoft.com/office/drawing/2014/main" id="{B9710C8C-EDAD-AD45-BCA3-E0BFF8F0030D}"/>
              </a:ext>
            </a:extLst>
          </p:cNvPr>
          <p:cNvSpPr/>
          <p:nvPr/>
        </p:nvSpPr>
        <p:spPr>
          <a:xfrm>
            <a:off x="4042650" y="1866575"/>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3" name="Oval 22">
            <a:extLst>
              <a:ext uri="{FF2B5EF4-FFF2-40B4-BE49-F238E27FC236}">
                <a16:creationId xmlns:a16="http://schemas.microsoft.com/office/drawing/2014/main" id="{0578E9C6-2E8F-E446-BC34-E93AB818D3BF}"/>
              </a:ext>
            </a:extLst>
          </p:cNvPr>
          <p:cNvSpPr/>
          <p:nvPr/>
        </p:nvSpPr>
        <p:spPr>
          <a:xfrm>
            <a:off x="4256053" y="2144847"/>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4" name="Oval 23">
            <a:extLst>
              <a:ext uri="{FF2B5EF4-FFF2-40B4-BE49-F238E27FC236}">
                <a16:creationId xmlns:a16="http://schemas.microsoft.com/office/drawing/2014/main" id="{38160625-C725-4F41-84DC-741118F94E34}"/>
              </a:ext>
            </a:extLst>
          </p:cNvPr>
          <p:cNvSpPr/>
          <p:nvPr/>
        </p:nvSpPr>
        <p:spPr>
          <a:xfrm>
            <a:off x="3848721" y="2144848"/>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 name="Oval 24">
            <a:extLst>
              <a:ext uri="{FF2B5EF4-FFF2-40B4-BE49-F238E27FC236}">
                <a16:creationId xmlns:a16="http://schemas.microsoft.com/office/drawing/2014/main" id="{DC7380A3-0D0F-BF4C-BE6B-794CEC88B8D2}"/>
              </a:ext>
            </a:extLst>
          </p:cNvPr>
          <p:cNvSpPr/>
          <p:nvPr/>
        </p:nvSpPr>
        <p:spPr>
          <a:xfrm>
            <a:off x="4663385" y="2142034"/>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6" name="Oval 25">
            <a:extLst>
              <a:ext uri="{FF2B5EF4-FFF2-40B4-BE49-F238E27FC236}">
                <a16:creationId xmlns:a16="http://schemas.microsoft.com/office/drawing/2014/main" id="{A5E0DD3A-C967-CB47-8695-D06C8ACDD101}"/>
              </a:ext>
            </a:extLst>
          </p:cNvPr>
          <p:cNvSpPr/>
          <p:nvPr/>
        </p:nvSpPr>
        <p:spPr>
          <a:xfrm>
            <a:off x="4042650" y="249634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7" name="Oval 26">
            <a:extLst>
              <a:ext uri="{FF2B5EF4-FFF2-40B4-BE49-F238E27FC236}">
                <a16:creationId xmlns:a16="http://schemas.microsoft.com/office/drawing/2014/main" id="{00EDDD67-6F9F-1147-924D-A46BE4A332C5}"/>
              </a:ext>
            </a:extLst>
          </p:cNvPr>
          <p:cNvSpPr/>
          <p:nvPr/>
        </p:nvSpPr>
        <p:spPr>
          <a:xfrm>
            <a:off x="4256053" y="2774613"/>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 name="Oval 27">
            <a:extLst>
              <a:ext uri="{FF2B5EF4-FFF2-40B4-BE49-F238E27FC236}">
                <a16:creationId xmlns:a16="http://schemas.microsoft.com/office/drawing/2014/main" id="{DC9928BF-EF7F-B844-824D-291F9995D534}"/>
              </a:ext>
            </a:extLst>
          </p:cNvPr>
          <p:cNvSpPr/>
          <p:nvPr/>
        </p:nvSpPr>
        <p:spPr>
          <a:xfrm>
            <a:off x="3848721" y="2774614"/>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id="{46584E1F-A029-464B-ADF2-8F1AB4190A75}"/>
              </a:ext>
            </a:extLst>
          </p:cNvPr>
          <p:cNvSpPr/>
          <p:nvPr/>
        </p:nvSpPr>
        <p:spPr>
          <a:xfrm>
            <a:off x="4663385" y="277180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30" name="Straight Connector 29">
            <a:extLst>
              <a:ext uri="{FF2B5EF4-FFF2-40B4-BE49-F238E27FC236}">
                <a16:creationId xmlns:a16="http://schemas.microsoft.com/office/drawing/2014/main" id="{35049CA7-99B3-874F-9437-C482648BAD2A}"/>
              </a:ext>
            </a:extLst>
          </p:cNvPr>
          <p:cNvCxnSpPr>
            <a:cxnSpLocks/>
            <a:stCxn id="26" idx="3"/>
            <a:endCxn id="28" idx="7"/>
          </p:cNvCxnSpPr>
          <p:nvPr/>
        </p:nvCxnSpPr>
        <p:spPr>
          <a:xfrm flipH="1">
            <a:off x="3935323" y="2582051"/>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1" name="Oval 30">
            <a:extLst>
              <a:ext uri="{FF2B5EF4-FFF2-40B4-BE49-F238E27FC236}">
                <a16:creationId xmlns:a16="http://schemas.microsoft.com/office/drawing/2014/main" id="{90682C43-1FD8-1443-A701-048D58E7981B}"/>
              </a:ext>
            </a:extLst>
          </p:cNvPr>
          <p:cNvSpPr/>
          <p:nvPr/>
        </p:nvSpPr>
        <p:spPr>
          <a:xfrm>
            <a:off x="5409833" y="2496342"/>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Oval 31">
            <a:extLst>
              <a:ext uri="{FF2B5EF4-FFF2-40B4-BE49-F238E27FC236}">
                <a16:creationId xmlns:a16="http://schemas.microsoft.com/office/drawing/2014/main" id="{11275557-9448-6C44-87EA-25E76DF6645C}"/>
              </a:ext>
            </a:extLst>
          </p:cNvPr>
          <p:cNvSpPr/>
          <p:nvPr/>
        </p:nvSpPr>
        <p:spPr>
          <a:xfrm>
            <a:off x="5623236" y="2774614"/>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3" name="Oval 32">
            <a:extLst>
              <a:ext uri="{FF2B5EF4-FFF2-40B4-BE49-F238E27FC236}">
                <a16:creationId xmlns:a16="http://schemas.microsoft.com/office/drawing/2014/main" id="{7E275F8A-8A0F-4440-AA4C-EDDA24EAED7D}"/>
              </a:ext>
            </a:extLst>
          </p:cNvPr>
          <p:cNvSpPr/>
          <p:nvPr/>
        </p:nvSpPr>
        <p:spPr>
          <a:xfrm>
            <a:off x="5215904" y="2774615"/>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Oval 33">
            <a:extLst>
              <a:ext uri="{FF2B5EF4-FFF2-40B4-BE49-F238E27FC236}">
                <a16:creationId xmlns:a16="http://schemas.microsoft.com/office/drawing/2014/main" id="{CB712BAF-0991-544C-90D2-865C887738D2}"/>
              </a:ext>
            </a:extLst>
          </p:cNvPr>
          <p:cNvSpPr/>
          <p:nvPr/>
        </p:nvSpPr>
        <p:spPr>
          <a:xfrm>
            <a:off x="6030568" y="277180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35" name="Straight Connector 34">
            <a:extLst>
              <a:ext uri="{FF2B5EF4-FFF2-40B4-BE49-F238E27FC236}">
                <a16:creationId xmlns:a16="http://schemas.microsoft.com/office/drawing/2014/main" id="{108FFF84-3E4D-914E-8B50-13784C108FB7}"/>
              </a:ext>
            </a:extLst>
          </p:cNvPr>
          <p:cNvCxnSpPr>
            <a:cxnSpLocks/>
            <a:stCxn id="31" idx="5"/>
            <a:endCxn id="32" idx="1"/>
          </p:cNvCxnSpPr>
          <p:nvPr/>
        </p:nvCxnSpPr>
        <p:spPr>
          <a:xfrm>
            <a:off x="5496435" y="2582052"/>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6" name="Oval 35">
            <a:extLst>
              <a:ext uri="{FF2B5EF4-FFF2-40B4-BE49-F238E27FC236}">
                <a16:creationId xmlns:a16="http://schemas.microsoft.com/office/drawing/2014/main" id="{E7A2D180-49E3-DB4F-9428-38EBE40578B3}"/>
              </a:ext>
            </a:extLst>
          </p:cNvPr>
          <p:cNvSpPr/>
          <p:nvPr/>
        </p:nvSpPr>
        <p:spPr>
          <a:xfrm>
            <a:off x="6777016" y="2494168"/>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7" name="Oval 36">
            <a:extLst>
              <a:ext uri="{FF2B5EF4-FFF2-40B4-BE49-F238E27FC236}">
                <a16:creationId xmlns:a16="http://schemas.microsoft.com/office/drawing/2014/main" id="{29F12CFA-BF28-1442-B74F-A5ACE7D95ECD}"/>
              </a:ext>
            </a:extLst>
          </p:cNvPr>
          <p:cNvSpPr/>
          <p:nvPr/>
        </p:nvSpPr>
        <p:spPr>
          <a:xfrm>
            <a:off x="6990419" y="277244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8" name="Oval 37">
            <a:extLst>
              <a:ext uri="{FF2B5EF4-FFF2-40B4-BE49-F238E27FC236}">
                <a16:creationId xmlns:a16="http://schemas.microsoft.com/office/drawing/2014/main" id="{8DF96AD3-2073-D944-904A-7A543A33F915}"/>
              </a:ext>
            </a:extLst>
          </p:cNvPr>
          <p:cNvSpPr/>
          <p:nvPr/>
        </p:nvSpPr>
        <p:spPr>
          <a:xfrm>
            <a:off x="6583087" y="277244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9" name="Oval 38">
            <a:extLst>
              <a:ext uri="{FF2B5EF4-FFF2-40B4-BE49-F238E27FC236}">
                <a16:creationId xmlns:a16="http://schemas.microsoft.com/office/drawing/2014/main" id="{F82BFF18-0F1E-D94C-86F2-198081BEBC98}"/>
              </a:ext>
            </a:extLst>
          </p:cNvPr>
          <p:cNvSpPr/>
          <p:nvPr/>
        </p:nvSpPr>
        <p:spPr>
          <a:xfrm>
            <a:off x="7397751" y="2769627"/>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40" name="Straight Connector 39">
            <a:extLst>
              <a:ext uri="{FF2B5EF4-FFF2-40B4-BE49-F238E27FC236}">
                <a16:creationId xmlns:a16="http://schemas.microsoft.com/office/drawing/2014/main" id="{CF0D6E1B-3997-1542-AAEB-7C8BD4DDEB50}"/>
              </a:ext>
            </a:extLst>
          </p:cNvPr>
          <p:cNvCxnSpPr>
            <a:cxnSpLocks/>
            <a:stCxn id="38" idx="6"/>
            <a:endCxn id="37" idx="2"/>
          </p:cNvCxnSpPr>
          <p:nvPr/>
        </p:nvCxnSpPr>
        <p:spPr>
          <a:xfrm flipV="1">
            <a:off x="6684548" y="2822648"/>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41" name="Oval 40">
            <a:extLst>
              <a:ext uri="{FF2B5EF4-FFF2-40B4-BE49-F238E27FC236}">
                <a16:creationId xmlns:a16="http://schemas.microsoft.com/office/drawing/2014/main" id="{D29F3439-7A5E-2746-A1E3-199CCA7EE44F}"/>
              </a:ext>
            </a:extLst>
          </p:cNvPr>
          <p:cNvSpPr/>
          <p:nvPr/>
        </p:nvSpPr>
        <p:spPr>
          <a:xfrm>
            <a:off x="8297134" y="249698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42" name="Oval 41">
            <a:extLst>
              <a:ext uri="{FF2B5EF4-FFF2-40B4-BE49-F238E27FC236}">
                <a16:creationId xmlns:a16="http://schemas.microsoft.com/office/drawing/2014/main" id="{553C1A59-E404-D64B-8F23-C2C37E7D9DA1}"/>
              </a:ext>
            </a:extLst>
          </p:cNvPr>
          <p:cNvSpPr/>
          <p:nvPr/>
        </p:nvSpPr>
        <p:spPr>
          <a:xfrm>
            <a:off x="8510537" y="2775253"/>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43" name="Oval 42">
            <a:extLst>
              <a:ext uri="{FF2B5EF4-FFF2-40B4-BE49-F238E27FC236}">
                <a16:creationId xmlns:a16="http://schemas.microsoft.com/office/drawing/2014/main" id="{369C2723-A5D8-A541-A9F1-6A428DC94E96}"/>
              </a:ext>
            </a:extLst>
          </p:cNvPr>
          <p:cNvSpPr/>
          <p:nvPr/>
        </p:nvSpPr>
        <p:spPr>
          <a:xfrm>
            <a:off x="8103205" y="2775254"/>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44" name="Oval 43">
            <a:extLst>
              <a:ext uri="{FF2B5EF4-FFF2-40B4-BE49-F238E27FC236}">
                <a16:creationId xmlns:a16="http://schemas.microsoft.com/office/drawing/2014/main" id="{E44E6DCA-885C-774F-BA2A-CB08ABD86B7C}"/>
              </a:ext>
            </a:extLst>
          </p:cNvPr>
          <p:cNvSpPr/>
          <p:nvPr/>
        </p:nvSpPr>
        <p:spPr>
          <a:xfrm>
            <a:off x="8917869" y="277244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45" name="Straight Connector 44">
            <a:extLst>
              <a:ext uri="{FF2B5EF4-FFF2-40B4-BE49-F238E27FC236}">
                <a16:creationId xmlns:a16="http://schemas.microsoft.com/office/drawing/2014/main" id="{9E93D4B1-3479-3B41-AC02-1EDAF80844F2}"/>
              </a:ext>
            </a:extLst>
          </p:cNvPr>
          <p:cNvCxnSpPr>
            <a:cxnSpLocks/>
            <a:stCxn id="42" idx="6"/>
            <a:endCxn id="44" idx="2"/>
          </p:cNvCxnSpPr>
          <p:nvPr/>
        </p:nvCxnSpPr>
        <p:spPr>
          <a:xfrm flipV="1">
            <a:off x="8611998" y="2822648"/>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46" name="Oval 45">
            <a:extLst>
              <a:ext uri="{FF2B5EF4-FFF2-40B4-BE49-F238E27FC236}">
                <a16:creationId xmlns:a16="http://schemas.microsoft.com/office/drawing/2014/main" id="{902DD256-D154-2648-B8FF-442F43775814}"/>
              </a:ext>
            </a:extLst>
          </p:cNvPr>
          <p:cNvSpPr/>
          <p:nvPr/>
        </p:nvSpPr>
        <p:spPr>
          <a:xfrm>
            <a:off x="4042650" y="3175206"/>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47" name="Oval 46">
            <a:extLst>
              <a:ext uri="{FF2B5EF4-FFF2-40B4-BE49-F238E27FC236}">
                <a16:creationId xmlns:a16="http://schemas.microsoft.com/office/drawing/2014/main" id="{591F2987-D465-6941-9640-82DB15327830}"/>
              </a:ext>
            </a:extLst>
          </p:cNvPr>
          <p:cNvSpPr/>
          <p:nvPr/>
        </p:nvSpPr>
        <p:spPr>
          <a:xfrm>
            <a:off x="4256053" y="3453478"/>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48" name="Oval 47">
            <a:extLst>
              <a:ext uri="{FF2B5EF4-FFF2-40B4-BE49-F238E27FC236}">
                <a16:creationId xmlns:a16="http://schemas.microsoft.com/office/drawing/2014/main" id="{6D2147B8-C936-0243-9D9D-96A65DF5C00F}"/>
              </a:ext>
            </a:extLst>
          </p:cNvPr>
          <p:cNvSpPr/>
          <p:nvPr/>
        </p:nvSpPr>
        <p:spPr>
          <a:xfrm>
            <a:off x="3848721" y="3453479"/>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49" name="Oval 48">
            <a:extLst>
              <a:ext uri="{FF2B5EF4-FFF2-40B4-BE49-F238E27FC236}">
                <a16:creationId xmlns:a16="http://schemas.microsoft.com/office/drawing/2014/main" id="{B8E51711-5A22-0740-B17D-25A2D8A4C23A}"/>
              </a:ext>
            </a:extLst>
          </p:cNvPr>
          <p:cNvSpPr/>
          <p:nvPr/>
        </p:nvSpPr>
        <p:spPr>
          <a:xfrm>
            <a:off x="4663385" y="3450665"/>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50" name="Straight Connector 49">
            <a:extLst>
              <a:ext uri="{FF2B5EF4-FFF2-40B4-BE49-F238E27FC236}">
                <a16:creationId xmlns:a16="http://schemas.microsoft.com/office/drawing/2014/main" id="{F5639094-08E3-2F44-9340-DA4678BC09A8}"/>
              </a:ext>
            </a:extLst>
          </p:cNvPr>
          <p:cNvCxnSpPr>
            <a:cxnSpLocks/>
            <a:stCxn id="46" idx="3"/>
            <a:endCxn id="48" idx="7"/>
          </p:cNvCxnSpPr>
          <p:nvPr/>
        </p:nvCxnSpPr>
        <p:spPr>
          <a:xfrm flipH="1">
            <a:off x="3935323" y="3260916"/>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23661ABB-4379-EC4D-B0DE-CD4290C9DB0E}"/>
              </a:ext>
            </a:extLst>
          </p:cNvPr>
          <p:cNvCxnSpPr>
            <a:cxnSpLocks/>
            <a:stCxn id="48" idx="6"/>
            <a:endCxn id="47" idx="2"/>
          </p:cNvCxnSpPr>
          <p:nvPr/>
        </p:nvCxnSpPr>
        <p:spPr>
          <a:xfrm flipV="1">
            <a:off x="3950182" y="3503686"/>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52" name="Oval 51">
            <a:extLst>
              <a:ext uri="{FF2B5EF4-FFF2-40B4-BE49-F238E27FC236}">
                <a16:creationId xmlns:a16="http://schemas.microsoft.com/office/drawing/2014/main" id="{3E7730D2-4D62-AD48-A915-86E6F9FD8D9A}"/>
              </a:ext>
            </a:extLst>
          </p:cNvPr>
          <p:cNvSpPr/>
          <p:nvPr/>
        </p:nvSpPr>
        <p:spPr>
          <a:xfrm>
            <a:off x="5409833" y="3170176"/>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53" name="Oval 52">
            <a:extLst>
              <a:ext uri="{FF2B5EF4-FFF2-40B4-BE49-F238E27FC236}">
                <a16:creationId xmlns:a16="http://schemas.microsoft.com/office/drawing/2014/main" id="{5EA10537-93A3-8742-A76D-15D60A89A445}"/>
              </a:ext>
            </a:extLst>
          </p:cNvPr>
          <p:cNvSpPr/>
          <p:nvPr/>
        </p:nvSpPr>
        <p:spPr>
          <a:xfrm>
            <a:off x="5623236" y="3448448"/>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54" name="Oval 53">
            <a:extLst>
              <a:ext uri="{FF2B5EF4-FFF2-40B4-BE49-F238E27FC236}">
                <a16:creationId xmlns:a16="http://schemas.microsoft.com/office/drawing/2014/main" id="{56687E63-FC78-944D-B8DB-D6EBAE605FEF}"/>
              </a:ext>
            </a:extLst>
          </p:cNvPr>
          <p:cNvSpPr/>
          <p:nvPr/>
        </p:nvSpPr>
        <p:spPr>
          <a:xfrm>
            <a:off x="5215904" y="3448449"/>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55" name="Oval 54">
            <a:extLst>
              <a:ext uri="{FF2B5EF4-FFF2-40B4-BE49-F238E27FC236}">
                <a16:creationId xmlns:a16="http://schemas.microsoft.com/office/drawing/2014/main" id="{C919CEA2-BB41-BB45-B808-A131A104C0A8}"/>
              </a:ext>
            </a:extLst>
          </p:cNvPr>
          <p:cNvSpPr/>
          <p:nvPr/>
        </p:nvSpPr>
        <p:spPr>
          <a:xfrm>
            <a:off x="6030568" y="3445635"/>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56" name="Straight Connector 55">
            <a:extLst>
              <a:ext uri="{FF2B5EF4-FFF2-40B4-BE49-F238E27FC236}">
                <a16:creationId xmlns:a16="http://schemas.microsoft.com/office/drawing/2014/main" id="{85E318DE-AAEC-DF4E-B436-C0732114931A}"/>
              </a:ext>
            </a:extLst>
          </p:cNvPr>
          <p:cNvCxnSpPr>
            <a:cxnSpLocks/>
            <a:stCxn id="52" idx="5"/>
            <a:endCxn id="53" idx="1"/>
          </p:cNvCxnSpPr>
          <p:nvPr/>
        </p:nvCxnSpPr>
        <p:spPr>
          <a:xfrm>
            <a:off x="5496435" y="3255886"/>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2DB25E15-AFC1-FD4C-AF22-8F56A5ABCB69}"/>
              </a:ext>
            </a:extLst>
          </p:cNvPr>
          <p:cNvCxnSpPr>
            <a:cxnSpLocks/>
            <a:stCxn id="52" idx="3"/>
            <a:endCxn id="54" idx="7"/>
          </p:cNvCxnSpPr>
          <p:nvPr/>
        </p:nvCxnSpPr>
        <p:spPr>
          <a:xfrm flipH="1">
            <a:off x="5302506" y="3255886"/>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58" name="Oval 57">
            <a:extLst>
              <a:ext uri="{FF2B5EF4-FFF2-40B4-BE49-F238E27FC236}">
                <a16:creationId xmlns:a16="http://schemas.microsoft.com/office/drawing/2014/main" id="{B74CAACF-18DB-B64C-94F4-0DF7F5E11212}"/>
              </a:ext>
            </a:extLst>
          </p:cNvPr>
          <p:cNvSpPr/>
          <p:nvPr/>
        </p:nvSpPr>
        <p:spPr>
          <a:xfrm>
            <a:off x="8294414" y="318278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59" name="Oval 58">
            <a:extLst>
              <a:ext uri="{FF2B5EF4-FFF2-40B4-BE49-F238E27FC236}">
                <a16:creationId xmlns:a16="http://schemas.microsoft.com/office/drawing/2014/main" id="{5091CDFE-1BA5-BB4B-BB83-CA874A6F8070}"/>
              </a:ext>
            </a:extLst>
          </p:cNvPr>
          <p:cNvSpPr/>
          <p:nvPr/>
        </p:nvSpPr>
        <p:spPr>
          <a:xfrm>
            <a:off x="8507817" y="3461053"/>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60" name="Oval 59">
            <a:extLst>
              <a:ext uri="{FF2B5EF4-FFF2-40B4-BE49-F238E27FC236}">
                <a16:creationId xmlns:a16="http://schemas.microsoft.com/office/drawing/2014/main" id="{780856D3-B682-F843-9F71-5FE9236E4200}"/>
              </a:ext>
            </a:extLst>
          </p:cNvPr>
          <p:cNvSpPr/>
          <p:nvPr/>
        </p:nvSpPr>
        <p:spPr>
          <a:xfrm>
            <a:off x="8100485" y="3461054"/>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61" name="Oval 60">
            <a:extLst>
              <a:ext uri="{FF2B5EF4-FFF2-40B4-BE49-F238E27FC236}">
                <a16:creationId xmlns:a16="http://schemas.microsoft.com/office/drawing/2014/main" id="{D9639404-C954-584B-8333-FD91519BE0A7}"/>
              </a:ext>
            </a:extLst>
          </p:cNvPr>
          <p:cNvSpPr/>
          <p:nvPr/>
        </p:nvSpPr>
        <p:spPr>
          <a:xfrm>
            <a:off x="8915149" y="345824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62" name="Straight Connector 61">
            <a:extLst>
              <a:ext uri="{FF2B5EF4-FFF2-40B4-BE49-F238E27FC236}">
                <a16:creationId xmlns:a16="http://schemas.microsoft.com/office/drawing/2014/main" id="{9756683A-240C-4445-9C0D-0A2310FBFA55}"/>
              </a:ext>
            </a:extLst>
          </p:cNvPr>
          <p:cNvCxnSpPr>
            <a:cxnSpLocks/>
            <a:stCxn id="58" idx="3"/>
            <a:endCxn id="60" idx="7"/>
          </p:cNvCxnSpPr>
          <p:nvPr/>
        </p:nvCxnSpPr>
        <p:spPr>
          <a:xfrm flipH="1">
            <a:off x="8187087" y="3268491"/>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3" name="Straight Connector 62">
            <a:extLst>
              <a:ext uri="{FF2B5EF4-FFF2-40B4-BE49-F238E27FC236}">
                <a16:creationId xmlns:a16="http://schemas.microsoft.com/office/drawing/2014/main" id="{AA63494F-D054-F640-B024-10F2281C9153}"/>
              </a:ext>
            </a:extLst>
          </p:cNvPr>
          <p:cNvCxnSpPr>
            <a:cxnSpLocks/>
            <a:stCxn id="59" idx="6"/>
            <a:endCxn id="61" idx="2"/>
          </p:cNvCxnSpPr>
          <p:nvPr/>
        </p:nvCxnSpPr>
        <p:spPr>
          <a:xfrm flipV="1">
            <a:off x="8609278" y="3508448"/>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4" name="Oval 63">
            <a:extLst>
              <a:ext uri="{FF2B5EF4-FFF2-40B4-BE49-F238E27FC236}">
                <a16:creationId xmlns:a16="http://schemas.microsoft.com/office/drawing/2014/main" id="{7D94F0B1-45C9-A941-A81F-31617814247F}"/>
              </a:ext>
            </a:extLst>
          </p:cNvPr>
          <p:cNvSpPr/>
          <p:nvPr/>
        </p:nvSpPr>
        <p:spPr>
          <a:xfrm>
            <a:off x="6775878" y="317084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65" name="Oval 64">
            <a:extLst>
              <a:ext uri="{FF2B5EF4-FFF2-40B4-BE49-F238E27FC236}">
                <a16:creationId xmlns:a16="http://schemas.microsoft.com/office/drawing/2014/main" id="{61346506-81F7-8046-A708-D52C915615F0}"/>
              </a:ext>
            </a:extLst>
          </p:cNvPr>
          <p:cNvSpPr/>
          <p:nvPr/>
        </p:nvSpPr>
        <p:spPr>
          <a:xfrm>
            <a:off x="6989281" y="3449113"/>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66" name="Oval 65">
            <a:extLst>
              <a:ext uri="{FF2B5EF4-FFF2-40B4-BE49-F238E27FC236}">
                <a16:creationId xmlns:a16="http://schemas.microsoft.com/office/drawing/2014/main" id="{A2E92D2E-CE04-9447-90F6-21B15CE8ADD3}"/>
              </a:ext>
            </a:extLst>
          </p:cNvPr>
          <p:cNvSpPr/>
          <p:nvPr/>
        </p:nvSpPr>
        <p:spPr>
          <a:xfrm>
            <a:off x="6581949" y="3449114"/>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67" name="Oval 66">
            <a:extLst>
              <a:ext uri="{FF2B5EF4-FFF2-40B4-BE49-F238E27FC236}">
                <a16:creationId xmlns:a16="http://schemas.microsoft.com/office/drawing/2014/main" id="{A7C27509-58E4-5F43-843E-E9AD4CB08E2E}"/>
              </a:ext>
            </a:extLst>
          </p:cNvPr>
          <p:cNvSpPr/>
          <p:nvPr/>
        </p:nvSpPr>
        <p:spPr>
          <a:xfrm>
            <a:off x="7396613" y="344630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68" name="Straight Connector 67">
            <a:extLst>
              <a:ext uri="{FF2B5EF4-FFF2-40B4-BE49-F238E27FC236}">
                <a16:creationId xmlns:a16="http://schemas.microsoft.com/office/drawing/2014/main" id="{7FF6FB78-45BB-7248-A503-51C2BA381FEC}"/>
              </a:ext>
            </a:extLst>
          </p:cNvPr>
          <p:cNvCxnSpPr>
            <a:cxnSpLocks/>
            <a:stCxn id="64" idx="5"/>
            <a:endCxn id="65" idx="1"/>
          </p:cNvCxnSpPr>
          <p:nvPr/>
        </p:nvCxnSpPr>
        <p:spPr>
          <a:xfrm>
            <a:off x="6862480" y="3256551"/>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9" name="Straight Connector 68">
            <a:extLst>
              <a:ext uri="{FF2B5EF4-FFF2-40B4-BE49-F238E27FC236}">
                <a16:creationId xmlns:a16="http://schemas.microsoft.com/office/drawing/2014/main" id="{F889072C-3B56-3D47-AF25-79873F6A8A5B}"/>
              </a:ext>
            </a:extLst>
          </p:cNvPr>
          <p:cNvCxnSpPr>
            <a:cxnSpLocks/>
            <a:stCxn id="66" idx="6"/>
            <a:endCxn id="65" idx="2"/>
          </p:cNvCxnSpPr>
          <p:nvPr/>
        </p:nvCxnSpPr>
        <p:spPr>
          <a:xfrm flipV="1">
            <a:off x="6683410" y="3499321"/>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70" name="Oval 69">
            <a:extLst>
              <a:ext uri="{FF2B5EF4-FFF2-40B4-BE49-F238E27FC236}">
                <a16:creationId xmlns:a16="http://schemas.microsoft.com/office/drawing/2014/main" id="{530F1697-BE2F-FB44-9669-C762E3577C70}"/>
              </a:ext>
            </a:extLst>
          </p:cNvPr>
          <p:cNvSpPr/>
          <p:nvPr/>
        </p:nvSpPr>
        <p:spPr>
          <a:xfrm>
            <a:off x="9814532" y="3123688"/>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71" name="Oval 70">
            <a:extLst>
              <a:ext uri="{FF2B5EF4-FFF2-40B4-BE49-F238E27FC236}">
                <a16:creationId xmlns:a16="http://schemas.microsoft.com/office/drawing/2014/main" id="{77D1DA91-4380-FC4D-8CDE-24792B730BBF}"/>
              </a:ext>
            </a:extLst>
          </p:cNvPr>
          <p:cNvSpPr/>
          <p:nvPr/>
        </p:nvSpPr>
        <p:spPr>
          <a:xfrm>
            <a:off x="10027935" y="340196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72" name="Oval 71">
            <a:extLst>
              <a:ext uri="{FF2B5EF4-FFF2-40B4-BE49-F238E27FC236}">
                <a16:creationId xmlns:a16="http://schemas.microsoft.com/office/drawing/2014/main" id="{E9B16FFA-44A3-A945-8BC6-9CB203D749B3}"/>
              </a:ext>
            </a:extLst>
          </p:cNvPr>
          <p:cNvSpPr/>
          <p:nvPr/>
        </p:nvSpPr>
        <p:spPr>
          <a:xfrm>
            <a:off x="9620603" y="340196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73" name="Oval 72">
            <a:extLst>
              <a:ext uri="{FF2B5EF4-FFF2-40B4-BE49-F238E27FC236}">
                <a16:creationId xmlns:a16="http://schemas.microsoft.com/office/drawing/2014/main" id="{36E28399-5070-D54D-9B84-3D66FA35FA50}"/>
              </a:ext>
            </a:extLst>
          </p:cNvPr>
          <p:cNvSpPr/>
          <p:nvPr/>
        </p:nvSpPr>
        <p:spPr>
          <a:xfrm>
            <a:off x="10435267" y="3399147"/>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74" name="Straight Connector 73">
            <a:extLst>
              <a:ext uri="{FF2B5EF4-FFF2-40B4-BE49-F238E27FC236}">
                <a16:creationId xmlns:a16="http://schemas.microsoft.com/office/drawing/2014/main" id="{DFB75201-F430-594B-8BB0-76A52E856C0F}"/>
              </a:ext>
            </a:extLst>
          </p:cNvPr>
          <p:cNvCxnSpPr>
            <a:cxnSpLocks/>
            <a:stCxn id="70" idx="5"/>
            <a:endCxn id="71" idx="1"/>
          </p:cNvCxnSpPr>
          <p:nvPr/>
        </p:nvCxnSpPr>
        <p:spPr>
          <a:xfrm>
            <a:off x="9901134" y="3209398"/>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AEA58ECF-A092-754C-89D6-3AC257EDEB65}"/>
              </a:ext>
            </a:extLst>
          </p:cNvPr>
          <p:cNvCxnSpPr>
            <a:cxnSpLocks/>
            <a:stCxn id="71" idx="6"/>
            <a:endCxn id="73" idx="2"/>
          </p:cNvCxnSpPr>
          <p:nvPr/>
        </p:nvCxnSpPr>
        <p:spPr>
          <a:xfrm flipV="1">
            <a:off x="10129396" y="3449355"/>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76" name="Oval 75">
            <a:extLst>
              <a:ext uri="{FF2B5EF4-FFF2-40B4-BE49-F238E27FC236}">
                <a16:creationId xmlns:a16="http://schemas.microsoft.com/office/drawing/2014/main" id="{BC9385FB-5685-9440-8502-32776CC33329}"/>
              </a:ext>
            </a:extLst>
          </p:cNvPr>
          <p:cNvSpPr/>
          <p:nvPr/>
        </p:nvSpPr>
        <p:spPr>
          <a:xfrm>
            <a:off x="4041564" y="385407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77" name="Oval 76">
            <a:extLst>
              <a:ext uri="{FF2B5EF4-FFF2-40B4-BE49-F238E27FC236}">
                <a16:creationId xmlns:a16="http://schemas.microsoft.com/office/drawing/2014/main" id="{4417EE23-FEB4-B748-9463-F8A27DA17EC9}"/>
              </a:ext>
            </a:extLst>
          </p:cNvPr>
          <p:cNvSpPr/>
          <p:nvPr/>
        </p:nvSpPr>
        <p:spPr>
          <a:xfrm>
            <a:off x="4254967" y="4132343"/>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78" name="Oval 77">
            <a:extLst>
              <a:ext uri="{FF2B5EF4-FFF2-40B4-BE49-F238E27FC236}">
                <a16:creationId xmlns:a16="http://schemas.microsoft.com/office/drawing/2014/main" id="{AC1B1A90-F032-1147-9431-1FC26BD99A9D}"/>
              </a:ext>
            </a:extLst>
          </p:cNvPr>
          <p:cNvSpPr/>
          <p:nvPr/>
        </p:nvSpPr>
        <p:spPr>
          <a:xfrm>
            <a:off x="3847635" y="4132344"/>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79" name="Oval 78">
            <a:extLst>
              <a:ext uri="{FF2B5EF4-FFF2-40B4-BE49-F238E27FC236}">
                <a16:creationId xmlns:a16="http://schemas.microsoft.com/office/drawing/2014/main" id="{0F9D6993-1448-644E-A5C4-EB3D1F6F0EC0}"/>
              </a:ext>
            </a:extLst>
          </p:cNvPr>
          <p:cNvSpPr/>
          <p:nvPr/>
        </p:nvSpPr>
        <p:spPr>
          <a:xfrm>
            <a:off x="4662299" y="412953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80" name="Straight Connector 79">
            <a:extLst>
              <a:ext uri="{FF2B5EF4-FFF2-40B4-BE49-F238E27FC236}">
                <a16:creationId xmlns:a16="http://schemas.microsoft.com/office/drawing/2014/main" id="{E479DD60-5A89-0344-8A42-DB040A4A99B6}"/>
              </a:ext>
            </a:extLst>
          </p:cNvPr>
          <p:cNvCxnSpPr>
            <a:cxnSpLocks/>
            <a:stCxn id="76" idx="5"/>
            <a:endCxn id="77" idx="1"/>
          </p:cNvCxnSpPr>
          <p:nvPr/>
        </p:nvCxnSpPr>
        <p:spPr>
          <a:xfrm>
            <a:off x="4128166" y="3939781"/>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45925D71-2A46-0A46-8EE6-675CB008ED2A}"/>
              </a:ext>
            </a:extLst>
          </p:cNvPr>
          <p:cNvCxnSpPr>
            <a:cxnSpLocks/>
            <a:stCxn id="76" idx="3"/>
            <a:endCxn id="78" idx="7"/>
          </p:cNvCxnSpPr>
          <p:nvPr/>
        </p:nvCxnSpPr>
        <p:spPr>
          <a:xfrm flipH="1">
            <a:off x="3934237" y="3939781"/>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B9BC4A03-BCA8-0745-86C1-C83ABC439A85}"/>
              </a:ext>
            </a:extLst>
          </p:cNvPr>
          <p:cNvCxnSpPr>
            <a:cxnSpLocks/>
            <a:stCxn id="78" idx="6"/>
            <a:endCxn id="77" idx="2"/>
          </p:cNvCxnSpPr>
          <p:nvPr/>
        </p:nvCxnSpPr>
        <p:spPr>
          <a:xfrm flipV="1">
            <a:off x="3949096" y="4182551"/>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83" name="Oval 82">
            <a:extLst>
              <a:ext uri="{FF2B5EF4-FFF2-40B4-BE49-F238E27FC236}">
                <a16:creationId xmlns:a16="http://schemas.microsoft.com/office/drawing/2014/main" id="{0F4ADE90-88D1-F947-A764-A8502DE588C4}"/>
              </a:ext>
            </a:extLst>
          </p:cNvPr>
          <p:cNvSpPr/>
          <p:nvPr/>
        </p:nvSpPr>
        <p:spPr>
          <a:xfrm>
            <a:off x="5409833" y="3852854"/>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84" name="Oval 83">
            <a:extLst>
              <a:ext uri="{FF2B5EF4-FFF2-40B4-BE49-F238E27FC236}">
                <a16:creationId xmlns:a16="http://schemas.microsoft.com/office/drawing/2014/main" id="{A948485E-6CCF-3E4B-B1E4-91748B711E5E}"/>
              </a:ext>
            </a:extLst>
          </p:cNvPr>
          <p:cNvSpPr/>
          <p:nvPr/>
        </p:nvSpPr>
        <p:spPr>
          <a:xfrm>
            <a:off x="5623236" y="4131126"/>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85" name="Oval 84">
            <a:extLst>
              <a:ext uri="{FF2B5EF4-FFF2-40B4-BE49-F238E27FC236}">
                <a16:creationId xmlns:a16="http://schemas.microsoft.com/office/drawing/2014/main" id="{7AF130AB-DD67-A140-A12C-66F14E5DB312}"/>
              </a:ext>
            </a:extLst>
          </p:cNvPr>
          <p:cNvSpPr/>
          <p:nvPr/>
        </p:nvSpPr>
        <p:spPr>
          <a:xfrm>
            <a:off x="5215904" y="4131127"/>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86" name="Oval 85">
            <a:extLst>
              <a:ext uri="{FF2B5EF4-FFF2-40B4-BE49-F238E27FC236}">
                <a16:creationId xmlns:a16="http://schemas.microsoft.com/office/drawing/2014/main" id="{F409BE02-AD63-B445-A16C-D75D16F2EC6C}"/>
              </a:ext>
            </a:extLst>
          </p:cNvPr>
          <p:cNvSpPr/>
          <p:nvPr/>
        </p:nvSpPr>
        <p:spPr>
          <a:xfrm>
            <a:off x="6030568" y="4128313"/>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87" name="Straight Connector 86">
            <a:extLst>
              <a:ext uri="{FF2B5EF4-FFF2-40B4-BE49-F238E27FC236}">
                <a16:creationId xmlns:a16="http://schemas.microsoft.com/office/drawing/2014/main" id="{69B3E859-0598-B04F-9900-823AC2045A52}"/>
              </a:ext>
            </a:extLst>
          </p:cNvPr>
          <p:cNvCxnSpPr>
            <a:cxnSpLocks/>
            <a:stCxn id="83" idx="5"/>
            <a:endCxn id="84" idx="1"/>
          </p:cNvCxnSpPr>
          <p:nvPr/>
        </p:nvCxnSpPr>
        <p:spPr>
          <a:xfrm>
            <a:off x="5496435" y="3938564"/>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8" name="Straight Connector 87">
            <a:extLst>
              <a:ext uri="{FF2B5EF4-FFF2-40B4-BE49-F238E27FC236}">
                <a16:creationId xmlns:a16="http://schemas.microsoft.com/office/drawing/2014/main" id="{D7277717-CDAA-F542-9240-4BB3C37B3FDE}"/>
              </a:ext>
            </a:extLst>
          </p:cNvPr>
          <p:cNvCxnSpPr>
            <a:cxnSpLocks/>
            <a:stCxn id="85" idx="6"/>
            <a:endCxn id="84" idx="2"/>
          </p:cNvCxnSpPr>
          <p:nvPr/>
        </p:nvCxnSpPr>
        <p:spPr>
          <a:xfrm flipV="1">
            <a:off x="5317365" y="4181334"/>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9" name="Straight Connector 88">
            <a:extLst>
              <a:ext uri="{FF2B5EF4-FFF2-40B4-BE49-F238E27FC236}">
                <a16:creationId xmlns:a16="http://schemas.microsoft.com/office/drawing/2014/main" id="{D3CC64C5-4532-4D4F-B4DE-499838DC90C2}"/>
              </a:ext>
            </a:extLst>
          </p:cNvPr>
          <p:cNvCxnSpPr>
            <a:cxnSpLocks/>
            <a:stCxn id="84" idx="6"/>
            <a:endCxn id="86" idx="2"/>
          </p:cNvCxnSpPr>
          <p:nvPr/>
        </p:nvCxnSpPr>
        <p:spPr>
          <a:xfrm flipV="1">
            <a:off x="5724697" y="4178521"/>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90" name="Oval 89">
            <a:extLst>
              <a:ext uri="{FF2B5EF4-FFF2-40B4-BE49-F238E27FC236}">
                <a16:creationId xmlns:a16="http://schemas.microsoft.com/office/drawing/2014/main" id="{FC3EC0C5-7DBD-2245-9833-78E2BB33D21F}"/>
              </a:ext>
            </a:extLst>
          </p:cNvPr>
          <p:cNvSpPr/>
          <p:nvPr/>
        </p:nvSpPr>
        <p:spPr>
          <a:xfrm>
            <a:off x="6777016" y="3846834"/>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91" name="Oval 90">
            <a:extLst>
              <a:ext uri="{FF2B5EF4-FFF2-40B4-BE49-F238E27FC236}">
                <a16:creationId xmlns:a16="http://schemas.microsoft.com/office/drawing/2014/main" id="{AD763F59-20BC-104E-A31D-A57C79829570}"/>
              </a:ext>
            </a:extLst>
          </p:cNvPr>
          <p:cNvSpPr/>
          <p:nvPr/>
        </p:nvSpPr>
        <p:spPr>
          <a:xfrm>
            <a:off x="6990419" y="4125106"/>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92" name="Oval 91">
            <a:extLst>
              <a:ext uri="{FF2B5EF4-FFF2-40B4-BE49-F238E27FC236}">
                <a16:creationId xmlns:a16="http://schemas.microsoft.com/office/drawing/2014/main" id="{DF31091D-6682-1C42-99A6-63AE79A63074}"/>
              </a:ext>
            </a:extLst>
          </p:cNvPr>
          <p:cNvSpPr/>
          <p:nvPr/>
        </p:nvSpPr>
        <p:spPr>
          <a:xfrm>
            <a:off x="6583087" y="4125107"/>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93" name="Oval 92">
            <a:extLst>
              <a:ext uri="{FF2B5EF4-FFF2-40B4-BE49-F238E27FC236}">
                <a16:creationId xmlns:a16="http://schemas.microsoft.com/office/drawing/2014/main" id="{7B9B38FC-EF5A-E742-AD2C-AB4B2C61CF50}"/>
              </a:ext>
            </a:extLst>
          </p:cNvPr>
          <p:cNvSpPr/>
          <p:nvPr/>
        </p:nvSpPr>
        <p:spPr>
          <a:xfrm>
            <a:off x="7397751" y="4122293"/>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94" name="Straight Connector 93">
            <a:extLst>
              <a:ext uri="{FF2B5EF4-FFF2-40B4-BE49-F238E27FC236}">
                <a16:creationId xmlns:a16="http://schemas.microsoft.com/office/drawing/2014/main" id="{8339A3B9-83EC-FA4C-A59C-A14F575D82D4}"/>
              </a:ext>
            </a:extLst>
          </p:cNvPr>
          <p:cNvCxnSpPr>
            <a:cxnSpLocks/>
            <a:stCxn id="90" idx="3"/>
            <a:endCxn id="92" idx="7"/>
          </p:cNvCxnSpPr>
          <p:nvPr/>
        </p:nvCxnSpPr>
        <p:spPr>
          <a:xfrm flipH="1">
            <a:off x="6669689" y="3932544"/>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5" name="Straight Connector 94">
            <a:extLst>
              <a:ext uri="{FF2B5EF4-FFF2-40B4-BE49-F238E27FC236}">
                <a16:creationId xmlns:a16="http://schemas.microsoft.com/office/drawing/2014/main" id="{5ECD3D50-010F-9145-9985-069A4C3DA675}"/>
              </a:ext>
            </a:extLst>
          </p:cNvPr>
          <p:cNvCxnSpPr>
            <a:cxnSpLocks/>
            <a:stCxn id="92" idx="6"/>
            <a:endCxn id="91" idx="2"/>
          </p:cNvCxnSpPr>
          <p:nvPr/>
        </p:nvCxnSpPr>
        <p:spPr>
          <a:xfrm flipV="1">
            <a:off x="6684548" y="4175314"/>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9FC0DA15-3DB3-9A4F-A560-1BFFC344CFC2}"/>
              </a:ext>
            </a:extLst>
          </p:cNvPr>
          <p:cNvCxnSpPr>
            <a:cxnSpLocks/>
            <a:stCxn id="91" idx="6"/>
            <a:endCxn id="93" idx="2"/>
          </p:cNvCxnSpPr>
          <p:nvPr/>
        </p:nvCxnSpPr>
        <p:spPr>
          <a:xfrm flipV="1">
            <a:off x="7091880" y="4172501"/>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97" name="Oval 96">
            <a:extLst>
              <a:ext uri="{FF2B5EF4-FFF2-40B4-BE49-F238E27FC236}">
                <a16:creationId xmlns:a16="http://schemas.microsoft.com/office/drawing/2014/main" id="{573929A7-2626-494D-B4F9-286EF440EA37}"/>
              </a:ext>
            </a:extLst>
          </p:cNvPr>
          <p:cNvSpPr/>
          <p:nvPr/>
        </p:nvSpPr>
        <p:spPr>
          <a:xfrm>
            <a:off x="8294414" y="3853417"/>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98" name="Oval 97">
            <a:extLst>
              <a:ext uri="{FF2B5EF4-FFF2-40B4-BE49-F238E27FC236}">
                <a16:creationId xmlns:a16="http://schemas.microsoft.com/office/drawing/2014/main" id="{CC620A72-5058-6342-9A21-633868F7DAD7}"/>
              </a:ext>
            </a:extLst>
          </p:cNvPr>
          <p:cNvSpPr/>
          <p:nvPr/>
        </p:nvSpPr>
        <p:spPr>
          <a:xfrm>
            <a:off x="8507817" y="4131689"/>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99" name="Oval 98">
            <a:extLst>
              <a:ext uri="{FF2B5EF4-FFF2-40B4-BE49-F238E27FC236}">
                <a16:creationId xmlns:a16="http://schemas.microsoft.com/office/drawing/2014/main" id="{6110EB58-8262-0849-8744-DBF371CD5BF9}"/>
              </a:ext>
            </a:extLst>
          </p:cNvPr>
          <p:cNvSpPr/>
          <p:nvPr/>
        </p:nvSpPr>
        <p:spPr>
          <a:xfrm>
            <a:off x="8100485" y="413169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00" name="Oval 99">
            <a:extLst>
              <a:ext uri="{FF2B5EF4-FFF2-40B4-BE49-F238E27FC236}">
                <a16:creationId xmlns:a16="http://schemas.microsoft.com/office/drawing/2014/main" id="{276763C5-9B98-C648-8CC2-D78DFCF5CA04}"/>
              </a:ext>
            </a:extLst>
          </p:cNvPr>
          <p:cNvSpPr/>
          <p:nvPr/>
        </p:nvSpPr>
        <p:spPr>
          <a:xfrm>
            <a:off x="8915149" y="4128876"/>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01" name="Straight Connector 100">
            <a:extLst>
              <a:ext uri="{FF2B5EF4-FFF2-40B4-BE49-F238E27FC236}">
                <a16:creationId xmlns:a16="http://schemas.microsoft.com/office/drawing/2014/main" id="{EE720CFF-E558-B048-8E0B-2A7E1A7F52F8}"/>
              </a:ext>
            </a:extLst>
          </p:cNvPr>
          <p:cNvCxnSpPr>
            <a:cxnSpLocks/>
            <a:stCxn id="97" idx="5"/>
            <a:endCxn id="98" idx="1"/>
          </p:cNvCxnSpPr>
          <p:nvPr/>
        </p:nvCxnSpPr>
        <p:spPr>
          <a:xfrm>
            <a:off x="8381016" y="3939127"/>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2" name="Straight Connector 101">
            <a:extLst>
              <a:ext uri="{FF2B5EF4-FFF2-40B4-BE49-F238E27FC236}">
                <a16:creationId xmlns:a16="http://schemas.microsoft.com/office/drawing/2014/main" id="{7400B948-27A8-7443-A288-ABE5074AEB03}"/>
              </a:ext>
            </a:extLst>
          </p:cNvPr>
          <p:cNvCxnSpPr>
            <a:cxnSpLocks/>
            <a:stCxn id="97" idx="3"/>
            <a:endCxn id="99" idx="7"/>
          </p:cNvCxnSpPr>
          <p:nvPr/>
        </p:nvCxnSpPr>
        <p:spPr>
          <a:xfrm flipH="1">
            <a:off x="8187087" y="3939127"/>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3" name="Straight Connector 102">
            <a:extLst>
              <a:ext uri="{FF2B5EF4-FFF2-40B4-BE49-F238E27FC236}">
                <a16:creationId xmlns:a16="http://schemas.microsoft.com/office/drawing/2014/main" id="{CFBBE7C0-CB61-7E43-BDB8-684F600175B8}"/>
              </a:ext>
            </a:extLst>
          </p:cNvPr>
          <p:cNvCxnSpPr>
            <a:cxnSpLocks/>
            <a:stCxn id="98" idx="6"/>
            <a:endCxn id="100" idx="2"/>
          </p:cNvCxnSpPr>
          <p:nvPr/>
        </p:nvCxnSpPr>
        <p:spPr>
          <a:xfrm flipV="1">
            <a:off x="8609278" y="4179084"/>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4" name="Oval 103">
            <a:extLst>
              <a:ext uri="{FF2B5EF4-FFF2-40B4-BE49-F238E27FC236}">
                <a16:creationId xmlns:a16="http://schemas.microsoft.com/office/drawing/2014/main" id="{E48185C4-798D-A249-B53F-81B6E45C75B3}"/>
              </a:ext>
            </a:extLst>
          </p:cNvPr>
          <p:cNvSpPr/>
          <p:nvPr/>
        </p:nvSpPr>
        <p:spPr>
          <a:xfrm>
            <a:off x="4041564" y="4501469"/>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05" name="Oval 104">
            <a:extLst>
              <a:ext uri="{FF2B5EF4-FFF2-40B4-BE49-F238E27FC236}">
                <a16:creationId xmlns:a16="http://schemas.microsoft.com/office/drawing/2014/main" id="{52A278B9-6CB4-8C42-9CBF-472E5116FD13}"/>
              </a:ext>
            </a:extLst>
          </p:cNvPr>
          <p:cNvSpPr/>
          <p:nvPr/>
        </p:nvSpPr>
        <p:spPr>
          <a:xfrm>
            <a:off x="4254967" y="477974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06" name="Oval 105">
            <a:extLst>
              <a:ext uri="{FF2B5EF4-FFF2-40B4-BE49-F238E27FC236}">
                <a16:creationId xmlns:a16="http://schemas.microsoft.com/office/drawing/2014/main" id="{3DD159C9-BCDC-084F-BE4B-36C315C40417}"/>
              </a:ext>
            </a:extLst>
          </p:cNvPr>
          <p:cNvSpPr/>
          <p:nvPr/>
        </p:nvSpPr>
        <p:spPr>
          <a:xfrm>
            <a:off x="3847635" y="4779742"/>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07" name="Oval 106">
            <a:extLst>
              <a:ext uri="{FF2B5EF4-FFF2-40B4-BE49-F238E27FC236}">
                <a16:creationId xmlns:a16="http://schemas.microsoft.com/office/drawing/2014/main" id="{3956A665-A8AE-DE4B-A684-AC8A1FDFB8FA}"/>
              </a:ext>
            </a:extLst>
          </p:cNvPr>
          <p:cNvSpPr/>
          <p:nvPr/>
        </p:nvSpPr>
        <p:spPr>
          <a:xfrm>
            <a:off x="4662299" y="4776928"/>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08" name="Straight Connector 107">
            <a:extLst>
              <a:ext uri="{FF2B5EF4-FFF2-40B4-BE49-F238E27FC236}">
                <a16:creationId xmlns:a16="http://schemas.microsoft.com/office/drawing/2014/main" id="{155282FA-E2DE-AE42-A8D7-CD9EF32074B8}"/>
              </a:ext>
            </a:extLst>
          </p:cNvPr>
          <p:cNvCxnSpPr>
            <a:cxnSpLocks/>
            <a:stCxn id="104" idx="5"/>
            <a:endCxn id="105" idx="1"/>
          </p:cNvCxnSpPr>
          <p:nvPr/>
        </p:nvCxnSpPr>
        <p:spPr>
          <a:xfrm>
            <a:off x="4128166" y="4587179"/>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9" name="Straight Connector 108">
            <a:extLst>
              <a:ext uri="{FF2B5EF4-FFF2-40B4-BE49-F238E27FC236}">
                <a16:creationId xmlns:a16="http://schemas.microsoft.com/office/drawing/2014/main" id="{8A1BDCA9-6912-114E-A599-29217E0B968D}"/>
              </a:ext>
            </a:extLst>
          </p:cNvPr>
          <p:cNvCxnSpPr>
            <a:cxnSpLocks/>
            <a:stCxn id="104" idx="3"/>
            <a:endCxn id="106" idx="7"/>
          </p:cNvCxnSpPr>
          <p:nvPr/>
        </p:nvCxnSpPr>
        <p:spPr>
          <a:xfrm flipH="1">
            <a:off x="3934237" y="4587179"/>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0" name="Straight Connector 109">
            <a:extLst>
              <a:ext uri="{FF2B5EF4-FFF2-40B4-BE49-F238E27FC236}">
                <a16:creationId xmlns:a16="http://schemas.microsoft.com/office/drawing/2014/main" id="{BBBB5EC9-FACB-5642-95D4-7FFAAC60448E}"/>
              </a:ext>
            </a:extLst>
          </p:cNvPr>
          <p:cNvCxnSpPr>
            <a:cxnSpLocks/>
            <a:stCxn id="106" idx="6"/>
            <a:endCxn id="105" idx="2"/>
          </p:cNvCxnSpPr>
          <p:nvPr/>
        </p:nvCxnSpPr>
        <p:spPr>
          <a:xfrm flipV="1">
            <a:off x="3949096" y="4829949"/>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45D49C9C-905B-A04E-B134-7280E2C30D76}"/>
              </a:ext>
            </a:extLst>
          </p:cNvPr>
          <p:cNvCxnSpPr>
            <a:cxnSpLocks/>
            <a:stCxn id="105" idx="6"/>
            <a:endCxn id="107" idx="2"/>
          </p:cNvCxnSpPr>
          <p:nvPr/>
        </p:nvCxnSpPr>
        <p:spPr>
          <a:xfrm flipV="1">
            <a:off x="4356428" y="4827136"/>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E85674BC-EAB5-9644-BC0E-B5F181AD474B}"/>
                  </a:ext>
                </a:extLst>
              </p:cNvPr>
              <p:cNvSpPr txBox="1"/>
              <p:nvPr/>
            </p:nvSpPr>
            <p:spPr>
              <a:xfrm>
                <a:off x="4251442" y="1866575"/>
                <a:ext cx="2873542"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0.0036 = 1</a:t>
                </a:r>
                <a:r>
                  <a:rPr kumimoji="0" lang="en-US" sz="1000" b="0" i="0" u="none" strike="noStrike" kern="1200" cap="none" spc="0" normalizeH="0" baseline="30000" noProof="0" dirty="0">
                    <a:ln>
                      <a:noFill/>
                    </a:ln>
                    <a:solidFill>
                      <a:srgbClr val="000000"/>
                    </a:solidFill>
                    <a:effectLst/>
                    <a:uLnTx/>
                    <a:uFillTx/>
                    <a:latin typeface="IBM Plex Sans" panose="020B0503050203000203" pitchFamily="34" charset="0"/>
                    <a:cs typeface="Calibri"/>
                    <a:sym typeface="Calibri"/>
                  </a:rPr>
                  <a:t>2 </a:t>
                </a:r>
                <a14:m>
                  <m:oMath xmlns:m="http://schemas.openxmlformats.org/officeDocument/2006/math">
                    <m:r>
                      <a:rPr kumimoji="0" lang="en-US" sz="1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sym typeface="Calibri"/>
                      </a:rPr>
                      <m:t>∗</m:t>
                    </m:r>
                  </m:oMath>
                </a14:m>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(1-0.9)</a:t>
                </a:r>
                <a:r>
                  <a:rPr kumimoji="0" lang="en-US" sz="1000" b="0" i="0" u="none" strike="noStrike" kern="1200" cap="none" spc="0" normalizeH="0" baseline="0" noProof="0" dirty="0">
                    <a:ln>
                      <a:noFill/>
                    </a:ln>
                    <a:solidFill>
                      <a:srgbClr val="000000"/>
                    </a:solidFill>
                    <a:effectLst/>
                    <a:uLnTx/>
                    <a:uFillTx/>
                    <a:latin typeface="Calibri"/>
                    <a:ea typeface="Cambria Math" panose="02040503050406030204" pitchFamily="18" charset="0"/>
                    <a:cs typeface="Calibri"/>
                    <a:sym typeface="Calibri"/>
                  </a:rPr>
                  <a:t> </a:t>
                </a:r>
                <a14:m>
                  <m:oMath xmlns:m="http://schemas.openxmlformats.org/officeDocument/2006/math">
                    <m:r>
                      <a:rPr kumimoji="0" lang="en-US" sz="1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sym typeface="Calibri"/>
                      </a:rPr>
                      <m:t>∗</m:t>
                    </m:r>
                  </m:oMath>
                </a14:m>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(1-0.1)</a:t>
                </a:r>
                <a:r>
                  <a:rPr kumimoji="0" lang="en-US" sz="1000" b="0" i="0" u="none" strike="noStrike" kern="1200" cap="none" spc="0" normalizeH="0" baseline="0" noProof="0" dirty="0">
                    <a:ln>
                      <a:noFill/>
                    </a:ln>
                    <a:solidFill>
                      <a:srgbClr val="000000"/>
                    </a:solidFill>
                    <a:effectLst/>
                    <a:uLnTx/>
                    <a:uFillTx/>
                    <a:latin typeface="Calibri"/>
                    <a:ea typeface="Cambria Math" panose="02040503050406030204" pitchFamily="18" charset="0"/>
                    <a:cs typeface="Calibri"/>
                    <a:sym typeface="Calibri"/>
                  </a:rPr>
                  <a:t> </a:t>
                </a:r>
                <a14:m>
                  <m:oMath xmlns:m="http://schemas.openxmlformats.org/officeDocument/2006/math">
                    <m:r>
                      <a:rPr kumimoji="0" lang="en-US" sz="1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sym typeface="Calibri"/>
                      </a:rPr>
                      <m:t>∗</m:t>
                    </m:r>
                  </m:oMath>
                </a14:m>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(1-0.9)</a:t>
                </a:r>
                <a:r>
                  <a:rPr kumimoji="0" lang="en-US" sz="1000" b="0" i="0" u="none" strike="noStrike" kern="1200" cap="none" spc="0" normalizeH="0" baseline="0" noProof="0" dirty="0">
                    <a:ln>
                      <a:noFill/>
                    </a:ln>
                    <a:solidFill>
                      <a:srgbClr val="000000"/>
                    </a:solidFill>
                    <a:effectLst/>
                    <a:uLnTx/>
                    <a:uFillTx/>
                    <a:latin typeface="Calibri"/>
                    <a:ea typeface="Cambria Math" panose="02040503050406030204" pitchFamily="18" charset="0"/>
                    <a:cs typeface="Calibri"/>
                    <a:sym typeface="Calibri"/>
                  </a:rPr>
                  <a:t> </a:t>
                </a:r>
                <a14:m>
                  <m:oMath xmlns:m="http://schemas.openxmlformats.org/officeDocument/2006/math">
                    <m:r>
                      <a:rPr kumimoji="0" lang="en-US" sz="1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sym typeface="Calibri"/>
                      </a:rPr>
                      <m:t>∗</m:t>
                    </m:r>
                  </m:oMath>
                </a14:m>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(1-0.6)</a:t>
                </a:r>
                <a:endParaRPr kumimoji="0" lang="en-US" sz="1000" b="0" i="0" u="none" strike="noStrike" kern="1200" cap="none" spc="0" normalizeH="0" baseline="30000" noProof="0" dirty="0">
                  <a:ln>
                    <a:noFill/>
                  </a:ln>
                  <a:solidFill>
                    <a:srgbClr val="000000"/>
                  </a:solidFill>
                  <a:effectLst/>
                  <a:uLnTx/>
                  <a:uFillTx/>
                  <a:latin typeface="IBM Plex Sans" panose="020B0503050203000203" pitchFamily="34" charset="0"/>
                  <a:cs typeface="Calibri"/>
                  <a:sym typeface="Calibri"/>
                </a:endParaRPr>
              </a:p>
            </p:txBody>
          </p:sp>
        </mc:Choice>
        <mc:Fallback xmlns="">
          <p:sp>
            <p:nvSpPr>
              <p:cNvPr id="112" name="TextBox 111">
                <a:extLst>
                  <a:ext uri="{FF2B5EF4-FFF2-40B4-BE49-F238E27FC236}">
                    <a16:creationId xmlns:a16="http://schemas.microsoft.com/office/drawing/2014/main" id="{E85674BC-EAB5-9644-BC0E-B5F181AD474B}"/>
                  </a:ext>
                </a:extLst>
              </p:cNvPr>
              <p:cNvSpPr txBox="1">
                <a:spLocks noRot="1" noChangeAspect="1" noMove="1" noResize="1" noEditPoints="1" noAdjustHandles="1" noChangeArrowheads="1" noChangeShapeType="1" noTextEdit="1"/>
              </p:cNvSpPr>
              <p:nvPr/>
            </p:nvSpPr>
            <p:spPr>
              <a:xfrm>
                <a:off x="4251442" y="1866575"/>
                <a:ext cx="2873542" cy="246219"/>
              </a:xfrm>
              <a:prstGeom prst="rect">
                <a:avLst/>
              </a:prstGeom>
              <a:blipFill>
                <a:blip r:embed="rId2"/>
                <a:stretch>
                  <a:fillRect l="-881" b="-10000"/>
                </a:stretch>
              </a:blipFill>
              <a:ln w="12700" cap="flat">
                <a:noFill/>
                <a:miter lim="400000"/>
              </a:ln>
              <a:effectLst/>
            </p:spPr>
            <p:txBody>
              <a:bodyPr/>
              <a:lstStyle/>
              <a:p>
                <a:r>
                  <a:rPr lang="en-US">
                    <a:noFill/>
                  </a:rPr>
                  <a:t> </a:t>
                </a:r>
              </a:p>
            </p:txBody>
          </p:sp>
        </mc:Fallback>
      </mc:AlternateContent>
      <p:sp>
        <p:nvSpPr>
          <p:cNvPr id="113" name="TextBox 112">
            <a:extLst>
              <a:ext uri="{FF2B5EF4-FFF2-40B4-BE49-F238E27FC236}">
                <a16:creationId xmlns:a16="http://schemas.microsoft.com/office/drawing/2014/main" id="{E51EEA61-AB2F-6340-9913-831C48896E7B}"/>
              </a:ext>
            </a:extLst>
          </p:cNvPr>
          <p:cNvSpPr txBox="1"/>
          <p:nvPr/>
        </p:nvSpPr>
        <p:spPr>
          <a:xfrm>
            <a:off x="4251438" y="2492684"/>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0.0324</a:t>
            </a:r>
          </a:p>
        </p:txBody>
      </p:sp>
      <p:sp>
        <p:nvSpPr>
          <p:cNvPr id="114" name="TextBox 113">
            <a:extLst>
              <a:ext uri="{FF2B5EF4-FFF2-40B4-BE49-F238E27FC236}">
                <a16:creationId xmlns:a16="http://schemas.microsoft.com/office/drawing/2014/main" id="{21D413E3-4413-004C-B0D5-2DD0947A0559}"/>
              </a:ext>
            </a:extLst>
          </p:cNvPr>
          <p:cNvSpPr txBox="1"/>
          <p:nvPr/>
        </p:nvSpPr>
        <p:spPr>
          <a:xfrm>
            <a:off x="5617060" y="2500478"/>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0.0004</a:t>
            </a:r>
          </a:p>
        </p:txBody>
      </p:sp>
      <p:sp>
        <p:nvSpPr>
          <p:cNvPr id="115" name="TextBox 114">
            <a:extLst>
              <a:ext uri="{FF2B5EF4-FFF2-40B4-BE49-F238E27FC236}">
                <a16:creationId xmlns:a16="http://schemas.microsoft.com/office/drawing/2014/main" id="{5A5C0816-C8DA-8A48-837E-945E4B06B4BF}"/>
              </a:ext>
            </a:extLst>
          </p:cNvPr>
          <p:cNvSpPr txBox="1"/>
          <p:nvPr/>
        </p:nvSpPr>
        <p:spPr>
          <a:xfrm>
            <a:off x="6985372" y="2488621"/>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0.0054</a:t>
            </a:r>
          </a:p>
        </p:txBody>
      </p:sp>
      <p:sp>
        <p:nvSpPr>
          <p:cNvPr id="116" name="TextBox 115">
            <a:extLst>
              <a:ext uri="{FF2B5EF4-FFF2-40B4-BE49-F238E27FC236}">
                <a16:creationId xmlns:a16="http://schemas.microsoft.com/office/drawing/2014/main" id="{61C8B651-C33B-2B44-B785-8B5EBAA7DF6D}"/>
              </a:ext>
            </a:extLst>
          </p:cNvPr>
          <p:cNvSpPr txBox="1"/>
          <p:nvPr/>
        </p:nvSpPr>
        <p:spPr>
          <a:xfrm>
            <a:off x="8504292" y="2485960"/>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0.0324</a:t>
            </a:r>
          </a:p>
        </p:txBody>
      </p:sp>
      <p:sp>
        <p:nvSpPr>
          <p:cNvPr id="117" name="TextBox 116">
            <a:extLst>
              <a:ext uri="{FF2B5EF4-FFF2-40B4-BE49-F238E27FC236}">
                <a16:creationId xmlns:a16="http://schemas.microsoft.com/office/drawing/2014/main" id="{E7445CD4-DA09-814F-8248-DCF8C3BFFA9A}"/>
              </a:ext>
            </a:extLst>
          </p:cNvPr>
          <p:cNvSpPr txBox="1"/>
          <p:nvPr/>
        </p:nvSpPr>
        <p:spPr>
          <a:xfrm>
            <a:off x="4249196" y="3168943"/>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0.0486</a:t>
            </a:r>
          </a:p>
        </p:txBody>
      </p:sp>
      <p:sp>
        <p:nvSpPr>
          <p:cNvPr id="118" name="TextBox 117">
            <a:extLst>
              <a:ext uri="{FF2B5EF4-FFF2-40B4-BE49-F238E27FC236}">
                <a16:creationId xmlns:a16="http://schemas.microsoft.com/office/drawing/2014/main" id="{DE31612E-F700-954F-AF8B-20275A2EAE8B}"/>
              </a:ext>
            </a:extLst>
          </p:cNvPr>
          <p:cNvSpPr txBox="1"/>
          <p:nvPr/>
        </p:nvSpPr>
        <p:spPr>
          <a:xfrm>
            <a:off x="5617060" y="3168611"/>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0.0036</a:t>
            </a:r>
          </a:p>
        </p:txBody>
      </p:sp>
      <p:sp>
        <p:nvSpPr>
          <p:cNvPr id="119" name="TextBox 118">
            <a:extLst>
              <a:ext uri="{FF2B5EF4-FFF2-40B4-BE49-F238E27FC236}">
                <a16:creationId xmlns:a16="http://schemas.microsoft.com/office/drawing/2014/main" id="{4AC35FA2-FD09-344E-B241-05B54F4E5CE4}"/>
              </a:ext>
            </a:extLst>
          </p:cNvPr>
          <p:cNvSpPr txBox="1"/>
          <p:nvPr/>
        </p:nvSpPr>
        <p:spPr>
          <a:xfrm>
            <a:off x="8501199" y="3170841"/>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0.2916</a:t>
            </a:r>
          </a:p>
        </p:txBody>
      </p:sp>
      <p:sp>
        <p:nvSpPr>
          <p:cNvPr id="120" name="TextBox 119">
            <a:extLst>
              <a:ext uri="{FF2B5EF4-FFF2-40B4-BE49-F238E27FC236}">
                <a16:creationId xmlns:a16="http://schemas.microsoft.com/office/drawing/2014/main" id="{A81B2E2B-1758-4E40-963E-A3D9615AED76}"/>
              </a:ext>
            </a:extLst>
          </p:cNvPr>
          <p:cNvSpPr txBox="1"/>
          <p:nvPr/>
        </p:nvSpPr>
        <p:spPr>
          <a:xfrm>
            <a:off x="6985756" y="3182781"/>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0.0006</a:t>
            </a:r>
          </a:p>
        </p:txBody>
      </p:sp>
      <p:sp>
        <p:nvSpPr>
          <p:cNvPr id="121" name="TextBox 120">
            <a:extLst>
              <a:ext uri="{FF2B5EF4-FFF2-40B4-BE49-F238E27FC236}">
                <a16:creationId xmlns:a16="http://schemas.microsoft.com/office/drawing/2014/main" id="{3820669A-84CB-514E-944F-6C15DE5631D6}"/>
              </a:ext>
            </a:extLst>
          </p:cNvPr>
          <p:cNvSpPr txBox="1"/>
          <p:nvPr/>
        </p:nvSpPr>
        <p:spPr>
          <a:xfrm>
            <a:off x="10028709" y="3118151"/>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0.0036</a:t>
            </a:r>
          </a:p>
        </p:txBody>
      </p:sp>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260BFB5D-F507-4545-97C1-11D56418BC95}"/>
                  </a:ext>
                </a:extLst>
              </p:cNvPr>
              <p:cNvSpPr txBox="1"/>
              <p:nvPr/>
            </p:nvSpPr>
            <p:spPr>
              <a:xfrm>
                <a:off x="4249196" y="4505605"/>
                <a:ext cx="2023950"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0.0486 = 1</a:t>
                </a:r>
                <a:r>
                  <a:rPr kumimoji="0" lang="en-US" sz="1000" b="0" i="0" u="none" strike="noStrike" kern="1200" cap="none" spc="0" normalizeH="0" baseline="30000" noProof="0" dirty="0">
                    <a:ln>
                      <a:noFill/>
                    </a:ln>
                    <a:solidFill>
                      <a:srgbClr val="000000"/>
                    </a:solidFill>
                    <a:effectLst/>
                    <a:uLnTx/>
                    <a:uFillTx/>
                    <a:latin typeface="IBM Plex Sans" panose="020B0503050203000203" pitchFamily="34" charset="0"/>
                    <a:cs typeface="Calibri"/>
                    <a:sym typeface="Calibri"/>
                  </a:rPr>
                  <a:t>2</a:t>
                </a: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a:t>
                </a:r>
                <a14:m>
                  <m:oMath xmlns:m="http://schemas.openxmlformats.org/officeDocument/2006/math">
                    <m:r>
                      <a:rPr kumimoji="0" lang="en-US" sz="1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m:t>
                    </m:r>
                  </m:oMath>
                </a14:m>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0.9</a:t>
                </a:r>
                <a:r>
                  <a:rPr kumimoji="0" lang="en-US" sz="1000" b="0" i="0" u="none" strike="noStrike" kern="1200" cap="none" spc="0" normalizeH="0" baseline="0" noProof="0" dirty="0">
                    <a:ln>
                      <a:noFill/>
                    </a:ln>
                    <a:solidFill>
                      <a:srgbClr val="000000"/>
                    </a:solidFill>
                    <a:effectLst/>
                    <a:uLnTx/>
                    <a:uFillTx/>
                    <a:latin typeface="Calibri"/>
                    <a:ea typeface="Cambria Math" panose="02040503050406030204" pitchFamily="18" charset="0"/>
                    <a:cs typeface="Calibri"/>
                    <a:sym typeface="Calibri"/>
                  </a:rPr>
                  <a:t> </a:t>
                </a:r>
                <a14:m>
                  <m:oMath xmlns:m="http://schemas.openxmlformats.org/officeDocument/2006/math">
                    <m:r>
                      <a:rPr kumimoji="0" lang="en-US" sz="1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sym typeface="Calibri"/>
                      </a:rPr>
                      <m:t>∗</m:t>
                    </m:r>
                  </m:oMath>
                </a14:m>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0.1</a:t>
                </a:r>
                <a:r>
                  <a:rPr kumimoji="0" lang="en-US" sz="1000" b="0" i="0" u="none" strike="noStrike" kern="1200" cap="none" spc="0" normalizeH="0" baseline="0" noProof="0" dirty="0">
                    <a:ln>
                      <a:noFill/>
                    </a:ln>
                    <a:solidFill>
                      <a:srgbClr val="000000"/>
                    </a:solidFill>
                    <a:effectLst/>
                    <a:uLnTx/>
                    <a:uFillTx/>
                    <a:latin typeface="Calibri"/>
                    <a:ea typeface="Cambria Math" panose="02040503050406030204" pitchFamily="18" charset="0"/>
                    <a:cs typeface="Calibri"/>
                    <a:sym typeface="Calibri"/>
                  </a:rPr>
                  <a:t> </a:t>
                </a:r>
                <a14:m>
                  <m:oMath xmlns:m="http://schemas.openxmlformats.org/officeDocument/2006/math">
                    <m:r>
                      <a:rPr kumimoji="0" lang="en-US" sz="1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sym typeface="Calibri"/>
                      </a:rPr>
                      <m:t>∗</m:t>
                    </m:r>
                  </m:oMath>
                </a14:m>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0.9</a:t>
                </a:r>
                <a:r>
                  <a:rPr kumimoji="0" lang="en-US" sz="1000" b="0" i="0" u="none" strike="noStrike" kern="1200" cap="none" spc="0" normalizeH="0" baseline="0" noProof="0" dirty="0">
                    <a:ln>
                      <a:noFill/>
                    </a:ln>
                    <a:solidFill>
                      <a:srgbClr val="000000"/>
                    </a:solidFill>
                    <a:effectLst/>
                    <a:uLnTx/>
                    <a:uFillTx/>
                    <a:latin typeface="Calibri"/>
                    <a:ea typeface="Cambria Math" panose="02040503050406030204" pitchFamily="18" charset="0"/>
                    <a:cs typeface="Calibri"/>
                    <a:sym typeface="Calibri"/>
                  </a:rPr>
                  <a:t> </a:t>
                </a:r>
                <a14:m>
                  <m:oMath xmlns:m="http://schemas.openxmlformats.org/officeDocument/2006/math">
                    <m:r>
                      <a:rPr kumimoji="0" lang="en-US" sz="1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sym typeface="Calibri"/>
                      </a:rPr>
                      <m:t>∗</m:t>
                    </m:r>
                  </m:oMath>
                </a14:m>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0.6</a:t>
                </a:r>
                <a:endParaRPr kumimoji="0" lang="en-US" sz="1000" b="0" i="0" u="none" strike="noStrike" kern="1200" cap="none" spc="0" normalizeH="0" baseline="30000" noProof="0" dirty="0">
                  <a:ln>
                    <a:noFill/>
                  </a:ln>
                  <a:solidFill>
                    <a:srgbClr val="000000"/>
                  </a:solidFill>
                  <a:effectLst/>
                  <a:uLnTx/>
                  <a:uFillTx/>
                  <a:latin typeface="IBM Plex Sans" panose="020B0503050203000203" pitchFamily="34" charset="0"/>
                  <a:cs typeface="Calibri"/>
                  <a:sym typeface="Calibri"/>
                </a:endParaRPr>
              </a:p>
            </p:txBody>
          </p:sp>
        </mc:Choice>
        <mc:Fallback xmlns="">
          <p:sp>
            <p:nvSpPr>
              <p:cNvPr id="122" name="TextBox 121">
                <a:extLst>
                  <a:ext uri="{FF2B5EF4-FFF2-40B4-BE49-F238E27FC236}">
                    <a16:creationId xmlns:a16="http://schemas.microsoft.com/office/drawing/2014/main" id="{260BFB5D-F507-4545-97C1-11D56418BC95}"/>
                  </a:ext>
                </a:extLst>
              </p:cNvPr>
              <p:cNvSpPr txBox="1">
                <a:spLocks noRot="1" noChangeAspect="1" noMove="1" noResize="1" noEditPoints="1" noAdjustHandles="1" noChangeArrowheads="1" noChangeShapeType="1" noTextEdit="1"/>
              </p:cNvSpPr>
              <p:nvPr/>
            </p:nvSpPr>
            <p:spPr>
              <a:xfrm>
                <a:off x="4249196" y="4505605"/>
                <a:ext cx="2023950" cy="246219"/>
              </a:xfrm>
              <a:prstGeom prst="rect">
                <a:avLst/>
              </a:prstGeom>
              <a:blipFill>
                <a:blip r:embed="rId3"/>
                <a:stretch>
                  <a:fillRect l="-1250" b="-10000"/>
                </a:stretch>
              </a:blipFill>
              <a:ln w="12700" cap="flat">
                <a:noFill/>
                <a:miter lim="400000"/>
              </a:ln>
              <a:effectLst/>
            </p:spPr>
            <p:txBody>
              <a:bodyPr/>
              <a:lstStyle/>
              <a:p>
                <a:r>
                  <a:rPr lang="en-US">
                    <a:noFill/>
                  </a:rPr>
                  <a:t> </a:t>
                </a:r>
              </a:p>
            </p:txBody>
          </p:sp>
        </mc:Fallback>
      </mc:AlternateContent>
      <p:sp>
        <p:nvSpPr>
          <p:cNvPr id="123" name="TextBox 122">
            <a:extLst>
              <a:ext uri="{FF2B5EF4-FFF2-40B4-BE49-F238E27FC236}">
                <a16:creationId xmlns:a16="http://schemas.microsoft.com/office/drawing/2014/main" id="{EDB055E2-BB9B-194A-B7F8-DD91859135F4}"/>
              </a:ext>
            </a:extLst>
          </p:cNvPr>
          <p:cNvSpPr txBox="1"/>
          <p:nvPr/>
        </p:nvSpPr>
        <p:spPr>
          <a:xfrm>
            <a:off x="4249196" y="3847795"/>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0.0054</a:t>
            </a:r>
          </a:p>
        </p:txBody>
      </p:sp>
      <p:sp>
        <p:nvSpPr>
          <p:cNvPr id="124" name="TextBox 123">
            <a:extLst>
              <a:ext uri="{FF2B5EF4-FFF2-40B4-BE49-F238E27FC236}">
                <a16:creationId xmlns:a16="http://schemas.microsoft.com/office/drawing/2014/main" id="{3912CD0F-F415-C24B-86AD-093BAB23EA80}"/>
              </a:ext>
            </a:extLst>
          </p:cNvPr>
          <p:cNvSpPr txBox="1"/>
          <p:nvPr/>
        </p:nvSpPr>
        <p:spPr>
          <a:xfrm>
            <a:off x="5617060" y="3856990"/>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0.0054</a:t>
            </a:r>
          </a:p>
        </p:txBody>
      </p:sp>
      <p:sp>
        <p:nvSpPr>
          <p:cNvPr id="125" name="TextBox 124">
            <a:extLst>
              <a:ext uri="{FF2B5EF4-FFF2-40B4-BE49-F238E27FC236}">
                <a16:creationId xmlns:a16="http://schemas.microsoft.com/office/drawing/2014/main" id="{0E7A26BF-8096-014D-ACC6-9EFAA0C65530}"/>
              </a:ext>
            </a:extLst>
          </p:cNvPr>
          <p:cNvSpPr txBox="1"/>
          <p:nvPr/>
        </p:nvSpPr>
        <p:spPr>
          <a:xfrm>
            <a:off x="6983130" y="3867032"/>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0.4374</a:t>
            </a:r>
          </a:p>
        </p:txBody>
      </p:sp>
      <p:sp>
        <p:nvSpPr>
          <p:cNvPr id="126" name="TextBox 125">
            <a:extLst>
              <a:ext uri="{FF2B5EF4-FFF2-40B4-BE49-F238E27FC236}">
                <a16:creationId xmlns:a16="http://schemas.microsoft.com/office/drawing/2014/main" id="{772E0565-AAD5-104B-91E0-61B559FC2361}"/>
              </a:ext>
            </a:extLst>
          </p:cNvPr>
          <p:cNvSpPr txBox="1"/>
          <p:nvPr/>
        </p:nvSpPr>
        <p:spPr>
          <a:xfrm>
            <a:off x="8503202" y="3866911"/>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0.0324</a:t>
            </a:r>
          </a:p>
        </p:txBody>
      </p:sp>
      <p:sp>
        <p:nvSpPr>
          <p:cNvPr id="127" name="Oval 126">
            <a:extLst>
              <a:ext uri="{FF2B5EF4-FFF2-40B4-BE49-F238E27FC236}">
                <a16:creationId xmlns:a16="http://schemas.microsoft.com/office/drawing/2014/main" id="{91CCB5C1-ACCF-3040-AA45-5CD02F776952}"/>
              </a:ext>
            </a:extLst>
          </p:cNvPr>
          <p:cNvSpPr/>
          <p:nvPr/>
        </p:nvSpPr>
        <p:spPr>
          <a:xfrm>
            <a:off x="11118527" y="3124922"/>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28" name="Oval 127">
            <a:extLst>
              <a:ext uri="{FF2B5EF4-FFF2-40B4-BE49-F238E27FC236}">
                <a16:creationId xmlns:a16="http://schemas.microsoft.com/office/drawing/2014/main" id="{7D6297EC-2C38-EE41-936C-FA2935CF8996}"/>
              </a:ext>
            </a:extLst>
          </p:cNvPr>
          <p:cNvSpPr/>
          <p:nvPr/>
        </p:nvSpPr>
        <p:spPr>
          <a:xfrm>
            <a:off x="11331930" y="3403194"/>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29" name="Oval 128">
            <a:extLst>
              <a:ext uri="{FF2B5EF4-FFF2-40B4-BE49-F238E27FC236}">
                <a16:creationId xmlns:a16="http://schemas.microsoft.com/office/drawing/2014/main" id="{90BCFA82-D45B-D54B-B8A1-B395169850A8}"/>
              </a:ext>
            </a:extLst>
          </p:cNvPr>
          <p:cNvSpPr/>
          <p:nvPr/>
        </p:nvSpPr>
        <p:spPr>
          <a:xfrm>
            <a:off x="10924598" y="3403195"/>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30" name="Oval 129">
            <a:extLst>
              <a:ext uri="{FF2B5EF4-FFF2-40B4-BE49-F238E27FC236}">
                <a16:creationId xmlns:a16="http://schemas.microsoft.com/office/drawing/2014/main" id="{7F685449-57B4-5E4E-BF5F-D9B00D688ACF}"/>
              </a:ext>
            </a:extLst>
          </p:cNvPr>
          <p:cNvSpPr/>
          <p:nvPr/>
        </p:nvSpPr>
        <p:spPr>
          <a:xfrm>
            <a:off x="11739262" y="340038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31" name="Straight Connector 130">
            <a:extLst>
              <a:ext uri="{FF2B5EF4-FFF2-40B4-BE49-F238E27FC236}">
                <a16:creationId xmlns:a16="http://schemas.microsoft.com/office/drawing/2014/main" id="{710386E4-5634-544F-AF9E-F6697944BC48}"/>
              </a:ext>
            </a:extLst>
          </p:cNvPr>
          <p:cNvCxnSpPr>
            <a:cxnSpLocks/>
            <a:stCxn id="129" idx="6"/>
            <a:endCxn id="128" idx="2"/>
          </p:cNvCxnSpPr>
          <p:nvPr/>
        </p:nvCxnSpPr>
        <p:spPr>
          <a:xfrm flipV="1">
            <a:off x="11026059" y="3453402"/>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2" name="Straight Connector 131">
            <a:extLst>
              <a:ext uri="{FF2B5EF4-FFF2-40B4-BE49-F238E27FC236}">
                <a16:creationId xmlns:a16="http://schemas.microsoft.com/office/drawing/2014/main" id="{CE6265C0-ADD6-5540-8273-3107C80F7DA4}"/>
              </a:ext>
            </a:extLst>
          </p:cNvPr>
          <p:cNvCxnSpPr>
            <a:cxnSpLocks/>
            <a:stCxn id="128" idx="6"/>
            <a:endCxn id="130" idx="2"/>
          </p:cNvCxnSpPr>
          <p:nvPr/>
        </p:nvCxnSpPr>
        <p:spPr>
          <a:xfrm flipV="1">
            <a:off x="11433391" y="3450589"/>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3" name="TextBox 132">
            <a:extLst>
              <a:ext uri="{FF2B5EF4-FFF2-40B4-BE49-F238E27FC236}">
                <a16:creationId xmlns:a16="http://schemas.microsoft.com/office/drawing/2014/main" id="{CF7E32AD-6285-6548-99D0-6EF8DD1D6DAC}"/>
              </a:ext>
            </a:extLst>
          </p:cNvPr>
          <p:cNvSpPr txBox="1"/>
          <p:nvPr/>
        </p:nvSpPr>
        <p:spPr>
          <a:xfrm>
            <a:off x="11326159" y="3129058"/>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0.0486</a:t>
            </a:r>
          </a:p>
        </p:txBody>
      </p:sp>
      <p:sp>
        <p:nvSpPr>
          <p:cNvPr id="134" name="Right Arrow 133">
            <a:extLst>
              <a:ext uri="{FF2B5EF4-FFF2-40B4-BE49-F238E27FC236}">
                <a16:creationId xmlns:a16="http://schemas.microsoft.com/office/drawing/2014/main" id="{ACC61E1C-09B6-E94B-B090-132FD70A4ED2}"/>
              </a:ext>
            </a:extLst>
          </p:cNvPr>
          <p:cNvSpPr/>
          <p:nvPr/>
        </p:nvSpPr>
        <p:spPr>
          <a:xfrm>
            <a:off x="3188295" y="3105266"/>
            <a:ext cx="503433" cy="309564"/>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EF1C193C-3249-D647-B7CB-0B2CE63F8874}"/>
                  </a:ext>
                </a:extLst>
              </p:cNvPr>
              <p:cNvSpPr txBox="1"/>
              <p:nvPr/>
            </p:nvSpPr>
            <p:spPr>
              <a:xfrm>
                <a:off x="890064" y="3757287"/>
                <a:ext cx="2498184" cy="5329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n-US" sz="1400" b="0" i="0" u="none" strike="noStrike" kern="1200" cap="none" spc="0" normalizeH="0" baseline="0" noProof="0" smtClean="0">
                          <a:ln>
                            <a:noFill/>
                          </a:ln>
                          <a:solidFill>
                            <a:srgbClr val="000000"/>
                          </a:solidFill>
                          <a:effectLst/>
                          <a:uLnTx/>
                          <a:uFillTx/>
                          <a:latin typeface="Cambria Math" panose="02040503050406030204" pitchFamily="18" charset="0"/>
                          <a:cs typeface="Calibri"/>
                          <a:sym typeface="Calibri"/>
                        </a:rPr>
                        <m:t>Pr</m:t>
                      </m:r>
                      <m:r>
                        <m:rPr>
                          <m:nor/>
                        </m:rPr>
                        <a:rPr kumimoji="0" lang="en-US" sz="1400" b="0" i="0" u="none" strike="noStrike" kern="1200" cap="none" spc="0" normalizeH="0" baseline="0" noProof="0" smtClean="0">
                          <a:ln>
                            <a:noFill/>
                          </a:ln>
                          <a:solidFill>
                            <a:srgbClr val="000000"/>
                          </a:solidFill>
                          <a:effectLst/>
                          <a:uLnTx/>
                          <a:uFillTx/>
                          <a:latin typeface="Cambria Math" panose="02040503050406030204" pitchFamily="18" charset="0"/>
                          <a:cs typeface="Calibri"/>
                          <a:sym typeface="Calibri"/>
                        </a:rPr>
                        <m:t>(</m:t>
                      </m:r>
                      <m:r>
                        <m:rPr>
                          <m:nor/>
                        </m:rPr>
                        <a:rPr kumimoji="0" lang="en-US" sz="1400" b="0" i="0" u="none" strike="noStrike" kern="1200" cap="none" spc="0" normalizeH="0" baseline="0" noProof="0" smtClean="0">
                          <a:ln>
                            <a:noFill/>
                          </a:ln>
                          <a:solidFill>
                            <a:srgbClr val="000000"/>
                          </a:solidFill>
                          <a:effectLst/>
                          <a:uLnTx/>
                          <a:uFillTx/>
                          <a:latin typeface="Cambria Math" panose="02040503050406030204" pitchFamily="18" charset="0"/>
                          <a:cs typeface="Calibri"/>
                          <a:sym typeface="Calibri"/>
                        </a:rPr>
                        <m:t>w</m:t>
                      </m:r>
                      <m:r>
                        <m:rPr>
                          <m:nor/>
                        </m:rPr>
                        <a:rPr kumimoji="0" lang="en-US" sz="1400" b="0" i="0" u="none" strike="noStrike" kern="1200" cap="none" spc="0" normalizeH="0" baseline="0" noProof="0" smtClean="0">
                          <a:ln>
                            <a:noFill/>
                          </a:ln>
                          <a:solidFill>
                            <a:srgbClr val="000000"/>
                          </a:solidFill>
                          <a:effectLst/>
                          <a:uLnTx/>
                          <a:uFillTx/>
                          <a:latin typeface="Cambria Math" panose="02040503050406030204" pitchFamily="18" charset="0"/>
                          <a:cs typeface="Calibri"/>
                          <a:sym typeface="Calibri"/>
                        </a:rPr>
                        <m:t>) = </m:t>
                      </m:r>
                      <m:nary>
                        <m:naryPr>
                          <m:chr m:val="∏"/>
                          <m:supHide m:val="on"/>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ctrlPr>
                        </m:naryPr>
                        <m:sub>
                          <m:r>
                            <m:rPr>
                              <m:brk m:alnAt="7"/>
                            </m:r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𝑒</m:t>
                          </m:r>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m:t>
                          </m:r>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𝑤</m:t>
                          </m:r>
                        </m:sub>
                        <m:sup/>
                        <m:e>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𝑝</m:t>
                          </m:r>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𝑒</m:t>
                          </m:r>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m:t>
                          </m:r>
                          <m:nary>
                            <m:naryPr>
                              <m:chr m:val="∏"/>
                              <m:supHide m:val="on"/>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ctrlPr>
                            </m:naryPr>
                            <m:sub>
                              <m:r>
                                <m:rPr>
                                  <m:brk m:alnAt="7"/>
                                </m:r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𝑒</m:t>
                              </m:r>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m:t>
                              </m:r>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𝑤</m:t>
                              </m:r>
                            </m:sub>
                            <m:sup/>
                            <m:e>
                              <m:d>
                                <m:dPr>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ctrlPr>
                                </m:dPr>
                                <m:e>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1−</m:t>
                                  </m:r>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𝑝</m:t>
                                  </m:r>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m:t>
                                  </m:r>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𝑒</m:t>
                                  </m:r>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m:t>
                                  </m:r>
                                </m:e>
                              </m:d>
                            </m:e>
                          </m:nary>
                        </m:e>
                      </m:nary>
                    </m:oMath>
                  </m:oMathPara>
                </a14:m>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mc:Choice>
        <mc:Fallback xmlns="">
          <p:sp>
            <p:nvSpPr>
              <p:cNvPr id="136" name="TextBox 135">
                <a:extLst>
                  <a:ext uri="{FF2B5EF4-FFF2-40B4-BE49-F238E27FC236}">
                    <a16:creationId xmlns:a16="http://schemas.microsoft.com/office/drawing/2014/main" id="{EF1C193C-3249-D647-B7CB-0B2CE63F8874}"/>
                  </a:ext>
                </a:extLst>
              </p:cNvPr>
              <p:cNvSpPr txBox="1">
                <a:spLocks noRot="1" noChangeAspect="1" noMove="1" noResize="1" noEditPoints="1" noAdjustHandles="1" noChangeArrowheads="1" noChangeShapeType="1" noTextEdit="1"/>
              </p:cNvSpPr>
              <p:nvPr/>
            </p:nvSpPr>
            <p:spPr>
              <a:xfrm>
                <a:off x="890064" y="3757287"/>
                <a:ext cx="2498184" cy="532966"/>
              </a:xfrm>
              <a:prstGeom prst="rect">
                <a:avLst/>
              </a:prstGeom>
              <a:blipFill>
                <a:blip r:embed="rId4"/>
                <a:stretch>
                  <a:fillRect l="-2020" t="-141860" b="-200000"/>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885709948"/>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B052D8-8D3D-7347-B722-D5C3686647D7}"/>
              </a:ext>
            </a:extLst>
          </p:cNvPr>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00" b="0" i="0" u="none" strike="noStrike" kern="1200" cap="none" spc="0" normalizeH="0" baseline="0" noProof="0" smtClean="0">
                <a:ln>
                  <a:noFill/>
                </a:ln>
                <a:solidFill>
                  <a:srgbClr val="001934"/>
                </a:solidFill>
                <a:effectLst/>
                <a:uLnTx/>
                <a:uFillTx/>
                <a:latin typeface="Arial"/>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700" b="0" i="0" u="none" strike="noStrike" kern="1200" cap="none" spc="0" normalizeH="0" baseline="0" noProof="0">
              <a:ln>
                <a:noFill/>
              </a:ln>
              <a:solidFill>
                <a:srgbClr val="001934"/>
              </a:solidFill>
              <a:effectLst/>
              <a:uLnTx/>
              <a:uFillTx/>
              <a:latin typeface="Arial"/>
              <a:cs typeface="Arial"/>
              <a:sym typeface="Arial"/>
            </a:endParaRPr>
          </a:p>
        </p:txBody>
      </p:sp>
      <p:sp>
        <p:nvSpPr>
          <p:cNvPr id="3" name="Title 2">
            <a:extLst>
              <a:ext uri="{FF2B5EF4-FFF2-40B4-BE49-F238E27FC236}">
                <a16:creationId xmlns:a16="http://schemas.microsoft.com/office/drawing/2014/main" id="{23937C89-5F16-0240-B9A1-6DB1262BB3E7}"/>
              </a:ext>
            </a:extLst>
          </p:cNvPr>
          <p:cNvSpPr>
            <a:spLocks noGrp="1"/>
          </p:cNvSpPr>
          <p:nvPr>
            <p:ph type="title"/>
          </p:nvPr>
        </p:nvSpPr>
        <p:spPr/>
        <p:txBody>
          <a:bodyPr/>
          <a:lstStyle/>
          <a:p>
            <a:r>
              <a:rPr lang="en-US" dirty="0"/>
              <a:t>Triangulated Possible Worlds</a:t>
            </a:r>
          </a:p>
        </p:txBody>
      </p:sp>
      <p:sp>
        <p:nvSpPr>
          <p:cNvPr id="6" name="Oval 5">
            <a:extLst>
              <a:ext uri="{FF2B5EF4-FFF2-40B4-BE49-F238E27FC236}">
                <a16:creationId xmlns:a16="http://schemas.microsoft.com/office/drawing/2014/main" id="{4B5524C0-56CB-AE4C-B814-FE40C93B2ADC}"/>
              </a:ext>
            </a:extLst>
          </p:cNvPr>
          <p:cNvSpPr/>
          <p:nvPr/>
        </p:nvSpPr>
        <p:spPr>
          <a:xfrm>
            <a:off x="1365178" y="2306297"/>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8" name="Oval 7">
            <a:extLst>
              <a:ext uri="{FF2B5EF4-FFF2-40B4-BE49-F238E27FC236}">
                <a16:creationId xmlns:a16="http://schemas.microsoft.com/office/drawing/2014/main" id="{3EC556BD-8CBA-B248-981A-21799E6DDFFE}"/>
              </a:ext>
            </a:extLst>
          </p:cNvPr>
          <p:cNvSpPr/>
          <p:nvPr/>
        </p:nvSpPr>
        <p:spPr>
          <a:xfrm>
            <a:off x="1014145" y="2869589"/>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9" name="Oval 8">
            <a:extLst>
              <a:ext uri="{FF2B5EF4-FFF2-40B4-BE49-F238E27FC236}">
                <a16:creationId xmlns:a16="http://schemas.microsoft.com/office/drawing/2014/main" id="{0B3F91C3-B37A-5145-B1FE-17D31785812E}"/>
              </a:ext>
            </a:extLst>
          </p:cNvPr>
          <p:cNvSpPr/>
          <p:nvPr/>
        </p:nvSpPr>
        <p:spPr>
          <a:xfrm>
            <a:off x="1718083" y="2869589"/>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0" name="Oval 9">
            <a:extLst>
              <a:ext uri="{FF2B5EF4-FFF2-40B4-BE49-F238E27FC236}">
                <a16:creationId xmlns:a16="http://schemas.microsoft.com/office/drawing/2014/main" id="{6E3DB5EE-EC5A-3C43-B18B-F910056ACB54}"/>
              </a:ext>
            </a:extLst>
          </p:cNvPr>
          <p:cNvSpPr/>
          <p:nvPr/>
        </p:nvSpPr>
        <p:spPr>
          <a:xfrm>
            <a:off x="2422021" y="2869589"/>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2" name="Straight Connector 11">
            <a:extLst>
              <a:ext uri="{FF2B5EF4-FFF2-40B4-BE49-F238E27FC236}">
                <a16:creationId xmlns:a16="http://schemas.microsoft.com/office/drawing/2014/main" id="{06B54231-AC57-924A-8A1C-9D866231525C}"/>
              </a:ext>
            </a:extLst>
          </p:cNvPr>
          <p:cNvCxnSpPr>
            <a:stCxn id="6" idx="3"/>
            <a:endCxn id="8" idx="0"/>
          </p:cNvCxnSpPr>
          <p:nvPr/>
        </p:nvCxnSpPr>
        <p:spPr>
          <a:xfrm flipH="1">
            <a:off x="1120528" y="2487407"/>
            <a:ext cx="275809" cy="38218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B5017CE2-7F67-6041-BCD3-0BDC4D4DF661}"/>
              </a:ext>
            </a:extLst>
          </p:cNvPr>
          <p:cNvCxnSpPr>
            <a:cxnSpLocks/>
            <a:stCxn id="6" idx="5"/>
            <a:endCxn id="9" idx="0"/>
          </p:cNvCxnSpPr>
          <p:nvPr/>
        </p:nvCxnSpPr>
        <p:spPr>
          <a:xfrm>
            <a:off x="1546785" y="2487407"/>
            <a:ext cx="277681" cy="38218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5B06294A-5F65-3847-8448-FE092C9DD05D}"/>
              </a:ext>
            </a:extLst>
          </p:cNvPr>
          <p:cNvCxnSpPr>
            <a:cxnSpLocks/>
            <a:stCxn id="8" idx="6"/>
            <a:endCxn id="9" idx="2"/>
          </p:cNvCxnSpPr>
          <p:nvPr/>
        </p:nvCxnSpPr>
        <p:spPr>
          <a:xfrm>
            <a:off x="1226911" y="2975681"/>
            <a:ext cx="491172"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A9F94775-37D7-BE43-B899-00BB0DB9B398}"/>
              </a:ext>
            </a:extLst>
          </p:cNvPr>
          <p:cNvCxnSpPr>
            <a:cxnSpLocks/>
            <a:stCxn id="10" idx="2"/>
            <a:endCxn id="9" idx="6"/>
          </p:cNvCxnSpPr>
          <p:nvPr/>
        </p:nvCxnSpPr>
        <p:spPr>
          <a:xfrm flipH="1">
            <a:off x="1930849" y="2975681"/>
            <a:ext cx="491172"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7" name="Arc 26">
            <a:extLst>
              <a:ext uri="{FF2B5EF4-FFF2-40B4-BE49-F238E27FC236}">
                <a16:creationId xmlns:a16="http://schemas.microsoft.com/office/drawing/2014/main" id="{02A714AA-B0F1-0648-A2FE-5E8DB346B743}"/>
              </a:ext>
            </a:extLst>
          </p:cNvPr>
          <p:cNvSpPr/>
          <p:nvPr/>
        </p:nvSpPr>
        <p:spPr>
          <a:xfrm>
            <a:off x="653270" y="2395191"/>
            <a:ext cx="1869896" cy="924674"/>
          </a:xfrm>
          <a:prstGeom prst="arc">
            <a:avLst/>
          </a:prstGeom>
          <a:noFill/>
          <a:ln w="25400" cap="flat">
            <a:solidFill>
              <a:schemeClr val="tx2"/>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cs typeface="Calibri"/>
            </a:endParaRPr>
          </a:p>
        </p:txBody>
      </p:sp>
      <p:sp>
        <p:nvSpPr>
          <p:cNvPr id="29" name="Freeform 28">
            <a:extLst>
              <a:ext uri="{FF2B5EF4-FFF2-40B4-BE49-F238E27FC236}">
                <a16:creationId xmlns:a16="http://schemas.microsoft.com/office/drawing/2014/main" id="{B247B666-AD2D-D24F-9973-5994ADD24371}"/>
              </a:ext>
            </a:extLst>
          </p:cNvPr>
          <p:cNvSpPr/>
          <p:nvPr/>
        </p:nvSpPr>
        <p:spPr>
          <a:xfrm>
            <a:off x="1115606" y="3093833"/>
            <a:ext cx="1366463" cy="314926"/>
          </a:xfrm>
          <a:custGeom>
            <a:avLst/>
            <a:gdLst>
              <a:gd name="connsiteX0" fmla="*/ 0 w 1366463"/>
              <a:gd name="connsiteY0" fmla="*/ 0 h 462337"/>
              <a:gd name="connsiteX1" fmla="*/ 606175 w 1366463"/>
              <a:gd name="connsiteY1" fmla="*/ 462337 h 462337"/>
              <a:gd name="connsiteX2" fmla="*/ 1366463 w 1366463"/>
              <a:gd name="connsiteY2" fmla="*/ 0 h 462337"/>
            </a:gdLst>
            <a:ahLst/>
            <a:cxnLst>
              <a:cxn ang="0">
                <a:pos x="connsiteX0" y="connsiteY0"/>
              </a:cxn>
              <a:cxn ang="0">
                <a:pos x="connsiteX1" y="connsiteY1"/>
              </a:cxn>
              <a:cxn ang="0">
                <a:pos x="connsiteX2" y="connsiteY2"/>
              </a:cxn>
            </a:cxnLst>
            <a:rect l="l" t="t" r="r" b="b"/>
            <a:pathLst>
              <a:path w="1366463" h="462337">
                <a:moveTo>
                  <a:pt x="0" y="0"/>
                </a:moveTo>
                <a:cubicBezTo>
                  <a:pt x="189215" y="231168"/>
                  <a:pt x="378431" y="462337"/>
                  <a:pt x="606175" y="462337"/>
                </a:cubicBezTo>
                <a:cubicBezTo>
                  <a:pt x="833919" y="462337"/>
                  <a:pt x="1100191" y="231168"/>
                  <a:pt x="1366463" y="0"/>
                </a:cubicBezTo>
              </a:path>
            </a:pathLst>
          </a:custGeom>
          <a:noFill/>
          <a:ln w="25400" cap="flat">
            <a:solidFill>
              <a:schemeClr val="tx2"/>
            </a:solidFill>
            <a:prstDash val="sysDot"/>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cs typeface="Calibri"/>
            </a:endParaRPr>
          </a:p>
        </p:txBody>
      </p:sp>
      <p:sp>
        <p:nvSpPr>
          <p:cNvPr id="30" name="TextBox 29">
            <a:extLst>
              <a:ext uri="{FF2B5EF4-FFF2-40B4-BE49-F238E27FC236}">
                <a16:creationId xmlns:a16="http://schemas.microsoft.com/office/drawing/2014/main" id="{FBCB1F61-8CC9-BC4E-8912-426B2EC348B1}"/>
              </a:ext>
            </a:extLst>
          </p:cNvPr>
          <p:cNvSpPr txBox="1"/>
          <p:nvPr/>
        </p:nvSpPr>
        <p:spPr>
          <a:xfrm>
            <a:off x="2038606" y="2255036"/>
            <a:ext cx="16927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a:t>
            </a:r>
          </a:p>
        </p:txBody>
      </p:sp>
      <p:sp>
        <p:nvSpPr>
          <p:cNvPr id="31" name="TextBox 30">
            <a:extLst>
              <a:ext uri="{FF2B5EF4-FFF2-40B4-BE49-F238E27FC236}">
                <a16:creationId xmlns:a16="http://schemas.microsoft.com/office/drawing/2014/main" id="{F0D08A67-8DF4-AF4E-8E85-38C4B31BBF03}"/>
              </a:ext>
            </a:extLst>
          </p:cNvPr>
          <p:cNvSpPr txBox="1"/>
          <p:nvPr/>
        </p:nvSpPr>
        <p:spPr>
          <a:xfrm>
            <a:off x="1739828" y="3401988"/>
            <a:ext cx="16927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a:t>
            </a:r>
          </a:p>
        </p:txBody>
      </p:sp>
      <p:sp>
        <p:nvSpPr>
          <p:cNvPr id="32" name="TextBox 31">
            <a:extLst>
              <a:ext uri="{FF2B5EF4-FFF2-40B4-BE49-F238E27FC236}">
                <a16:creationId xmlns:a16="http://schemas.microsoft.com/office/drawing/2014/main" id="{A97078A2-8973-DB46-B162-431BA9755E37}"/>
              </a:ext>
            </a:extLst>
          </p:cNvPr>
          <p:cNvSpPr txBox="1"/>
          <p:nvPr/>
        </p:nvSpPr>
        <p:spPr>
          <a:xfrm>
            <a:off x="1008907" y="2457476"/>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0.9</a:t>
            </a:r>
          </a:p>
        </p:txBody>
      </p:sp>
      <p:sp>
        <p:nvSpPr>
          <p:cNvPr id="33" name="TextBox 32">
            <a:extLst>
              <a:ext uri="{FF2B5EF4-FFF2-40B4-BE49-F238E27FC236}">
                <a16:creationId xmlns:a16="http://schemas.microsoft.com/office/drawing/2014/main" id="{384A606E-3ACD-784B-8911-993C899580A2}"/>
              </a:ext>
            </a:extLst>
          </p:cNvPr>
          <p:cNvSpPr txBox="1"/>
          <p:nvPr/>
        </p:nvSpPr>
        <p:spPr>
          <a:xfrm>
            <a:off x="2053432" y="2777536"/>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0.9</a:t>
            </a:r>
          </a:p>
        </p:txBody>
      </p:sp>
      <p:sp>
        <p:nvSpPr>
          <p:cNvPr id="34" name="TextBox 33">
            <a:extLst>
              <a:ext uri="{FF2B5EF4-FFF2-40B4-BE49-F238E27FC236}">
                <a16:creationId xmlns:a16="http://schemas.microsoft.com/office/drawing/2014/main" id="{9C98A16C-5688-4E42-8237-95C45F1EDA2B}"/>
              </a:ext>
            </a:extLst>
          </p:cNvPr>
          <p:cNvSpPr txBox="1"/>
          <p:nvPr/>
        </p:nvSpPr>
        <p:spPr>
          <a:xfrm>
            <a:off x="1676964" y="2517278"/>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0.1</a:t>
            </a:r>
          </a:p>
        </p:txBody>
      </p:sp>
      <p:sp>
        <p:nvSpPr>
          <p:cNvPr id="35" name="TextBox 34">
            <a:extLst>
              <a:ext uri="{FF2B5EF4-FFF2-40B4-BE49-F238E27FC236}">
                <a16:creationId xmlns:a16="http://schemas.microsoft.com/office/drawing/2014/main" id="{089255BB-E488-BD4C-94C6-A9090477171C}"/>
              </a:ext>
            </a:extLst>
          </p:cNvPr>
          <p:cNvSpPr txBox="1"/>
          <p:nvPr/>
        </p:nvSpPr>
        <p:spPr>
          <a:xfrm>
            <a:off x="1338532" y="2761554"/>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0.6</a:t>
            </a:r>
          </a:p>
        </p:txBody>
      </p:sp>
      <p:sp>
        <p:nvSpPr>
          <p:cNvPr id="98" name="Oval 97">
            <a:extLst>
              <a:ext uri="{FF2B5EF4-FFF2-40B4-BE49-F238E27FC236}">
                <a16:creationId xmlns:a16="http://schemas.microsoft.com/office/drawing/2014/main" id="{FF6618A1-5592-F84B-A960-DC90CAACE9F8}"/>
              </a:ext>
            </a:extLst>
          </p:cNvPr>
          <p:cNvSpPr/>
          <p:nvPr/>
        </p:nvSpPr>
        <p:spPr>
          <a:xfrm>
            <a:off x="3822560" y="4959506"/>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99" name="Oval 98">
            <a:extLst>
              <a:ext uri="{FF2B5EF4-FFF2-40B4-BE49-F238E27FC236}">
                <a16:creationId xmlns:a16="http://schemas.microsoft.com/office/drawing/2014/main" id="{6EB00BDD-C67E-664B-B157-2A8D86D7EB05}"/>
              </a:ext>
            </a:extLst>
          </p:cNvPr>
          <p:cNvSpPr/>
          <p:nvPr/>
        </p:nvSpPr>
        <p:spPr>
          <a:xfrm>
            <a:off x="4035963" y="5237778"/>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00" name="Oval 99">
            <a:extLst>
              <a:ext uri="{FF2B5EF4-FFF2-40B4-BE49-F238E27FC236}">
                <a16:creationId xmlns:a16="http://schemas.microsoft.com/office/drawing/2014/main" id="{C4C644B5-F1E6-A14C-B907-7E3B7D96DEA7}"/>
              </a:ext>
            </a:extLst>
          </p:cNvPr>
          <p:cNvSpPr/>
          <p:nvPr/>
        </p:nvSpPr>
        <p:spPr>
          <a:xfrm>
            <a:off x="3628631" y="5237779"/>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01" name="Oval 100">
            <a:extLst>
              <a:ext uri="{FF2B5EF4-FFF2-40B4-BE49-F238E27FC236}">
                <a16:creationId xmlns:a16="http://schemas.microsoft.com/office/drawing/2014/main" id="{66D85DBD-D549-5445-9D81-D888F8002CEC}"/>
              </a:ext>
            </a:extLst>
          </p:cNvPr>
          <p:cNvSpPr/>
          <p:nvPr/>
        </p:nvSpPr>
        <p:spPr>
          <a:xfrm>
            <a:off x="4443295" y="5234965"/>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03" name="Straight Connector 102">
            <a:extLst>
              <a:ext uri="{FF2B5EF4-FFF2-40B4-BE49-F238E27FC236}">
                <a16:creationId xmlns:a16="http://schemas.microsoft.com/office/drawing/2014/main" id="{B8A79253-DF26-4940-A437-350EAA642179}"/>
              </a:ext>
            </a:extLst>
          </p:cNvPr>
          <p:cNvCxnSpPr>
            <a:cxnSpLocks/>
            <a:stCxn id="98" idx="3"/>
            <a:endCxn id="100" idx="7"/>
          </p:cNvCxnSpPr>
          <p:nvPr/>
        </p:nvCxnSpPr>
        <p:spPr>
          <a:xfrm flipH="1">
            <a:off x="3715233" y="5045216"/>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4" name="Straight Connector 103">
            <a:extLst>
              <a:ext uri="{FF2B5EF4-FFF2-40B4-BE49-F238E27FC236}">
                <a16:creationId xmlns:a16="http://schemas.microsoft.com/office/drawing/2014/main" id="{107E851B-6463-5A47-A5A0-4987571D0C29}"/>
              </a:ext>
            </a:extLst>
          </p:cNvPr>
          <p:cNvCxnSpPr>
            <a:cxnSpLocks/>
            <a:stCxn id="100" idx="6"/>
            <a:endCxn id="99" idx="2"/>
          </p:cNvCxnSpPr>
          <p:nvPr/>
        </p:nvCxnSpPr>
        <p:spPr>
          <a:xfrm flipV="1">
            <a:off x="3730092" y="5287986"/>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6" name="Oval 105">
            <a:extLst>
              <a:ext uri="{FF2B5EF4-FFF2-40B4-BE49-F238E27FC236}">
                <a16:creationId xmlns:a16="http://schemas.microsoft.com/office/drawing/2014/main" id="{25475A82-C8BD-B845-A66C-B2AB2CC0B423}"/>
              </a:ext>
            </a:extLst>
          </p:cNvPr>
          <p:cNvSpPr/>
          <p:nvPr/>
        </p:nvSpPr>
        <p:spPr>
          <a:xfrm>
            <a:off x="5189743" y="4954476"/>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07" name="Oval 106">
            <a:extLst>
              <a:ext uri="{FF2B5EF4-FFF2-40B4-BE49-F238E27FC236}">
                <a16:creationId xmlns:a16="http://schemas.microsoft.com/office/drawing/2014/main" id="{EC9C6480-C356-404F-9960-5BB6DBB7780E}"/>
              </a:ext>
            </a:extLst>
          </p:cNvPr>
          <p:cNvSpPr/>
          <p:nvPr/>
        </p:nvSpPr>
        <p:spPr>
          <a:xfrm>
            <a:off x="5403146" y="5232748"/>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08" name="Oval 107">
            <a:extLst>
              <a:ext uri="{FF2B5EF4-FFF2-40B4-BE49-F238E27FC236}">
                <a16:creationId xmlns:a16="http://schemas.microsoft.com/office/drawing/2014/main" id="{C3B4F2E5-9A49-844D-9E57-EEB741EF0C86}"/>
              </a:ext>
            </a:extLst>
          </p:cNvPr>
          <p:cNvSpPr/>
          <p:nvPr/>
        </p:nvSpPr>
        <p:spPr>
          <a:xfrm>
            <a:off x="4995814" y="5232749"/>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09" name="Oval 108">
            <a:extLst>
              <a:ext uri="{FF2B5EF4-FFF2-40B4-BE49-F238E27FC236}">
                <a16:creationId xmlns:a16="http://schemas.microsoft.com/office/drawing/2014/main" id="{C8F6DF62-AFFB-504F-AB74-8AB4017064F8}"/>
              </a:ext>
            </a:extLst>
          </p:cNvPr>
          <p:cNvSpPr/>
          <p:nvPr/>
        </p:nvSpPr>
        <p:spPr>
          <a:xfrm>
            <a:off x="5810478" y="5229935"/>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10" name="Straight Connector 109">
            <a:extLst>
              <a:ext uri="{FF2B5EF4-FFF2-40B4-BE49-F238E27FC236}">
                <a16:creationId xmlns:a16="http://schemas.microsoft.com/office/drawing/2014/main" id="{E77A4512-3310-AB46-BF19-761A2D3ABD28}"/>
              </a:ext>
            </a:extLst>
          </p:cNvPr>
          <p:cNvCxnSpPr>
            <a:cxnSpLocks/>
            <a:stCxn id="106" idx="5"/>
            <a:endCxn id="107" idx="1"/>
          </p:cNvCxnSpPr>
          <p:nvPr/>
        </p:nvCxnSpPr>
        <p:spPr>
          <a:xfrm>
            <a:off x="5276345" y="5040186"/>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1" name="Straight Connector 110">
            <a:extLst>
              <a:ext uri="{FF2B5EF4-FFF2-40B4-BE49-F238E27FC236}">
                <a16:creationId xmlns:a16="http://schemas.microsoft.com/office/drawing/2014/main" id="{1A62BDC4-2D04-2A42-977E-A8E823A6AB75}"/>
              </a:ext>
            </a:extLst>
          </p:cNvPr>
          <p:cNvCxnSpPr>
            <a:cxnSpLocks/>
            <a:stCxn id="106" idx="3"/>
            <a:endCxn id="108" idx="7"/>
          </p:cNvCxnSpPr>
          <p:nvPr/>
        </p:nvCxnSpPr>
        <p:spPr>
          <a:xfrm flipH="1">
            <a:off x="5082416" y="5040186"/>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2" name="Oval 121">
            <a:extLst>
              <a:ext uri="{FF2B5EF4-FFF2-40B4-BE49-F238E27FC236}">
                <a16:creationId xmlns:a16="http://schemas.microsoft.com/office/drawing/2014/main" id="{AF5F5BE1-FCBC-8C41-9289-B76FC0E48C09}"/>
              </a:ext>
            </a:extLst>
          </p:cNvPr>
          <p:cNvSpPr/>
          <p:nvPr/>
        </p:nvSpPr>
        <p:spPr>
          <a:xfrm>
            <a:off x="3835170" y="5553267"/>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23" name="Oval 122">
            <a:extLst>
              <a:ext uri="{FF2B5EF4-FFF2-40B4-BE49-F238E27FC236}">
                <a16:creationId xmlns:a16="http://schemas.microsoft.com/office/drawing/2014/main" id="{322E171F-E699-5348-A078-85DA93CF9329}"/>
              </a:ext>
            </a:extLst>
          </p:cNvPr>
          <p:cNvSpPr/>
          <p:nvPr/>
        </p:nvSpPr>
        <p:spPr>
          <a:xfrm>
            <a:off x="4048573" y="5831539"/>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24" name="Oval 123">
            <a:extLst>
              <a:ext uri="{FF2B5EF4-FFF2-40B4-BE49-F238E27FC236}">
                <a16:creationId xmlns:a16="http://schemas.microsoft.com/office/drawing/2014/main" id="{B9AFF913-066F-1741-8BEF-43A35680151E}"/>
              </a:ext>
            </a:extLst>
          </p:cNvPr>
          <p:cNvSpPr/>
          <p:nvPr/>
        </p:nvSpPr>
        <p:spPr>
          <a:xfrm>
            <a:off x="3641241" y="583154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25" name="Oval 124">
            <a:extLst>
              <a:ext uri="{FF2B5EF4-FFF2-40B4-BE49-F238E27FC236}">
                <a16:creationId xmlns:a16="http://schemas.microsoft.com/office/drawing/2014/main" id="{F2FFAE52-E97E-464E-8B86-D12AAFFBDD5C}"/>
              </a:ext>
            </a:extLst>
          </p:cNvPr>
          <p:cNvSpPr/>
          <p:nvPr/>
        </p:nvSpPr>
        <p:spPr>
          <a:xfrm>
            <a:off x="4455905" y="5828726"/>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26" name="Straight Connector 125">
            <a:extLst>
              <a:ext uri="{FF2B5EF4-FFF2-40B4-BE49-F238E27FC236}">
                <a16:creationId xmlns:a16="http://schemas.microsoft.com/office/drawing/2014/main" id="{FA149546-F99C-F641-B29A-B00811947F03}"/>
              </a:ext>
            </a:extLst>
          </p:cNvPr>
          <p:cNvCxnSpPr>
            <a:cxnSpLocks/>
            <a:stCxn id="122" idx="5"/>
            <a:endCxn id="123" idx="1"/>
          </p:cNvCxnSpPr>
          <p:nvPr/>
        </p:nvCxnSpPr>
        <p:spPr>
          <a:xfrm>
            <a:off x="3921772" y="5638977"/>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8" name="Straight Connector 127">
            <a:extLst>
              <a:ext uri="{FF2B5EF4-FFF2-40B4-BE49-F238E27FC236}">
                <a16:creationId xmlns:a16="http://schemas.microsoft.com/office/drawing/2014/main" id="{73CC20B2-18EC-604E-8900-3FAA4E2BF9E1}"/>
              </a:ext>
            </a:extLst>
          </p:cNvPr>
          <p:cNvCxnSpPr>
            <a:cxnSpLocks/>
            <a:stCxn id="124" idx="6"/>
            <a:endCxn id="123" idx="2"/>
          </p:cNvCxnSpPr>
          <p:nvPr/>
        </p:nvCxnSpPr>
        <p:spPr>
          <a:xfrm flipV="1">
            <a:off x="3742702" y="5881747"/>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46" name="Oval 145">
            <a:extLst>
              <a:ext uri="{FF2B5EF4-FFF2-40B4-BE49-F238E27FC236}">
                <a16:creationId xmlns:a16="http://schemas.microsoft.com/office/drawing/2014/main" id="{A29664B2-DF4C-7045-99CD-4A1C281E5D3D}"/>
              </a:ext>
            </a:extLst>
          </p:cNvPr>
          <p:cNvSpPr/>
          <p:nvPr/>
        </p:nvSpPr>
        <p:spPr>
          <a:xfrm>
            <a:off x="5116884" y="5550689"/>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7" name="Oval 146">
            <a:extLst>
              <a:ext uri="{FF2B5EF4-FFF2-40B4-BE49-F238E27FC236}">
                <a16:creationId xmlns:a16="http://schemas.microsoft.com/office/drawing/2014/main" id="{EB2900DA-8CA3-A946-B54F-C273E4D82E73}"/>
              </a:ext>
            </a:extLst>
          </p:cNvPr>
          <p:cNvSpPr/>
          <p:nvPr/>
        </p:nvSpPr>
        <p:spPr>
          <a:xfrm>
            <a:off x="5330287" y="582896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8" name="Oval 147">
            <a:extLst>
              <a:ext uri="{FF2B5EF4-FFF2-40B4-BE49-F238E27FC236}">
                <a16:creationId xmlns:a16="http://schemas.microsoft.com/office/drawing/2014/main" id="{AF62CA79-9658-BE49-AE17-EE0A4BAD14E8}"/>
              </a:ext>
            </a:extLst>
          </p:cNvPr>
          <p:cNvSpPr/>
          <p:nvPr/>
        </p:nvSpPr>
        <p:spPr>
          <a:xfrm>
            <a:off x="4922955" y="5828962"/>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9" name="Oval 148">
            <a:extLst>
              <a:ext uri="{FF2B5EF4-FFF2-40B4-BE49-F238E27FC236}">
                <a16:creationId xmlns:a16="http://schemas.microsoft.com/office/drawing/2014/main" id="{BCA5F64B-FF54-2C40-BA6A-1F5F9092F4A2}"/>
              </a:ext>
            </a:extLst>
          </p:cNvPr>
          <p:cNvSpPr/>
          <p:nvPr/>
        </p:nvSpPr>
        <p:spPr>
          <a:xfrm>
            <a:off x="5737619" y="5826148"/>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50" name="Straight Connector 149">
            <a:extLst>
              <a:ext uri="{FF2B5EF4-FFF2-40B4-BE49-F238E27FC236}">
                <a16:creationId xmlns:a16="http://schemas.microsoft.com/office/drawing/2014/main" id="{C37FE3AA-F4D0-1A49-8FC3-324F4FB161CA}"/>
              </a:ext>
            </a:extLst>
          </p:cNvPr>
          <p:cNvCxnSpPr>
            <a:cxnSpLocks/>
            <a:stCxn id="146" idx="5"/>
            <a:endCxn id="147" idx="1"/>
          </p:cNvCxnSpPr>
          <p:nvPr/>
        </p:nvCxnSpPr>
        <p:spPr>
          <a:xfrm>
            <a:off x="5203486" y="5636399"/>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1" name="Straight Connector 150">
            <a:extLst>
              <a:ext uri="{FF2B5EF4-FFF2-40B4-BE49-F238E27FC236}">
                <a16:creationId xmlns:a16="http://schemas.microsoft.com/office/drawing/2014/main" id="{CD799F0C-8DF6-E640-869A-56C8E4B47320}"/>
              </a:ext>
            </a:extLst>
          </p:cNvPr>
          <p:cNvCxnSpPr>
            <a:cxnSpLocks/>
            <a:stCxn id="146" idx="3"/>
            <a:endCxn id="148" idx="7"/>
          </p:cNvCxnSpPr>
          <p:nvPr/>
        </p:nvCxnSpPr>
        <p:spPr>
          <a:xfrm flipH="1">
            <a:off x="5009557" y="5636399"/>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973CED48-3C87-CA40-B032-3EDE04C88E0E}"/>
              </a:ext>
            </a:extLst>
          </p:cNvPr>
          <p:cNvCxnSpPr>
            <a:cxnSpLocks/>
            <a:stCxn id="148" idx="6"/>
            <a:endCxn id="147" idx="2"/>
          </p:cNvCxnSpPr>
          <p:nvPr/>
        </p:nvCxnSpPr>
        <p:spPr>
          <a:xfrm flipV="1">
            <a:off x="5024416" y="5879169"/>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54" name="Oval 153">
            <a:extLst>
              <a:ext uri="{FF2B5EF4-FFF2-40B4-BE49-F238E27FC236}">
                <a16:creationId xmlns:a16="http://schemas.microsoft.com/office/drawing/2014/main" id="{AE20E370-C68C-DA42-A646-3E8A22039FE4}"/>
              </a:ext>
            </a:extLst>
          </p:cNvPr>
          <p:cNvSpPr/>
          <p:nvPr/>
        </p:nvSpPr>
        <p:spPr>
          <a:xfrm>
            <a:off x="7031218" y="4887083"/>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55" name="Oval 154">
            <a:extLst>
              <a:ext uri="{FF2B5EF4-FFF2-40B4-BE49-F238E27FC236}">
                <a16:creationId xmlns:a16="http://schemas.microsoft.com/office/drawing/2014/main" id="{E02ED4E4-509E-4F46-B383-0ECC5E5F4F86}"/>
              </a:ext>
            </a:extLst>
          </p:cNvPr>
          <p:cNvSpPr/>
          <p:nvPr/>
        </p:nvSpPr>
        <p:spPr>
          <a:xfrm>
            <a:off x="7244621" y="5165355"/>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56" name="Oval 155">
            <a:extLst>
              <a:ext uri="{FF2B5EF4-FFF2-40B4-BE49-F238E27FC236}">
                <a16:creationId xmlns:a16="http://schemas.microsoft.com/office/drawing/2014/main" id="{D144E173-11BB-6149-8BFD-B3D107B316A6}"/>
              </a:ext>
            </a:extLst>
          </p:cNvPr>
          <p:cNvSpPr/>
          <p:nvPr/>
        </p:nvSpPr>
        <p:spPr>
          <a:xfrm>
            <a:off x="6837289" y="5165356"/>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57" name="Oval 156">
            <a:extLst>
              <a:ext uri="{FF2B5EF4-FFF2-40B4-BE49-F238E27FC236}">
                <a16:creationId xmlns:a16="http://schemas.microsoft.com/office/drawing/2014/main" id="{B479439D-6F6F-784E-AC0B-958D5FCCDFE3}"/>
              </a:ext>
            </a:extLst>
          </p:cNvPr>
          <p:cNvSpPr/>
          <p:nvPr/>
        </p:nvSpPr>
        <p:spPr>
          <a:xfrm>
            <a:off x="7651953" y="5162542"/>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58" name="Straight Connector 157">
            <a:extLst>
              <a:ext uri="{FF2B5EF4-FFF2-40B4-BE49-F238E27FC236}">
                <a16:creationId xmlns:a16="http://schemas.microsoft.com/office/drawing/2014/main" id="{9A41BF6C-4448-9C44-B3C9-01DDC0BFCAB8}"/>
              </a:ext>
            </a:extLst>
          </p:cNvPr>
          <p:cNvCxnSpPr>
            <a:cxnSpLocks/>
            <a:stCxn id="154" idx="5"/>
            <a:endCxn id="155" idx="1"/>
          </p:cNvCxnSpPr>
          <p:nvPr/>
        </p:nvCxnSpPr>
        <p:spPr>
          <a:xfrm>
            <a:off x="7117820" y="4972793"/>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2383C77E-1319-714A-98F1-ACDCB7B313E6}"/>
              </a:ext>
            </a:extLst>
          </p:cNvPr>
          <p:cNvCxnSpPr>
            <a:cxnSpLocks/>
            <a:stCxn id="156" idx="6"/>
            <a:endCxn id="155" idx="2"/>
          </p:cNvCxnSpPr>
          <p:nvPr/>
        </p:nvCxnSpPr>
        <p:spPr>
          <a:xfrm flipV="1">
            <a:off x="6938750" y="5215563"/>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1" name="Straight Connector 160">
            <a:extLst>
              <a:ext uri="{FF2B5EF4-FFF2-40B4-BE49-F238E27FC236}">
                <a16:creationId xmlns:a16="http://schemas.microsoft.com/office/drawing/2014/main" id="{06D9CDF3-BD01-D049-9C40-BB19AEB7D432}"/>
              </a:ext>
            </a:extLst>
          </p:cNvPr>
          <p:cNvCxnSpPr>
            <a:cxnSpLocks/>
            <a:stCxn id="155" idx="6"/>
            <a:endCxn id="157" idx="2"/>
          </p:cNvCxnSpPr>
          <p:nvPr/>
        </p:nvCxnSpPr>
        <p:spPr>
          <a:xfrm flipV="1">
            <a:off x="7346082" y="5212750"/>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62" name="Oval 161">
            <a:extLst>
              <a:ext uri="{FF2B5EF4-FFF2-40B4-BE49-F238E27FC236}">
                <a16:creationId xmlns:a16="http://schemas.microsoft.com/office/drawing/2014/main" id="{8D0CA02D-688C-6E48-A2CE-11EE4F95EE73}"/>
              </a:ext>
            </a:extLst>
          </p:cNvPr>
          <p:cNvSpPr/>
          <p:nvPr/>
        </p:nvSpPr>
        <p:spPr>
          <a:xfrm>
            <a:off x="8398401" y="4881063"/>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63" name="Oval 162">
            <a:extLst>
              <a:ext uri="{FF2B5EF4-FFF2-40B4-BE49-F238E27FC236}">
                <a16:creationId xmlns:a16="http://schemas.microsoft.com/office/drawing/2014/main" id="{DE587FB6-802C-D245-9F41-F9A67145A9F8}"/>
              </a:ext>
            </a:extLst>
          </p:cNvPr>
          <p:cNvSpPr/>
          <p:nvPr/>
        </p:nvSpPr>
        <p:spPr>
          <a:xfrm>
            <a:off x="8611804" y="5159335"/>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64" name="Oval 163">
            <a:extLst>
              <a:ext uri="{FF2B5EF4-FFF2-40B4-BE49-F238E27FC236}">
                <a16:creationId xmlns:a16="http://schemas.microsoft.com/office/drawing/2014/main" id="{8F047732-F9E5-5E48-885A-E48980A8CD7A}"/>
              </a:ext>
            </a:extLst>
          </p:cNvPr>
          <p:cNvSpPr/>
          <p:nvPr/>
        </p:nvSpPr>
        <p:spPr>
          <a:xfrm>
            <a:off x="8204472" y="5159336"/>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65" name="Oval 164">
            <a:extLst>
              <a:ext uri="{FF2B5EF4-FFF2-40B4-BE49-F238E27FC236}">
                <a16:creationId xmlns:a16="http://schemas.microsoft.com/office/drawing/2014/main" id="{0F8AABBC-C63D-0049-9A1C-4F0501F70CC9}"/>
              </a:ext>
            </a:extLst>
          </p:cNvPr>
          <p:cNvSpPr/>
          <p:nvPr/>
        </p:nvSpPr>
        <p:spPr>
          <a:xfrm>
            <a:off x="9019136" y="5156522"/>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67" name="Straight Connector 166">
            <a:extLst>
              <a:ext uri="{FF2B5EF4-FFF2-40B4-BE49-F238E27FC236}">
                <a16:creationId xmlns:a16="http://schemas.microsoft.com/office/drawing/2014/main" id="{8D4F8B2B-829C-344C-8566-6826F517173A}"/>
              </a:ext>
            </a:extLst>
          </p:cNvPr>
          <p:cNvCxnSpPr>
            <a:cxnSpLocks/>
            <a:stCxn id="162" idx="3"/>
            <a:endCxn id="164" idx="7"/>
          </p:cNvCxnSpPr>
          <p:nvPr/>
        </p:nvCxnSpPr>
        <p:spPr>
          <a:xfrm flipH="1">
            <a:off x="8291074" y="4966773"/>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8" name="Straight Connector 167">
            <a:extLst>
              <a:ext uri="{FF2B5EF4-FFF2-40B4-BE49-F238E27FC236}">
                <a16:creationId xmlns:a16="http://schemas.microsoft.com/office/drawing/2014/main" id="{29542599-A992-A44C-9095-A2A621E6381A}"/>
              </a:ext>
            </a:extLst>
          </p:cNvPr>
          <p:cNvCxnSpPr>
            <a:cxnSpLocks/>
            <a:stCxn id="164" idx="6"/>
            <a:endCxn id="163" idx="2"/>
          </p:cNvCxnSpPr>
          <p:nvPr/>
        </p:nvCxnSpPr>
        <p:spPr>
          <a:xfrm flipV="1">
            <a:off x="8305933" y="5209543"/>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9" name="Straight Connector 168">
            <a:extLst>
              <a:ext uri="{FF2B5EF4-FFF2-40B4-BE49-F238E27FC236}">
                <a16:creationId xmlns:a16="http://schemas.microsoft.com/office/drawing/2014/main" id="{DE6D7BEF-44A9-5748-8254-7BFE4B6EDCF6}"/>
              </a:ext>
            </a:extLst>
          </p:cNvPr>
          <p:cNvCxnSpPr>
            <a:cxnSpLocks/>
            <a:stCxn id="163" idx="6"/>
            <a:endCxn id="165" idx="2"/>
          </p:cNvCxnSpPr>
          <p:nvPr/>
        </p:nvCxnSpPr>
        <p:spPr>
          <a:xfrm flipV="1">
            <a:off x="8713265" y="5206730"/>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70" name="Oval 169">
            <a:extLst>
              <a:ext uri="{FF2B5EF4-FFF2-40B4-BE49-F238E27FC236}">
                <a16:creationId xmlns:a16="http://schemas.microsoft.com/office/drawing/2014/main" id="{9F7162EF-5263-FB47-B21E-E8FF0AF485AA}"/>
              </a:ext>
            </a:extLst>
          </p:cNvPr>
          <p:cNvSpPr/>
          <p:nvPr/>
        </p:nvSpPr>
        <p:spPr>
          <a:xfrm>
            <a:off x="7029657" y="5553515"/>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1" name="Oval 170">
            <a:extLst>
              <a:ext uri="{FF2B5EF4-FFF2-40B4-BE49-F238E27FC236}">
                <a16:creationId xmlns:a16="http://schemas.microsoft.com/office/drawing/2014/main" id="{CB7D84FA-A9AF-564E-AF9F-1902F8511161}"/>
              </a:ext>
            </a:extLst>
          </p:cNvPr>
          <p:cNvSpPr/>
          <p:nvPr/>
        </p:nvSpPr>
        <p:spPr>
          <a:xfrm>
            <a:off x="7243060" y="5831787"/>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2" name="Oval 171">
            <a:extLst>
              <a:ext uri="{FF2B5EF4-FFF2-40B4-BE49-F238E27FC236}">
                <a16:creationId xmlns:a16="http://schemas.microsoft.com/office/drawing/2014/main" id="{8B0D2943-944B-AC46-9CD9-1D8B5DB4C43B}"/>
              </a:ext>
            </a:extLst>
          </p:cNvPr>
          <p:cNvSpPr/>
          <p:nvPr/>
        </p:nvSpPr>
        <p:spPr>
          <a:xfrm>
            <a:off x="6835728" y="5831788"/>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3" name="Oval 172">
            <a:extLst>
              <a:ext uri="{FF2B5EF4-FFF2-40B4-BE49-F238E27FC236}">
                <a16:creationId xmlns:a16="http://schemas.microsoft.com/office/drawing/2014/main" id="{CEC01C40-E303-2C49-8AE9-E03FAE1D8270}"/>
              </a:ext>
            </a:extLst>
          </p:cNvPr>
          <p:cNvSpPr/>
          <p:nvPr/>
        </p:nvSpPr>
        <p:spPr>
          <a:xfrm>
            <a:off x="7650392" y="5828974"/>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74" name="Straight Connector 173">
            <a:extLst>
              <a:ext uri="{FF2B5EF4-FFF2-40B4-BE49-F238E27FC236}">
                <a16:creationId xmlns:a16="http://schemas.microsoft.com/office/drawing/2014/main" id="{5B8273A7-A81F-E046-995F-FE299A8AF01E}"/>
              </a:ext>
            </a:extLst>
          </p:cNvPr>
          <p:cNvCxnSpPr>
            <a:cxnSpLocks/>
            <a:stCxn id="170" idx="5"/>
            <a:endCxn id="171" idx="1"/>
          </p:cNvCxnSpPr>
          <p:nvPr/>
        </p:nvCxnSpPr>
        <p:spPr>
          <a:xfrm>
            <a:off x="7116259" y="5639225"/>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75" name="Straight Connector 174">
            <a:extLst>
              <a:ext uri="{FF2B5EF4-FFF2-40B4-BE49-F238E27FC236}">
                <a16:creationId xmlns:a16="http://schemas.microsoft.com/office/drawing/2014/main" id="{C97B7A31-D895-544E-92FD-466D8A04C6D4}"/>
              </a:ext>
            </a:extLst>
          </p:cNvPr>
          <p:cNvCxnSpPr>
            <a:cxnSpLocks/>
            <a:stCxn id="170" idx="3"/>
            <a:endCxn id="172" idx="7"/>
          </p:cNvCxnSpPr>
          <p:nvPr/>
        </p:nvCxnSpPr>
        <p:spPr>
          <a:xfrm flipH="1">
            <a:off x="6922330" y="5639225"/>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77" name="Straight Connector 176">
            <a:extLst>
              <a:ext uri="{FF2B5EF4-FFF2-40B4-BE49-F238E27FC236}">
                <a16:creationId xmlns:a16="http://schemas.microsoft.com/office/drawing/2014/main" id="{083527F2-9382-F24B-B133-C313592151D3}"/>
              </a:ext>
            </a:extLst>
          </p:cNvPr>
          <p:cNvCxnSpPr>
            <a:cxnSpLocks/>
            <a:stCxn id="171" idx="6"/>
            <a:endCxn id="173" idx="2"/>
          </p:cNvCxnSpPr>
          <p:nvPr/>
        </p:nvCxnSpPr>
        <p:spPr>
          <a:xfrm flipV="1">
            <a:off x="7344521" y="5879182"/>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78" name="Oval 177">
            <a:extLst>
              <a:ext uri="{FF2B5EF4-FFF2-40B4-BE49-F238E27FC236}">
                <a16:creationId xmlns:a16="http://schemas.microsoft.com/office/drawing/2014/main" id="{42A42182-B518-AE49-B5B6-97D08A3C467D}"/>
              </a:ext>
            </a:extLst>
          </p:cNvPr>
          <p:cNvSpPr/>
          <p:nvPr/>
        </p:nvSpPr>
        <p:spPr>
          <a:xfrm>
            <a:off x="8396883" y="5549379"/>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79" name="Oval 178">
            <a:extLst>
              <a:ext uri="{FF2B5EF4-FFF2-40B4-BE49-F238E27FC236}">
                <a16:creationId xmlns:a16="http://schemas.microsoft.com/office/drawing/2014/main" id="{90CCB368-E60B-3745-8568-33691B763D40}"/>
              </a:ext>
            </a:extLst>
          </p:cNvPr>
          <p:cNvSpPr/>
          <p:nvPr/>
        </p:nvSpPr>
        <p:spPr>
          <a:xfrm>
            <a:off x="8610286" y="582765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0" name="Oval 179">
            <a:extLst>
              <a:ext uri="{FF2B5EF4-FFF2-40B4-BE49-F238E27FC236}">
                <a16:creationId xmlns:a16="http://schemas.microsoft.com/office/drawing/2014/main" id="{D38FB5F4-A46C-8E4E-B76C-42C164614310}"/>
              </a:ext>
            </a:extLst>
          </p:cNvPr>
          <p:cNvSpPr/>
          <p:nvPr/>
        </p:nvSpPr>
        <p:spPr>
          <a:xfrm>
            <a:off x="8202954" y="5827652"/>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81" name="Oval 180">
            <a:extLst>
              <a:ext uri="{FF2B5EF4-FFF2-40B4-BE49-F238E27FC236}">
                <a16:creationId xmlns:a16="http://schemas.microsoft.com/office/drawing/2014/main" id="{189A2A33-3E7B-454B-ADAB-563DCC39C9E1}"/>
              </a:ext>
            </a:extLst>
          </p:cNvPr>
          <p:cNvSpPr/>
          <p:nvPr/>
        </p:nvSpPr>
        <p:spPr>
          <a:xfrm>
            <a:off x="9017618" y="5824838"/>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82" name="Straight Connector 181">
            <a:extLst>
              <a:ext uri="{FF2B5EF4-FFF2-40B4-BE49-F238E27FC236}">
                <a16:creationId xmlns:a16="http://schemas.microsoft.com/office/drawing/2014/main" id="{C3CF6AA6-44DB-FE4B-9FD1-A3C11492C229}"/>
              </a:ext>
            </a:extLst>
          </p:cNvPr>
          <p:cNvCxnSpPr>
            <a:cxnSpLocks/>
            <a:stCxn id="178" idx="5"/>
            <a:endCxn id="179" idx="1"/>
          </p:cNvCxnSpPr>
          <p:nvPr/>
        </p:nvCxnSpPr>
        <p:spPr>
          <a:xfrm>
            <a:off x="8483485" y="5635089"/>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3" name="Straight Connector 182">
            <a:extLst>
              <a:ext uri="{FF2B5EF4-FFF2-40B4-BE49-F238E27FC236}">
                <a16:creationId xmlns:a16="http://schemas.microsoft.com/office/drawing/2014/main" id="{F2B828CB-7871-B144-9597-9897194B7896}"/>
              </a:ext>
            </a:extLst>
          </p:cNvPr>
          <p:cNvCxnSpPr>
            <a:cxnSpLocks/>
            <a:stCxn id="178" idx="3"/>
            <a:endCxn id="180" idx="7"/>
          </p:cNvCxnSpPr>
          <p:nvPr/>
        </p:nvCxnSpPr>
        <p:spPr>
          <a:xfrm flipH="1">
            <a:off x="8289556" y="5635089"/>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4" name="Straight Connector 183">
            <a:extLst>
              <a:ext uri="{FF2B5EF4-FFF2-40B4-BE49-F238E27FC236}">
                <a16:creationId xmlns:a16="http://schemas.microsoft.com/office/drawing/2014/main" id="{3A39FC07-59AF-6343-B4D3-D868FB047FEB}"/>
              </a:ext>
            </a:extLst>
          </p:cNvPr>
          <p:cNvCxnSpPr>
            <a:cxnSpLocks/>
            <a:stCxn id="180" idx="6"/>
            <a:endCxn id="179" idx="2"/>
          </p:cNvCxnSpPr>
          <p:nvPr/>
        </p:nvCxnSpPr>
        <p:spPr>
          <a:xfrm flipV="1">
            <a:off x="8304415" y="5877859"/>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5" name="Straight Connector 184">
            <a:extLst>
              <a:ext uri="{FF2B5EF4-FFF2-40B4-BE49-F238E27FC236}">
                <a16:creationId xmlns:a16="http://schemas.microsoft.com/office/drawing/2014/main" id="{1F990EF8-AEB0-6840-BED9-6AFCFBFE8341}"/>
              </a:ext>
            </a:extLst>
          </p:cNvPr>
          <p:cNvCxnSpPr>
            <a:cxnSpLocks/>
            <a:stCxn id="179" idx="6"/>
            <a:endCxn id="181" idx="2"/>
          </p:cNvCxnSpPr>
          <p:nvPr/>
        </p:nvCxnSpPr>
        <p:spPr>
          <a:xfrm flipV="1">
            <a:off x="8711747" y="5875046"/>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94" name="TextBox 193">
            <a:extLst>
              <a:ext uri="{FF2B5EF4-FFF2-40B4-BE49-F238E27FC236}">
                <a16:creationId xmlns:a16="http://schemas.microsoft.com/office/drawing/2014/main" id="{54903EB1-53A5-A04B-8756-50E962F63EA7}"/>
              </a:ext>
            </a:extLst>
          </p:cNvPr>
          <p:cNvSpPr txBox="1"/>
          <p:nvPr/>
        </p:nvSpPr>
        <p:spPr>
          <a:xfrm>
            <a:off x="4029106" y="4953243"/>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0.0486</a:t>
            </a:r>
          </a:p>
        </p:txBody>
      </p:sp>
      <p:sp>
        <p:nvSpPr>
          <p:cNvPr id="195" name="TextBox 194">
            <a:extLst>
              <a:ext uri="{FF2B5EF4-FFF2-40B4-BE49-F238E27FC236}">
                <a16:creationId xmlns:a16="http://schemas.microsoft.com/office/drawing/2014/main" id="{8EC16942-1A5D-4346-873C-B8AEDB2ADC36}"/>
              </a:ext>
            </a:extLst>
          </p:cNvPr>
          <p:cNvSpPr txBox="1"/>
          <p:nvPr/>
        </p:nvSpPr>
        <p:spPr>
          <a:xfrm>
            <a:off x="5396970" y="4952911"/>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0.0036</a:t>
            </a:r>
          </a:p>
        </p:txBody>
      </p:sp>
      <p:sp>
        <p:nvSpPr>
          <p:cNvPr id="197" name="TextBox 196">
            <a:extLst>
              <a:ext uri="{FF2B5EF4-FFF2-40B4-BE49-F238E27FC236}">
                <a16:creationId xmlns:a16="http://schemas.microsoft.com/office/drawing/2014/main" id="{C1E55983-92EA-054D-AD1C-FD1DB57020AB}"/>
              </a:ext>
            </a:extLst>
          </p:cNvPr>
          <p:cNvSpPr txBox="1"/>
          <p:nvPr/>
        </p:nvSpPr>
        <p:spPr>
          <a:xfrm>
            <a:off x="4045048" y="5565207"/>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0.0006</a:t>
            </a:r>
          </a:p>
        </p:txBody>
      </p:sp>
      <p:sp>
        <p:nvSpPr>
          <p:cNvPr id="199" name="TextBox 198">
            <a:extLst>
              <a:ext uri="{FF2B5EF4-FFF2-40B4-BE49-F238E27FC236}">
                <a16:creationId xmlns:a16="http://schemas.microsoft.com/office/drawing/2014/main" id="{9BD27286-170E-C840-ACF6-18D25573C122}"/>
              </a:ext>
            </a:extLst>
          </p:cNvPr>
          <p:cNvSpPr txBox="1"/>
          <p:nvPr/>
        </p:nvSpPr>
        <p:spPr>
          <a:xfrm>
            <a:off x="8604515" y="5553515"/>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0.0486</a:t>
            </a:r>
            <a:endParaRPr kumimoji="0" lang="en-US" sz="1000" b="0" i="0" u="none" strike="noStrike" kern="1200" cap="none" spc="0" normalizeH="0" baseline="30000" noProof="0" dirty="0">
              <a:ln>
                <a:noFill/>
              </a:ln>
              <a:solidFill>
                <a:srgbClr val="000000"/>
              </a:solidFill>
              <a:effectLst/>
              <a:uLnTx/>
              <a:uFillTx/>
              <a:latin typeface="IBM Plex Sans" panose="020B0503050203000203" pitchFamily="34" charset="0"/>
              <a:cs typeface="Calibri"/>
              <a:sym typeface="Calibri"/>
            </a:endParaRPr>
          </a:p>
        </p:txBody>
      </p:sp>
      <p:sp>
        <p:nvSpPr>
          <p:cNvPr id="200" name="TextBox 199">
            <a:extLst>
              <a:ext uri="{FF2B5EF4-FFF2-40B4-BE49-F238E27FC236}">
                <a16:creationId xmlns:a16="http://schemas.microsoft.com/office/drawing/2014/main" id="{AC65AC9F-8B54-4C43-8E38-A964FC601034}"/>
              </a:ext>
            </a:extLst>
          </p:cNvPr>
          <p:cNvSpPr txBox="1"/>
          <p:nvPr/>
        </p:nvSpPr>
        <p:spPr>
          <a:xfrm>
            <a:off x="5324516" y="5544413"/>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0.0054</a:t>
            </a:r>
          </a:p>
        </p:txBody>
      </p:sp>
      <p:sp>
        <p:nvSpPr>
          <p:cNvPr id="201" name="TextBox 200">
            <a:extLst>
              <a:ext uri="{FF2B5EF4-FFF2-40B4-BE49-F238E27FC236}">
                <a16:creationId xmlns:a16="http://schemas.microsoft.com/office/drawing/2014/main" id="{EBB2AC9D-8D0F-6345-94A4-ED6FB4933D83}"/>
              </a:ext>
            </a:extLst>
          </p:cNvPr>
          <p:cNvSpPr txBox="1"/>
          <p:nvPr/>
        </p:nvSpPr>
        <p:spPr>
          <a:xfrm>
            <a:off x="7238445" y="4891219"/>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0.0054</a:t>
            </a:r>
          </a:p>
        </p:txBody>
      </p:sp>
      <p:sp>
        <p:nvSpPr>
          <p:cNvPr id="202" name="TextBox 201">
            <a:extLst>
              <a:ext uri="{FF2B5EF4-FFF2-40B4-BE49-F238E27FC236}">
                <a16:creationId xmlns:a16="http://schemas.microsoft.com/office/drawing/2014/main" id="{1FFAEDCD-D8AD-7540-A588-FA61C85F2749}"/>
              </a:ext>
            </a:extLst>
          </p:cNvPr>
          <p:cNvSpPr txBox="1"/>
          <p:nvPr/>
        </p:nvSpPr>
        <p:spPr>
          <a:xfrm>
            <a:off x="8604515" y="4901261"/>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0.4374</a:t>
            </a:r>
          </a:p>
        </p:txBody>
      </p:sp>
      <p:sp>
        <p:nvSpPr>
          <p:cNvPr id="203" name="TextBox 202">
            <a:extLst>
              <a:ext uri="{FF2B5EF4-FFF2-40B4-BE49-F238E27FC236}">
                <a16:creationId xmlns:a16="http://schemas.microsoft.com/office/drawing/2014/main" id="{1F766D4B-1053-6345-8C57-C0521BDC46D7}"/>
              </a:ext>
            </a:extLst>
          </p:cNvPr>
          <p:cNvSpPr txBox="1"/>
          <p:nvPr/>
        </p:nvSpPr>
        <p:spPr>
          <a:xfrm>
            <a:off x="7238445" y="5567009"/>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0.0324</a:t>
            </a:r>
          </a:p>
        </p:txBody>
      </p:sp>
      <p:sp>
        <p:nvSpPr>
          <p:cNvPr id="234" name="Oval 233">
            <a:extLst>
              <a:ext uri="{FF2B5EF4-FFF2-40B4-BE49-F238E27FC236}">
                <a16:creationId xmlns:a16="http://schemas.microsoft.com/office/drawing/2014/main" id="{416AA39D-B0CB-3945-9675-A6D8AD9DBD43}"/>
              </a:ext>
            </a:extLst>
          </p:cNvPr>
          <p:cNvSpPr/>
          <p:nvPr/>
        </p:nvSpPr>
        <p:spPr>
          <a:xfrm>
            <a:off x="8804191" y="1917013"/>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35" name="Oval 234">
            <a:extLst>
              <a:ext uri="{FF2B5EF4-FFF2-40B4-BE49-F238E27FC236}">
                <a16:creationId xmlns:a16="http://schemas.microsoft.com/office/drawing/2014/main" id="{1FEDB294-D86B-9740-8077-06F4582F80E7}"/>
              </a:ext>
            </a:extLst>
          </p:cNvPr>
          <p:cNvSpPr/>
          <p:nvPr/>
        </p:nvSpPr>
        <p:spPr>
          <a:xfrm>
            <a:off x="9017594" y="2195285"/>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36" name="Oval 235">
            <a:extLst>
              <a:ext uri="{FF2B5EF4-FFF2-40B4-BE49-F238E27FC236}">
                <a16:creationId xmlns:a16="http://schemas.microsoft.com/office/drawing/2014/main" id="{13F5711C-B97E-9B4A-AD70-15B0CD6EF171}"/>
              </a:ext>
            </a:extLst>
          </p:cNvPr>
          <p:cNvSpPr/>
          <p:nvPr/>
        </p:nvSpPr>
        <p:spPr>
          <a:xfrm>
            <a:off x="8610262" y="2195286"/>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37" name="Oval 236">
            <a:extLst>
              <a:ext uri="{FF2B5EF4-FFF2-40B4-BE49-F238E27FC236}">
                <a16:creationId xmlns:a16="http://schemas.microsoft.com/office/drawing/2014/main" id="{B4A808AA-C59C-594D-8FF3-61D02DEFCC21}"/>
              </a:ext>
            </a:extLst>
          </p:cNvPr>
          <p:cNvSpPr/>
          <p:nvPr/>
        </p:nvSpPr>
        <p:spPr>
          <a:xfrm>
            <a:off x="9424926" y="2192472"/>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238" name="Straight Connector 237">
            <a:extLst>
              <a:ext uri="{FF2B5EF4-FFF2-40B4-BE49-F238E27FC236}">
                <a16:creationId xmlns:a16="http://schemas.microsoft.com/office/drawing/2014/main" id="{526E6924-C4E3-7C40-8CE5-F5272751C81D}"/>
              </a:ext>
            </a:extLst>
          </p:cNvPr>
          <p:cNvCxnSpPr>
            <a:cxnSpLocks/>
            <a:stCxn id="236" idx="6"/>
            <a:endCxn id="235" idx="2"/>
          </p:cNvCxnSpPr>
          <p:nvPr/>
        </p:nvCxnSpPr>
        <p:spPr>
          <a:xfrm flipV="1">
            <a:off x="8711723" y="2245493"/>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39" name="Oval 238">
            <a:extLst>
              <a:ext uri="{FF2B5EF4-FFF2-40B4-BE49-F238E27FC236}">
                <a16:creationId xmlns:a16="http://schemas.microsoft.com/office/drawing/2014/main" id="{9EDE4132-408B-F64F-878B-FEE3CA617102}"/>
              </a:ext>
            </a:extLst>
          </p:cNvPr>
          <p:cNvSpPr/>
          <p:nvPr/>
        </p:nvSpPr>
        <p:spPr>
          <a:xfrm>
            <a:off x="10148768" y="190121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40" name="Oval 239">
            <a:extLst>
              <a:ext uri="{FF2B5EF4-FFF2-40B4-BE49-F238E27FC236}">
                <a16:creationId xmlns:a16="http://schemas.microsoft.com/office/drawing/2014/main" id="{92D85380-82E5-374A-97A3-52491FA50414}"/>
              </a:ext>
            </a:extLst>
          </p:cNvPr>
          <p:cNvSpPr/>
          <p:nvPr/>
        </p:nvSpPr>
        <p:spPr>
          <a:xfrm>
            <a:off x="10362171" y="2179483"/>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41" name="Oval 240">
            <a:extLst>
              <a:ext uri="{FF2B5EF4-FFF2-40B4-BE49-F238E27FC236}">
                <a16:creationId xmlns:a16="http://schemas.microsoft.com/office/drawing/2014/main" id="{29F63E38-4B03-9648-9744-7D2B0976C981}"/>
              </a:ext>
            </a:extLst>
          </p:cNvPr>
          <p:cNvSpPr/>
          <p:nvPr/>
        </p:nvSpPr>
        <p:spPr>
          <a:xfrm>
            <a:off x="9954839" y="2179484"/>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42" name="Oval 241">
            <a:extLst>
              <a:ext uri="{FF2B5EF4-FFF2-40B4-BE49-F238E27FC236}">
                <a16:creationId xmlns:a16="http://schemas.microsoft.com/office/drawing/2014/main" id="{E9FBE1F3-56EB-0C41-AF88-591AEC9194B9}"/>
              </a:ext>
            </a:extLst>
          </p:cNvPr>
          <p:cNvSpPr/>
          <p:nvPr/>
        </p:nvSpPr>
        <p:spPr>
          <a:xfrm>
            <a:off x="10769503" y="217667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243" name="Straight Connector 242">
            <a:extLst>
              <a:ext uri="{FF2B5EF4-FFF2-40B4-BE49-F238E27FC236}">
                <a16:creationId xmlns:a16="http://schemas.microsoft.com/office/drawing/2014/main" id="{6EBC8CA5-7C71-174E-98C4-9ABF5C9E5418}"/>
              </a:ext>
            </a:extLst>
          </p:cNvPr>
          <p:cNvCxnSpPr>
            <a:cxnSpLocks/>
            <a:stCxn id="240" idx="6"/>
            <a:endCxn id="242" idx="2"/>
          </p:cNvCxnSpPr>
          <p:nvPr/>
        </p:nvCxnSpPr>
        <p:spPr>
          <a:xfrm flipV="1">
            <a:off x="10463632" y="2226878"/>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46" name="TextBox 245">
            <a:extLst>
              <a:ext uri="{FF2B5EF4-FFF2-40B4-BE49-F238E27FC236}">
                <a16:creationId xmlns:a16="http://schemas.microsoft.com/office/drawing/2014/main" id="{B0C5AC4D-B6EF-4B44-AA02-7567FBF9B252}"/>
              </a:ext>
            </a:extLst>
          </p:cNvPr>
          <p:cNvSpPr txBox="1"/>
          <p:nvPr/>
        </p:nvSpPr>
        <p:spPr>
          <a:xfrm>
            <a:off x="9012547" y="1911466"/>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0.0054</a:t>
            </a:r>
          </a:p>
        </p:txBody>
      </p:sp>
      <p:sp>
        <p:nvSpPr>
          <p:cNvPr id="247" name="TextBox 246">
            <a:extLst>
              <a:ext uri="{FF2B5EF4-FFF2-40B4-BE49-F238E27FC236}">
                <a16:creationId xmlns:a16="http://schemas.microsoft.com/office/drawing/2014/main" id="{E0A4B14F-6CE2-8549-81B2-94B7E0D9379D}"/>
              </a:ext>
            </a:extLst>
          </p:cNvPr>
          <p:cNvSpPr txBox="1"/>
          <p:nvPr/>
        </p:nvSpPr>
        <p:spPr>
          <a:xfrm>
            <a:off x="10355926" y="1890190"/>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0.0324</a:t>
            </a:r>
          </a:p>
        </p:txBody>
      </p:sp>
      <p:sp>
        <p:nvSpPr>
          <p:cNvPr id="248" name="Oval 247">
            <a:extLst>
              <a:ext uri="{FF2B5EF4-FFF2-40B4-BE49-F238E27FC236}">
                <a16:creationId xmlns:a16="http://schemas.microsoft.com/office/drawing/2014/main" id="{4961966A-269C-E94B-A204-1458B465E844}"/>
              </a:ext>
            </a:extLst>
          </p:cNvPr>
          <p:cNvSpPr/>
          <p:nvPr/>
        </p:nvSpPr>
        <p:spPr>
          <a:xfrm>
            <a:off x="4632355" y="2945577"/>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49" name="Oval 248">
            <a:extLst>
              <a:ext uri="{FF2B5EF4-FFF2-40B4-BE49-F238E27FC236}">
                <a16:creationId xmlns:a16="http://schemas.microsoft.com/office/drawing/2014/main" id="{5086AFBC-C5DB-9E4D-9F00-619424780E98}"/>
              </a:ext>
            </a:extLst>
          </p:cNvPr>
          <p:cNvSpPr/>
          <p:nvPr/>
        </p:nvSpPr>
        <p:spPr>
          <a:xfrm>
            <a:off x="4845758" y="3223849"/>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0" name="Oval 249">
            <a:extLst>
              <a:ext uri="{FF2B5EF4-FFF2-40B4-BE49-F238E27FC236}">
                <a16:creationId xmlns:a16="http://schemas.microsoft.com/office/drawing/2014/main" id="{11E1AA71-21D5-004F-9AB6-720CEF85CADF}"/>
              </a:ext>
            </a:extLst>
          </p:cNvPr>
          <p:cNvSpPr/>
          <p:nvPr/>
        </p:nvSpPr>
        <p:spPr>
          <a:xfrm>
            <a:off x="4438426" y="322385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1" name="Oval 250">
            <a:extLst>
              <a:ext uri="{FF2B5EF4-FFF2-40B4-BE49-F238E27FC236}">
                <a16:creationId xmlns:a16="http://schemas.microsoft.com/office/drawing/2014/main" id="{A5B92573-EE9B-4C40-809B-518021F09D54}"/>
              </a:ext>
            </a:extLst>
          </p:cNvPr>
          <p:cNvSpPr/>
          <p:nvPr/>
        </p:nvSpPr>
        <p:spPr>
          <a:xfrm>
            <a:off x="5253090" y="3221036"/>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252" name="Straight Connector 251">
            <a:extLst>
              <a:ext uri="{FF2B5EF4-FFF2-40B4-BE49-F238E27FC236}">
                <a16:creationId xmlns:a16="http://schemas.microsoft.com/office/drawing/2014/main" id="{824227E3-85A4-F747-B109-5FF7E9FAEF31}"/>
              </a:ext>
            </a:extLst>
          </p:cNvPr>
          <p:cNvCxnSpPr>
            <a:cxnSpLocks/>
            <a:stCxn id="248" idx="5"/>
            <a:endCxn id="249" idx="1"/>
          </p:cNvCxnSpPr>
          <p:nvPr/>
        </p:nvCxnSpPr>
        <p:spPr>
          <a:xfrm>
            <a:off x="4718957" y="3031287"/>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53" name="Straight Connector 252">
            <a:extLst>
              <a:ext uri="{FF2B5EF4-FFF2-40B4-BE49-F238E27FC236}">
                <a16:creationId xmlns:a16="http://schemas.microsoft.com/office/drawing/2014/main" id="{A7A0FC2A-DB1F-A543-81FC-F8F1DAC5483F}"/>
              </a:ext>
            </a:extLst>
          </p:cNvPr>
          <p:cNvCxnSpPr>
            <a:cxnSpLocks/>
            <a:stCxn id="248" idx="3"/>
            <a:endCxn id="250" idx="7"/>
          </p:cNvCxnSpPr>
          <p:nvPr/>
        </p:nvCxnSpPr>
        <p:spPr>
          <a:xfrm flipH="1">
            <a:off x="4525028" y="3031287"/>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54" name="Straight Connector 253">
            <a:extLst>
              <a:ext uri="{FF2B5EF4-FFF2-40B4-BE49-F238E27FC236}">
                <a16:creationId xmlns:a16="http://schemas.microsoft.com/office/drawing/2014/main" id="{1C64790A-228F-7549-8F55-BBE701B9094B}"/>
              </a:ext>
            </a:extLst>
          </p:cNvPr>
          <p:cNvCxnSpPr>
            <a:cxnSpLocks/>
            <a:stCxn id="250" idx="6"/>
            <a:endCxn id="249" idx="2"/>
          </p:cNvCxnSpPr>
          <p:nvPr/>
        </p:nvCxnSpPr>
        <p:spPr>
          <a:xfrm flipV="1">
            <a:off x="4539887" y="3274057"/>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55" name="TextBox 254">
            <a:extLst>
              <a:ext uri="{FF2B5EF4-FFF2-40B4-BE49-F238E27FC236}">
                <a16:creationId xmlns:a16="http://schemas.microsoft.com/office/drawing/2014/main" id="{CB229BF6-2DE2-F74C-9B44-1CD902C71F9A}"/>
              </a:ext>
            </a:extLst>
          </p:cNvPr>
          <p:cNvSpPr txBox="1"/>
          <p:nvPr/>
        </p:nvSpPr>
        <p:spPr>
          <a:xfrm>
            <a:off x="4360456" y="3352985"/>
            <a:ext cx="1076575" cy="707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0.0582 = 0.0486</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+ 0.0036</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+ 0.0006</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+ 0.0054</a:t>
            </a:r>
          </a:p>
        </p:txBody>
      </p:sp>
      <p:sp>
        <p:nvSpPr>
          <p:cNvPr id="256" name="Oval 255">
            <a:extLst>
              <a:ext uri="{FF2B5EF4-FFF2-40B4-BE49-F238E27FC236}">
                <a16:creationId xmlns:a16="http://schemas.microsoft.com/office/drawing/2014/main" id="{89993695-E60C-C449-A768-26F70BDB7122}"/>
              </a:ext>
            </a:extLst>
          </p:cNvPr>
          <p:cNvSpPr/>
          <p:nvPr/>
        </p:nvSpPr>
        <p:spPr>
          <a:xfrm>
            <a:off x="6001756" y="292627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7" name="Oval 256">
            <a:extLst>
              <a:ext uri="{FF2B5EF4-FFF2-40B4-BE49-F238E27FC236}">
                <a16:creationId xmlns:a16="http://schemas.microsoft.com/office/drawing/2014/main" id="{FF2D003D-B9EB-2A46-93F7-4C9EABCEE1CB}"/>
              </a:ext>
            </a:extLst>
          </p:cNvPr>
          <p:cNvSpPr/>
          <p:nvPr/>
        </p:nvSpPr>
        <p:spPr>
          <a:xfrm>
            <a:off x="6215159" y="3204542"/>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8" name="Oval 257">
            <a:extLst>
              <a:ext uri="{FF2B5EF4-FFF2-40B4-BE49-F238E27FC236}">
                <a16:creationId xmlns:a16="http://schemas.microsoft.com/office/drawing/2014/main" id="{E448D350-2F87-3947-AAC2-F533C9B2D9DD}"/>
              </a:ext>
            </a:extLst>
          </p:cNvPr>
          <p:cNvSpPr/>
          <p:nvPr/>
        </p:nvSpPr>
        <p:spPr>
          <a:xfrm>
            <a:off x="5807827" y="3204543"/>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9" name="Oval 258">
            <a:extLst>
              <a:ext uri="{FF2B5EF4-FFF2-40B4-BE49-F238E27FC236}">
                <a16:creationId xmlns:a16="http://schemas.microsoft.com/office/drawing/2014/main" id="{60EB0BB8-4BD2-5F41-B984-B5F317E3CF83}"/>
              </a:ext>
            </a:extLst>
          </p:cNvPr>
          <p:cNvSpPr/>
          <p:nvPr/>
        </p:nvSpPr>
        <p:spPr>
          <a:xfrm>
            <a:off x="6622491" y="3201729"/>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260" name="Straight Connector 259">
            <a:extLst>
              <a:ext uri="{FF2B5EF4-FFF2-40B4-BE49-F238E27FC236}">
                <a16:creationId xmlns:a16="http://schemas.microsoft.com/office/drawing/2014/main" id="{1236AD1A-DEE6-784F-A07D-AE288B225BD9}"/>
              </a:ext>
            </a:extLst>
          </p:cNvPr>
          <p:cNvCxnSpPr>
            <a:cxnSpLocks/>
            <a:stCxn id="256" idx="3"/>
            <a:endCxn id="258" idx="7"/>
          </p:cNvCxnSpPr>
          <p:nvPr/>
        </p:nvCxnSpPr>
        <p:spPr>
          <a:xfrm flipH="1">
            <a:off x="5894429" y="3011980"/>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61" name="Straight Connector 260">
            <a:extLst>
              <a:ext uri="{FF2B5EF4-FFF2-40B4-BE49-F238E27FC236}">
                <a16:creationId xmlns:a16="http://schemas.microsoft.com/office/drawing/2014/main" id="{C344FB64-23A4-7F4F-AD66-8E90F7785A85}"/>
              </a:ext>
            </a:extLst>
          </p:cNvPr>
          <p:cNvCxnSpPr>
            <a:cxnSpLocks/>
            <a:stCxn id="257" idx="6"/>
            <a:endCxn id="259" idx="2"/>
          </p:cNvCxnSpPr>
          <p:nvPr/>
        </p:nvCxnSpPr>
        <p:spPr>
          <a:xfrm flipV="1">
            <a:off x="6316620" y="3251937"/>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62" name="TextBox 261">
            <a:extLst>
              <a:ext uri="{FF2B5EF4-FFF2-40B4-BE49-F238E27FC236}">
                <a16:creationId xmlns:a16="http://schemas.microsoft.com/office/drawing/2014/main" id="{FED9C8B1-006D-A54E-8AAE-B87447EC925D}"/>
              </a:ext>
            </a:extLst>
          </p:cNvPr>
          <p:cNvSpPr txBox="1"/>
          <p:nvPr/>
        </p:nvSpPr>
        <p:spPr>
          <a:xfrm>
            <a:off x="6208541" y="2914330"/>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0.2916</a:t>
            </a:r>
          </a:p>
        </p:txBody>
      </p:sp>
      <p:sp>
        <p:nvSpPr>
          <p:cNvPr id="263" name="Oval 262">
            <a:extLst>
              <a:ext uri="{FF2B5EF4-FFF2-40B4-BE49-F238E27FC236}">
                <a16:creationId xmlns:a16="http://schemas.microsoft.com/office/drawing/2014/main" id="{48182997-482B-274A-9ED8-CE6DF75F737B}"/>
              </a:ext>
            </a:extLst>
          </p:cNvPr>
          <p:cNvSpPr/>
          <p:nvPr/>
        </p:nvSpPr>
        <p:spPr>
          <a:xfrm>
            <a:off x="7521158" y="2931097"/>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64" name="Oval 263">
            <a:extLst>
              <a:ext uri="{FF2B5EF4-FFF2-40B4-BE49-F238E27FC236}">
                <a16:creationId xmlns:a16="http://schemas.microsoft.com/office/drawing/2014/main" id="{1956CC5F-CE31-5C4E-86A1-C99134DC649C}"/>
              </a:ext>
            </a:extLst>
          </p:cNvPr>
          <p:cNvSpPr/>
          <p:nvPr/>
        </p:nvSpPr>
        <p:spPr>
          <a:xfrm>
            <a:off x="7734561" y="3209369"/>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65" name="Oval 264">
            <a:extLst>
              <a:ext uri="{FF2B5EF4-FFF2-40B4-BE49-F238E27FC236}">
                <a16:creationId xmlns:a16="http://schemas.microsoft.com/office/drawing/2014/main" id="{70CDE19C-373C-DE49-B404-1BCACAF89692}"/>
              </a:ext>
            </a:extLst>
          </p:cNvPr>
          <p:cNvSpPr/>
          <p:nvPr/>
        </p:nvSpPr>
        <p:spPr>
          <a:xfrm>
            <a:off x="7327229" y="320937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66" name="Oval 265">
            <a:extLst>
              <a:ext uri="{FF2B5EF4-FFF2-40B4-BE49-F238E27FC236}">
                <a16:creationId xmlns:a16="http://schemas.microsoft.com/office/drawing/2014/main" id="{7094D689-00DA-3643-9A66-AEC89B2F3288}"/>
              </a:ext>
            </a:extLst>
          </p:cNvPr>
          <p:cNvSpPr/>
          <p:nvPr/>
        </p:nvSpPr>
        <p:spPr>
          <a:xfrm>
            <a:off x="8141893" y="3206556"/>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267" name="Straight Connector 266">
            <a:extLst>
              <a:ext uri="{FF2B5EF4-FFF2-40B4-BE49-F238E27FC236}">
                <a16:creationId xmlns:a16="http://schemas.microsoft.com/office/drawing/2014/main" id="{562838CF-FAFD-9D4F-B5E4-E60181D53099}"/>
              </a:ext>
            </a:extLst>
          </p:cNvPr>
          <p:cNvCxnSpPr>
            <a:cxnSpLocks/>
            <a:stCxn id="263" idx="5"/>
            <a:endCxn id="264" idx="1"/>
          </p:cNvCxnSpPr>
          <p:nvPr/>
        </p:nvCxnSpPr>
        <p:spPr>
          <a:xfrm>
            <a:off x="7607760" y="3016807"/>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68" name="Straight Connector 267">
            <a:extLst>
              <a:ext uri="{FF2B5EF4-FFF2-40B4-BE49-F238E27FC236}">
                <a16:creationId xmlns:a16="http://schemas.microsoft.com/office/drawing/2014/main" id="{D121F917-FD44-634F-98DB-44EE482E1FA6}"/>
              </a:ext>
            </a:extLst>
          </p:cNvPr>
          <p:cNvCxnSpPr>
            <a:cxnSpLocks/>
            <a:stCxn id="263" idx="3"/>
            <a:endCxn id="265" idx="7"/>
          </p:cNvCxnSpPr>
          <p:nvPr/>
        </p:nvCxnSpPr>
        <p:spPr>
          <a:xfrm flipH="1">
            <a:off x="7413831" y="3016807"/>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69" name="Straight Connector 268">
            <a:extLst>
              <a:ext uri="{FF2B5EF4-FFF2-40B4-BE49-F238E27FC236}">
                <a16:creationId xmlns:a16="http://schemas.microsoft.com/office/drawing/2014/main" id="{15EFCEA5-5854-EB40-843A-5EB55C48DB81}"/>
              </a:ext>
            </a:extLst>
          </p:cNvPr>
          <p:cNvCxnSpPr>
            <a:cxnSpLocks/>
            <a:stCxn id="265" idx="6"/>
            <a:endCxn id="264" idx="2"/>
          </p:cNvCxnSpPr>
          <p:nvPr/>
        </p:nvCxnSpPr>
        <p:spPr>
          <a:xfrm flipV="1">
            <a:off x="7428690" y="3259577"/>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70" name="Straight Connector 269">
            <a:extLst>
              <a:ext uri="{FF2B5EF4-FFF2-40B4-BE49-F238E27FC236}">
                <a16:creationId xmlns:a16="http://schemas.microsoft.com/office/drawing/2014/main" id="{9540565C-6F85-1E41-A255-28927E3A9798}"/>
              </a:ext>
            </a:extLst>
          </p:cNvPr>
          <p:cNvCxnSpPr>
            <a:cxnSpLocks/>
            <a:stCxn id="264" idx="6"/>
            <a:endCxn id="266" idx="2"/>
          </p:cNvCxnSpPr>
          <p:nvPr/>
        </p:nvCxnSpPr>
        <p:spPr>
          <a:xfrm flipV="1">
            <a:off x="7836022" y="3256764"/>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71" name="TextBox 270">
            <a:extLst>
              <a:ext uri="{FF2B5EF4-FFF2-40B4-BE49-F238E27FC236}">
                <a16:creationId xmlns:a16="http://schemas.microsoft.com/office/drawing/2014/main" id="{DACCD6F8-69F8-1C40-B67A-C8EAFBE9F417}"/>
              </a:ext>
            </a:extLst>
          </p:cNvPr>
          <p:cNvSpPr txBox="1"/>
          <p:nvPr/>
        </p:nvSpPr>
        <p:spPr>
          <a:xfrm>
            <a:off x="7247003" y="3670380"/>
            <a:ext cx="1076575" cy="707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0.5238 = 0.0054</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+ 0.4374</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+ 0.0324</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+ 0.0486</a:t>
            </a:r>
          </a:p>
        </p:txBody>
      </p:sp>
      <p:sp>
        <p:nvSpPr>
          <p:cNvPr id="272" name="Oval 271">
            <a:extLst>
              <a:ext uri="{FF2B5EF4-FFF2-40B4-BE49-F238E27FC236}">
                <a16:creationId xmlns:a16="http://schemas.microsoft.com/office/drawing/2014/main" id="{67025156-A96B-F142-84D4-552EBCA2BA4F}"/>
              </a:ext>
            </a:extLst>
          </p:cNvPr>
          <p:cNvSpPr/>
          <p:nvPr/>
        </p:nvSpPr>
        <p:spPr>
          <a:xfrm>
            <a:off x="9041276" y="292411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73" name="Oval 272">
            <a:extLst>
              <a:ext uri="{FF2B5EF4-FFF2-40B4-BE49-F238E27FC236}">
                <a16:creationId xmlns:a16="http://schemas.microsoft.com/office/drawing/2014/main" id="{81FEE530-25E1-AB4F-83B9-BC2F190A61EF}"/>
              </a:ext>
            </a:extLst>
          </p:cNvPr>
          <p:cNvSpPr/>
          <p:nvPr/>
        </p:nvSpPr>
        <p:spPr>
          <a:xfrm>
            <a:off x="9254679" y="3202383"/>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74" name="Oval 273">
            <a:extLst>
              <a:ext uri="{FF2B5EF4-FFF2-40B4-BE49-F238E27FC236}">
                <a16:creationId xmlns:a16="http://schemas.microsoft.com/office/drawing/2014/main" id="{8628623C-0354-0043-B35F-5AF523663CFA}"/>
              </a:ext>
            </a:extLst>
          </p:cNvPr>
          <p:cNvSpPr/>
          <p:nvPr/>
        </p:nvSpPr>
        <p:spPr>
          <a:xfrm>
            <a:off x="8847347" y="3202384"/>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75" name="Oval 274">
            <a:extLst>
              <a:ext uri="{FF2B5EF4-FFF2-40B4-BE49-F238E27FC236}">
                <a16:creationId xmlns:a16="http://schemas.microsoft.com/office/drawing/2014/main" id="{3A377312-17FE-0F43-8561-EB1A2145B03B}"/>
              </a:ext>
            </a:extLst>
          </p:cNvPr>
          <p:cNvSpPr/>
          <p:nvPr/>
        </p:nvSpPr>
        <p:spPr>
          <a:xfrm>
            <a:off x="9662011" y="319957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276" name="Straight Connector 275">
            <a:extLst>
              <a:ext uri="{FF2B5EF4-FFF2-40B4-BE49-F238E27FC236}">
                <a16:creationId xmlns:a16="http://schemas.microsoft.com/office/drawing/2014/main" id="{5ED94F99-7807-7044-847D-6FA67EC00134}"/>
              </a:ext>
            </a:extLst>
          </p:cNvPr>
          <p:cNvCxnSpPr>
            <a:cxnSpLocks/>
            <a:stCxn id="272" idx="5"/>
            <a:endCxn id="273" idx="1"/>
          </p:cNvCxnSpPr>
          <p:nvPr/>
        </p:nvCxnSpPr>
        <p:spPr>
          <a:xfrm>
            <a:off x="9127878" y="3009821"/>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77" name="Straight Connector 276">
            <a:extLst>
              <a:ext uri="{FF2B5EF4-FFF2-40B4-BE49-F238E27FC236}">
                <a16:creationId xmlns:a16="http://schemas.microsoft.com/office/drawing/2014/main" id="{200455BC-F120-004C-B00E-C6FCF72A037E}"/>
              </a:ext>
            </a:extLst>
          </p:cNvPr>
          <p:cNvCxnSpPr>
            <a:cxnSpLocks/>
            <a:stCxn id="273" idx="6"/>
            <a:endCxn id="275" idx="2"/>
          </p:cNvCxnSpPr>
          <p:nvPr/>
        </p:nvCxnSpPr>
        <p:spPr>
          <a:xfrm flipV="1">
            <a:off x="9356140" y="3249778"/>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78" name="TextBox 277">
            <a:extLst>
              <a:ext uri="{FF2B5EF4-FFF2-40B4-BE49-F238E27FC236}">
                <a16:creationId xmlns:a16="http://schemas.microsoft.com/office/drawing/2014/main" id="{2A2D79BA-2DC6-6746-8DEE-547D87EF9D7D}"/>
              </a:ext>
            </a:extLst>
          </p:cNvPr>
          <p:cNvSpPr txBox="1"/>
          <p:nvPr/>
        </p:nvSpPr>
        <p:spPr>
          <a:xfrm>
            <a:off x="9251154" y="3329540"/>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0.0036</a:t>
            </a:r>
          </a:p>
        </p:txBody>
      </p:sp>
      <p:sp>
        <p:nvSpPr>
          <p:cNvPr id="279" name="Oval 278">
            <a:extLst>
              <a:ext uri="{FF2B5EF4-FFF2-40B4-BE49-F238E27FC236}">
                <a16:creationId xmlns:a16="http://schemas.microsoft.com/office/drawing/2014/main" id="{945A5E1E-F134-F146-BA6A-C3BF4618A230}"/>
              </a:ext>
            </a:extLst>
          </p:cNvPr>
          <p:cNvSpPr/>
          <p:nvPr/>
        </p:nvSpPr>
        <p:spPr>
          <a:xfrm>
            <a:off x="10333285" y="291507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0" name="Oval 279">
            <a:extLst>
              <a:ext uri="{FF2B5EF4-FFF2-40B4-BE49-F238E27FC236}">
                <a16:creationId xmlns:a16="http://schemas.microsoft.com/office/drawing/2014/main" id="{32A09A71-D0D2-5B41-BC32-075BB0F7A976}"/>
              </a:ext>
            </a:extLst>
          </p:cNvPr>
          <p:cNvSpPr/>
          <p:nvPr/>
        </p:nvSpPr>
        <p:spPr>
          <a:xfrm>
            <a:off x="10546688" y="3193343"/>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1" name="Oval 280">
            <a:extLst>
              <a:ext uri="{FF2B5EF4-FFF2-40B4-BE49-F238E27FC236}">
                <a16:creationId xmlns:a16="http://schemas.microsoft.com/office/drawing/2014/main" id="{6B277548-5077-9C42-9C19-F9CA7D0C4F29}"/>
              </a:ext>
            </a:extLst>
          </p:cNvPr>
          <p:cNvSpPr/>
          <p:nvPr/>
        </p:nvSpPr>
        <p:spPr>
          <a:xfrm>
            <a:off x="10139356" y="3193344"/>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2" name="Oval 281">
            <a:extLst>
              <a:ext uri="{FF2B5EF4-FFF2-40B4-BE49-F238E27FC236}">
                <a16:creationId xmlns:a16="http://schemas.microsoft.com/office/drawing/2014/main" id="{0664E3C4-3F14-EB42-B659-CCF497E100FC}"/>
              </a:ext>
            </a:extLst>
          </p:cNvPr>
          <p:cNvSpPr/>
          <p:nvPr/>
        </p:nvSpPr>
        <p:spPr>
          <a:xfrm>
            <a:off x="10954020" y="319053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283" name="Straight Connector 282">
            <a:extLst>
              <a:ext uri="{FF2B5EF4-FFF2-40B4-BE49-F238E27FC236}">
                <a16:creationId xmlns:a16="http://schemas.microsoft.com/office/drawing/2014/main" id="{14ED4B25-F8AF-074D-A9D6-B306FB9713A8}"/>
              </a:ext>
            </a:extLst>
          </p:cNvPr>
          <p:cNvCxnSpPr>
            <a:cxnSpLocks/>
            <a:stCxn id="281" idx="6"/>
            <a:endCxn id="280" idx="2"/>
          </p:cNvCxnSpPr>
          <p:nvPr/>
        </p:nvCxnSpPr>
        <p:spPr>
          <a:xfrm flipV="1">
            <a:off x="10240817" y="3243551"/>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84" name="Straight Connector 283">
            <a:extLst>
              <a:ext uri="{FF2B5EF4-FFF2-40B4-BE49-F238E27FC236}">
                <a16:creationId xmlns:a16="http://schemas.microsoft.com/office/drawing/2014/main" id="{287331C4-4C49-1A4A-829C-9726FADC7AC9}"/>
              </a:ext>
            </a:extLst>
          </p:cNvPr>
          <p:cNvCxnSpPr>
            <a:cxnSpLocks/>
            <a:stCxn id="280" idx="6"/>
            <a:endCxn id="282" idx="2"/>
          </p:cNvCxnSpPr>
          <p:nvPr/>
        </p:nvCxnSpPr>
        <p:spPr>
          <a:xfrm flipV="1">
            <a:off x="10648149" y="3240738"/>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85" name="TextBox 284">
            <a:extLst>
              <a:ext uri="{FF2B5EF4-FFF2-40B4-BE49-F238E27FC236}">
                <a16:creationId xmlns:a16="http://schemas.microsoft.com/office/drawing/2014/main" id="{BB7D378E-C23D-4E48-8179-81EDB93EE422}"/>
              </a:ext>
            </a:extLst>
          </p:cNvPr>
          <p:cNvSpPr txBox="1"/>
          <p:nvPr/>
        </p:nvSpPr>
        <p:spPr>
          <a:xfrm>
            <a:off x="10540917" y="2919207"/>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0.0486</a:t>
            </a:r>
          </a:p>
        </p:txBody>
      </p:sp>
      <p:sp>
        <p:nvSpPr>
          <p:cNvPr id="287" name="Freeform 286">
            <a:extLst>
              <a:ext uri="{FF2B5EF4-FFF2-40B4-BE49-F238E27FC236}">
                <a16:creationId xmlns:a16="http://schemas.microsoft.com/office/drawing/2014/main" id="{B385C826-8C5F-6748-A3DF-8A36290E0ADB}"/>
              </a:ext>
            </a:extLst>
          </p:cNvPr>
          <p:cNvSpPr/>
          <p:nvPr/>
        </p:nvSpPr>
        <p:spPr>
          <a:xfrm>
            <a:off x="10192576" y="3291413"/>
            <a:ext cx="801384" cy="277418"/>
          </a:xfrm>
          <a:custGeom>
            <a:avLst/>
            <a:gdLst>
              <a:gd name="connsiteX0" fmla="*/ 0 w 801384"/>
              <a:gd name="connsiteY0" fmla="*/ 0 h 277418"/>
              <a:gd name="connsiteX1" fmla="*/ 410966 w 801384"/>
              <a:gd name="connsiteY1" fmla="*/ 277402 h 277418"/>
              <a:gd name="connsiteX2" fmla="*/ 801384 w 801384"/>
              <a:gd name="connsiteY2" fmla="*/ 10274 h 277418"/>
            </a:gdLst>
            <a:ahLst/>
            <a:cxnLst>
              <a:cxn ang="0">
                <a:pos x="connsiteX0" y="connsiteY0"/>
              </a:cxn>
              <a:cxn ang="0">
                <a:pos x="connsiteX1" y="connsiteY1"/>
              </a:cxn>
              <a:cxn ang="0">
                <a:pos x="connsiteX2" y="connsiteY2"/>
              </a:cxn>
            </a:cxnLst>
            <a:rect l="l" t="t" r="r" b="b"/>
            <a:pathLst>
              <a:path w="801384" h="277418">
                <a:moveTo>
                  <a:pt x="0" y="0"/>
                </a:moveTo>
                <a:cubicBezTo>
                  <a:pt x="138701" y="137845"/>
                  <a:pt x="277402" y="275690"/>
                  <a:pt x="410966" y="277402"/>
                </a:cubicBezTo>
                <a:cubicBezTo>
                  <a:pt x="544530" y="279114"/>
                  <a:pt x="672957" y="144694"/>
                  <a:pt x="801384" y="10274"/>
                </a:cubicBezTo>
              </a:path>
            </a:pathLst>
          </a:cu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cs typeface="Calibri"/>
            </a:endParaRPr>
          </a:p>
        </p:txBody>
      </p:sp>
      <p:cxnSp>
        <p:nvCxnSpPr>
          <p:cNvPr id="288" name="Straight Connector 287">
            <a:extLst>
              <a:ext uri="{FF2B5EF4-FFF2-40B4-BE49-F238E27FC236}">
                <a16:creationId xmlns:a16="http://schemas.microsoft.com/office/drawing/2014/main" id="{D6B4D89B-0E95-A545-A150-B656B11FC8D8}"/>
              </a:ext>
            </a:extLst>
          </p:cNvPr>
          <p:cNvCxnSpPr>
            <a:cxnSpLocks/>
            <a:stCxn id="272" idx="6"/>
            <a:endCxn id="275" idx="1"/>
          </p:cNvCxnSpPr>
          <p:nvPr/>
        </p:nvCxnSpPr>
        <p:spPr>
          <a:xfrm>
            <a:off x="9142737" y="2974319"/>
            <a:ext cx="534133" cy="239956"/>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07" name="Right Arrow 306">
            <a:extLst>
              <a:ext uri="{FF2B5EF4-FFF2-40B4-BE49-F238E27FC236}">
                <a16:creationId xmlns:a16="http://schemas.microsoft.com/office/drawing/2014/main" id="{04883DB6-C036-F544-9D24-CD5FD1706204}"/>
              </a:ext>
            </a:extLst>
          </p:cNvPr>
          <p:cNvSpPr/>
          <p:nvPr/>
        </p:nvSpPr>
        <p:spPr>
          <a:xfrm>
            <a:off x="3053992" y="2801826"/>
            <a:ext cx="850738" cy="309564"/>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p:sp>
        <p:nvSpPr>
          <p:cNvPr id="315" name="Rectangle 314">
            <a:extLst>
              <a:ext uri="{FF2B5EF4-FFF2-40B4-BE49-F238E27FC236}">
                <a16:creationId xmlns:a16="http://schemas.microsoft.com/office/drawing/2014/main" id="{7B9DAA02-2B7D-6643-8970-D1D4F7C47742}"/>
              </a:ext>
            </a:extLst>
          </p:cNvPr>
          <p:cNvSpPr/>
          <p:nvPr/>
        </p:nvSpPr>
        <p:spPr>
          <a:xfrm>
            <a:off x="2837314" y="2408597"/>
            <a:ext cx="1208985"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triangulation</a:t>
            </a:r>
            <a:endParaRPr kumimoji="0" lang="en-US" sz="1400" b="0" i="0" u="none" strike="noStrike" kern="1200" cap="none" spc="0" normalizeH="0" baseline="0" noProof="0" dirty="0">
              <a:ln>
                <a:noFill/>
              </a:ln>
              <a:solidFill>
                <a:srgbClr val="000000"/>
              </a:solidFill>
              <a:effectLst/>
              <a:uLnTx/>
              <a:uFillTx/>
              <a:latin typeface="Calibri"/>
              <a:cs typeface="Calibri"/>
            </a:endParaRPr>
          </a:p>
        </p:txBody>
      </p:sp>
      <p:cxnSp>
        <p:nvCxnSpPr>
          <p:cNvPr id="316" name="Straight Connector 315">
            <a:extLst>
              <a:ext uri="{FF2B5EF4-FFF2-40B4-BE49-F238E27FC236}">
                <a16:creationId xmlns:a16="http://schemas.microsoft.com/office/drawing/2014/main" id="{76F276A9-6774-1B4C-87E9-E6A0E34BFE6F}"/>
              </a:ext>
            </a:extLst>
          </p:cNvPr>
          <p:cNvCxnSpPr>
            <a:cxnSpLocks/>
          </p:cNvCxnSpPr>
          <p:nvPr/>
        </p:nvCxnSpPr>
        <p:spPr>
          <a:xfrm>
            <a:off x="7621813" y="2979308"/>
            <a:ext cx="534133" cy="239956"/>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17" name="Freeform 316">
            <a:extLst>
              <a:ext uri="{FF2B5EF4-FFF2-40B4-BE49-F238E27FC236}">
                <a16:creationId xmlns:a16="http://schemas.microsoft.com/office/drawing/2014/main" id="{F67F80C1-8552-FE40-9A01-D7D4C2B8E20F}"/>
              </a:ext>
            </a:extLst>
          </p:cNvPr>
          <p:cNvSpPr/>
          <p:nvPr/>
        </p:nvSpPr>
        <p:spPr>
          <a:xfrm>
            <a:off x="7385718" y="3296069"/>
            <a:ext cx="801384" cy="277418"/>
          </a:xfrm>
          <a:custGeom>
            <a:avLst/>
            <a:gdLst>
              <a:gd name="connsiteX0" fmla="*/ 0 w 801384"/>
              <a:gd name="connsiteY0" fmla="*/ 0 h 277418"/>
              <a:gd name="connsiteX1" fmla="*/ 410966 w 801384"/>
              <a:gd name="connsiteY1" fmla="*/ 277402 h 277418"/>
              <a:gd name="connsiteX2" fmla="*/ 801384 w 801384"/>
              <a:gd name="connsiteY2" fmla="*/ 10274 h 277418"/>
            </a:gdLst>
            <a:ahLst/>
            <a:cxnLst>
              <a:cxn ang="0">
                <a:pos x="connsiteX0" y="connsiteY0"/>
              </a:cxn>
              <a:cxn ang="0">
                <a:pos x="connsiteX1" y="connsiteY1"/>
              </a:cxn>
              <a:cxn ang="0">
                <a:pos x="connsiteX2" y="connsiteY2"/>
              </a:cxn>
            </a:cxnLst>
            <a:rect l="l" t="t" r="r" b="b"/>
            <a:pathLst>
              <a:path w="801384" h="277418">
                <a:moveTo>
                  <a:pt x="0" y="0"/>
                </a:moveTo>
                <a:cubicBezTo>
                  <a:pt x="138701" y="137845"/>
                  <a:pt x="277402" y="275690"/>
                  <a:pt x="410966" y="277402"/>
                </a:cubicBezTo>
                <a:cubicBezTo>
                  <a:pt x="544530" y="279114"/>
                  <a:pt x="672957" y="144694"/>
                  <a:pt x="801384" y="10274"/>
                </a:cubicBezTo>
              </a:path>
            </a:pathLst>
          </a:cu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cs typeface="Calibri"/>
            </a:endParaRPr>
          </a:p>
        </p:txBody>
      </p:sp>
      <p:sp>
        <p:nvSpPr>
          <p:cNvPr id="213" name="Oval 212">
            <a:extLst>
              <a:ext uri="{FF2B5EF4-FFF2-40B4-BE49-F238E27FC236}">
                <a16:creationId xmlns:a16="http://schemas.microsoft.com/office/drawing/2014/main" id="{5BCB0BAB-769D-B146-85FC-C07653A17551}"/>
              </a:ext>
            </a:extLst>
          </p:cNvPr>
          <p:cNvSpPr/>
          <p:nvPr/>
        </p:nvSpPr>
        <p:spPr>
          <a:xfrm>
            <a:off x="4590995" y="1911994"/>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14" name="Oval 213">
            <a:extLst>
              <a:ext uri="{FF2B5EF4-FFF2-40B4-BE49-F238E27FC236}">
                <a16:creationId xmlns:a16="http://schemas.microsoft.com/office/drawing/2014/main" id="{4DCF55D9-ECDB-CE4F-9D58-C3C113C06661}"/>
              </a:ext>
            </a:extLst>
          </p:cNvPr>
          <p:cNvSpPr/>
          <p:nvPr/>
        </p:nvSpPr>
        <p:spPr>
          <a:xfrm>
            <a:off x="4804398" y="2190266"/>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18" name="Oval 217">
            <a:extLst>
              <a:ext uri="{FF2B5EF4-FFF2-40B4-BE49-F238E27FC236}">
                <a16:creationId xmlns:a16="http://schemas.microsoft.com/office/drawing/2014/main" id="{AAC72F68-4934-3D4A-8675-5558BA22EAEA}"/>
              </a:ext>
            </a:extLst>
          </p:cNvPr>
          <p:cNvSpPr/>
          <p:nvPr/>
        </p:nvSpPr>
        <p:spPr>
          <a:xfrm>
            <a:off x="4397066" y="2190267"/>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19" name="Oval 218">
            <a:extLst>
              <a:ext uri="{FF2B5EF4-FFF2-40B4-BE49-F238E27FC236}">
                <a16:creationId xmlns:a16="http://schemas.microsoft.com/office/drawing/2014/main" id="{9EE9402F-87DC-4543-AA10-99A3612D6808}"/>
              </a:ext>
            </a:extLst>
          </p:cNvPr>
          <p:cNvSpPr/>
          <p:nvPr/>
        </p:nvSpPr>
        <p:spPr>
          <a:xfrm>
            <a:off x="5211730" y="2187453"/>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20" name="TextBox 219">
            <a:extLst>
              <a:ext uri="{FF2B5EF4-FFF2-40B4-BE49-F238E27FC236}">
                <a16:creationId xmlns:a16="http://schemas.microsoft.com/office/drawing/2014/main" id="{12DB199F-5457-FC4A-90A1-67F5B5599F71}"/>
              </a:ext>
            </a:extLst>
          </p:cNvPr>
          <p:cNvSpPr txBox="1"/>
          <p:nvPr/>
        </p:nvSpPr>
        <p:spPr>
          <a:xfrm>
            <a:off x="4799787" y="1911994"/>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0.0036</a:t>
            </a:r>
          </a:p>
        </p:txBody>
      </p:sp>
      <p:sp>
        <p:nvSpPr>
          <p:cNvPr id="221" name="Oval 220">
            <a:extLst>
              <a:ext uri="{FF2B5EF4-FFF2-40B4-BE49-F238E27FC236}">
                <a16:creationId xmlns:a16="http://schemas.microsoft.com/office/drawing/2014/main" id="{1377246E-0570-5843-BB8A-3659271BD4C2}"/>
              </a:ext>
            </a:extLst>
          </p:cNvPr>
          <p:cNvSpPr/>
          <p:nvPr/>
        </p:nvSpPr>
        <p:spPr>
          <a:xfrm>
            <a:off x="5939766" y="192828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22" name="Oval 221">
            <a:extLst>
              <a:ext uri="{FF2B5EF4-FFF2-40B4-BE49-F238E27FC236}">
                <a16:creationId xmlns:a16="http://schemas.microsoft.com/office/drawing/2014/main" id="{528066BB-7ADA-E342-ACD1-CB12D61ADBD4}"/>
              </a:ext>
            </a:extLst>
          </p:cNvPr>
          <p:cNvSpPr/>
          <p:nvPr/>
        </p:nvSpPr>
        <p:spPr>
          <a:xfrm>
            <a:off x="6153169" y="2206552"/>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23" name="Oval 222">
            <a:extLst>
              <a:ext uri="{FF2B5EF4-FFF2-40B4-BE49-F238E27FC236}">
                <a16:creationId xmlns:a16="http://schemas.microsoft.com/office/drawing/2014/main" id="{40A15255-E75B-054A-BC61-E4390E2EBE81}"/>
              </a:ext>
            </a:extLst>
          </p:cNvPr>
          <p:cNvSpPr/>
          <p:nvPr/>
        </p:nvSpPr>
        <p:spPr>
          <a:xfrm>
            <a:off x="5745837" y="2206553"/>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86" name="Oval 285">
            <a:extLst>
              <a:ext uri="{FF2B5EF4-FFF2-40B4-BE49-F238E27FC236}">
                <a16:creationId xmlns:a16="http://schemas.microsoft.com/office/drawing/2014/main" id="{12F0D1EE-52DA-4C49-918B-4C096E7A068E}"/>
              </a:ext>
            </a:extLst>
          </p:cNvPr>
          <p:cNvSpPr/>
          <p:nvPr/>
        </p:nvSpPr>
        <p:spPr>
          <a:xfrm>
            <a:off x="6560501" y="2203739"/>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289" name="Straight Connector 288">
            <a:extLst>
              <a:ext uri="{FF2B5EF4-FFF2-40B4-BE49-F238E27FC236}">
                <a16:creationId xmlns:a16="http://schemas.microsoft.com/office/drawing/2014/main" id="{ACAF1C72-D4B4-9E47-B8D3-8C2C6EB2AEE5}"/>
              </a:ext>
            </a:extLst>
          </p:cNvPr>
          <p:cNvCxnSpPr>
            <a:cxnSpLocks/>
            <a:stCxn id="221" idx="3"/>
            <a:endCxn id="223" idx="7"/>
          </p:cNvCxnSpPr>
          <p:nvPr/>
        </p:nvCxnSpPr>
        <p:spPr>
          <a:xfrm flipH="1">
            <a:off x="5832439" y="2013990"/>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90" name="Oval 289">
            <a:extLst>
              <a:ext uri="{FF2B5EF4-FFF2-40B4-BE49-F238E27FC236}">
                <a16:creationId xmlns:a16="http://schemas.microsoft.com/office/drawing/2014/main" id="{AF6F77E3-373B-BE41-8E9A-35EE8C7E770B}"/>
              </a:ext>
            </a:extLst>
          </p:cNvPr>
          <p:cNvSpPr/>
          <p:nvPr/>
        </p:nvSpPr>
        <p:spPr>
          <a:xfrm>
            <a:off x="7306949" y="192828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1" name="Oval 290">
            <a:extLst>
              <a:ext uri="{FF2B5EF4-FFF2-40B4-BE49-F238E27FC236}">
                <a16:creationId xmlns:a16="http://schemas.microsoft.com/office/drawing/2014/main" id="{82E7BBF9-9DEA-A94B-A04F-08BC9F21BE54}"/>
              </a:ext>
            </a:extLst>
          </p:cNvPr>
          <p:cNvSpPr/>
          <p:nvPr/>
        </p:nvSpPr>
        <p:spPr>
          <a:xfrm>
            <a:off x="7520352" y="2206553"/>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2" name="Oval 291">
            <a:extLst>
              <a:ext uri="{FF2B5EF4-FFF2-40B4-BE49-F238E27FC236}">
                <a16:creationId xmlns:a16="http://schemas.microsoft.com/office/drawing/2014/main" id="{A587DD5A-AA94-A64A-9D7D-7456E40CD75A}"/>
              </a:ext>
            </a:extLst>
          </p:cNvPr>
          <p:cNvSpPr/>
          <p:nvPr/>
        </p:nvSpPr>
        <p:spPr>
          <a:xfrm>
            <a:off x="7113020" y="2206554"/>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93" name="Oval 292">
            <a:extLst>
              <a:ext uri="{FF2B5EF4-FFF2-40B4-BE49-F238E27FC236}">
                <a16:creationId xmlns:a16="http://schemas.microsoft.com/office/drawing/2014/main" id="{F83966F2-EE56-EB4D-B23B-64D8FF624440}"/>
              </a:ext>
            </a:extLst>
          </p:cNvPr>
          <p:cNvSpPr/>
          <p:nvPr/>
        </p:nvSpPr>
        <p:spPr>
          <a:xfrm>
            <a:off x="7927684" y="220374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294" name="Straight Connector 293">
            <a:extLst>
              <a:ext uri="{FF2B5EF4-FFF2-40B4-BE49-F238E27FC236}">
                <a16:creationId xmlns:a16="http://schemas.microsoft.com/office/drawing/2014/main" id="{CB4BC110-FDF3-3B46-8894-EB9B8709D9D1}"/>
              </a:ext>
            </a:extLst>
          </p:cNvPr>
          <p:cNvCxnSpPr>
            <a:cxnSpLocks/>
            <a:stCxn id="290" idx="5"/>
            <a:endCxn id="291" idx="1"/>
          </p:cNvCxnSpPr>
          <p:nvPr/>
        </p:nvCxnSpPr>
        <p:spPr>
          <a:xfrm>
            <a:off x="7393551" y="2013991"/>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95" name="TextBox 294">
            <a:extLst>
              <a:ext uri="{FF2B5EF4-FFF2-40B4-BE49-F238E27FC236}">
                <a16:creationId xmlns:a16="http://schemas.microsoft.com/office/drawing/2014/main" id="{08C53570-5C5A-3D49-90A0-C9846577B492}"/>
              </a:ext>
            </a:extLst>
          </p:cNvPr>
          <p:cNvSpPr txBox="1"/>
          <p:nvPr/>
        </p:nvSpPr>
        <p:spPr>
          <a:xfrm>
            <a:off x="6148554" y="1924623"/>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0.0324</a:t>
            </a:r>
          </a:p>
        </p:txBody>
      </p:sp>
      <p:sp>
        <p:nvSpPr>
          <p:cNvPr id="296" name="TextBox 295">
            <a:extLst>
              <a:ext uri="{FF2B5EF4-FFF2-40B4-BE49-F238E27FC236}">
                <a16:creationId xmlns:a16="http://schemas.microsoft.com/office/drawing/2014/main" id="{5AF9D8D7-A9F7-2540-9ED4-A57675CE1275}"/>
              </a:ext>
            </a:extLst>
          </p:cNvPr>
          <p:cNvSpPr txBox="1"/>
          <p:nvPr/>
        </p:nvSpPr>
        <p:spPr>
          <a:xfrm>
            <a:off x="7514176" y="1932417"/>
            <a:ext cx="512318"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0.0004</a:t>
            </a:r>
          </a:p>
        </p:txBody>
      </p:sp>
      <p:sp>
        <p:nvSpPr>
          <p:cNvPr id="4" name="Right Brace 3">
            <a:extLst>
              <a:ext uri="{FF2B5EF4-FFF2-40B4-BE49-F238E27FC236}">
                <a16:creationId xmlns:a16="http://schemas.microsoft.com/office/drawing/2014/main" id="{6CB4CF01-367D-9D4A-AFA7-D0CDECD8B63B}"/>
              </a:ext>
            </a:extLst>
          </p:cNvPr>
          <p:cNvSpPr/>
          <p:nvPr/>
        </p:nvSpPr>
        <p:spPr>
          <a:xfrm rot="16200000">
            <a:off x="4578674" y="3483586"/>
            <a:ext cx="394722" cy="2121603"/>
          </a:xfrm>
          <a:prstGeom prst="rightBrac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97" name="Right Brace 296">
            <a:extLst>
              <a:ext uri="{FF2B5EF4-FFF2-40B4-BE49-F238E27FC236}">
                <a16:creationId xmlns:a16="http://schemas.microsoft.com/office/drawing/2014/main" id="{7DE7F167-CC39-6D4E-8176-6BEF753D9D5E}"/>
              </a:ext>
            </a:extLst>
          </p:cNvPr>
          <p:cNvSpPr/>
          <p:nvPr/>
        </p:nvSpPr>
        <p:spPr>
          <a:xfrm rot="16200000">
            <a:off x="7737952" y="3488474"/>
            <a:ext cx="394722" cy="2121603"/>
          </a:xfrm>
          <a:prstGeom prst="rightBrac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872265434"/>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14FFF-CB62-C742-B231-6CDE3C5E6D4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E340D65-B161-2B43-9660-5DB410B006B5}"/>
              </a:ext>
            </a:extLst>
          </p:cNvPr>
          <p:cNvSpPr>
            <a:spLocks noGrp="1"/>
          </p:cNvSpPr>
          <p:nvPr>
            <p:ph type="body" sz="half" idx="1"/>
          </p:nvPr>
        </p:nvSpPr>
        <p:spPr/>
        <p:txBody>
          <a:bodyPr>
            <a:normAutofit fontScale="92500" lnSpcReduction="10000"/>
          </a:bodyPr>
          <a:lstStyle/>
          <a:p>
            <a:r>
              <a:rPr lang="en-US" dirty="0"/>
              <a:t>Crowdsourcing enables novel ER paradigms such as treating each ER task as a one-off, hands-off crowdsourcing</a:t>
            </a:r>
          </a:p>
          <a:p>
            <a:endParaRPr lang="en-US" dirty="0"/>
          </a:p>
          <a:p>
            <a:r>
              <a:rPr lang="en-US" dirty="0"/>
              <a:t>Especially when treating each ER task as a one-off, reducing HITs is central</a:t>
            </a:r>
          </a:p>
          <a:p>
            <a:pPr lvl="1"/>
            <a:r>
              <a:rPr lang="en-US" dirty="0"/>
              <a:t>Labels can be inferred</a:t>
            </a:r>
          </a:p>
          <a:p>
            <a:endParaRPr lang="en-US" dirty="0"/>
          </a:p>
          <a:p>
            <a:r>
              <a:rPr lang="en-US" dirty="0"/>
              <a:t>We also summarize techniques to mitigate crowd labeling errors</a:t>
            </a:r>
          </a:p>
          <a:p>
            <a:endParaRPr lang="en-US" dirty="0"/>
          </a:p>
          <a:p>
            <a:r>
              <a:rPr lang="en-US" dirty="0"/>
              <a:t>Crowdsourced ER has also addressed other steps of the ER workflow</a:t>
            </a:r>
          </a:p>
          <a:p>
            <a:pPr lvl="1"/>
            <a:r>
              <a:rPr lang="en-US" dirty="0"/>
              <a:t>Blocking</a:t>
            </a:r>
          </a:p>
          <a:p>
            <a:pPr lvl="1"/>
            <a:r>
              <a:rPr lang="en-US" dirty="0"/>
              <a:t>Active learning</a:t>
            </a:r>
          </a:p>
        </p:txBody>
      </p:sp>
      <p:sp>
        <p:nvSpPr>
          <p:cNvPr id="4" name="Oval 3">
            <a:extLst>
              <a:ext uri="{FF2B5EF4-FFF2-40B4-BE49-F238E27FC236}">
                <a16:creationId xmlns:a16="http://schemas.microsoft.com/office/drawing/2014/main" id="{56BBF0F9-8678-D044-9474-CBDB53F4AFC4}"/>
              </a:ext>
            </a:extLst>
          </p:cNvPr>
          <p:cNvSpPr/>
          <p:nvPr/>
        </p:nvSpPr>
        <p:spPr>
          <a:xfrm>
            <a:off x="9001599" y="2860494"/>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cs typeface="Calibri"/>
              <a:sym typeface="Calibri"/>
            </a:endParaRPr>
          </a:p>
        </p:txBody>
      </p:sp>
      <p:sp>
        <p:nvSpPr>
          <p:cNvPr id="5" name="Oval 4">
            <a:extLst>
              <a:ext uri="{FF2B5EF4-FFF2-40B4-BE49-F238E27FC236}">
                <a16:creationId xmlns:a16="http://schemas.microsoft.com/office/drawing/2014/main" id="{60B05FE2-6546-024E-B7DA-5AEF416F9F09}"/>
              </a:ext>
            </a:extLst>
          </p:cNvPr>
          <p:cNvSpPr/>
          <p:nvPr/>
        </p:nvSpPr>
        <p:spPr>
          <a:xfrm>
            <a:off x="8401587" y="3690503"/>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6" name="Oval 5">
            <a:extLst>
              <a:ext uri="{FF2B5EF4-FFF2-40B4-BE49-F238E27FC236}">
                <a16:creationId xmlns:a16="http://schemas.microsoft.com/office/drawing/2014/main" id="{A6A6AA89-BB8B-CB4F-85FE-8FE123F6D524}"/>
              </a:ext>
            </a:extLst>
          </p:cNvPr>
          <p:cNvSpPr/>
          <p:nvPr/>
        </p:nvSpPr>
        <p:spPr>
          <a:xfrm>
            <a:off x="9652798" y="3698773"/>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7" name="Straight Connector 6">
            <a:extLst>
              <a:ext uri="{FF2B5EF4-FFF2-40B4-BE49-F238E27FC236}">
                <a16:creationId xmlns:a16="http://schemas.microsoft.com/office/drawing/2014/main" id="{688F7F16-35FB-2B46-B7EF-F6762BA2DF3E}"/>
              </a:ext>
            </a:extLst>
          </p:cNvPr>
          <p:cNvCxnSpPr>
            <a:stCxn id="4" idx="3"/>
            <a:endCxn id="5" idx="0"/>
          </p:cNvCxnSpPr>
          <p:nvPr/>
        </p:nvCxnSpPr>
        <p:spPr>
          <a:xfrm flipH="1">
            <a:off x="8507970" y="3041604"/>
            <a:ext cx="524788" cy="648899"/>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 name="Straight Connector 7">
            <a:extLst>
              <a:ext uri="{FF2B5EF4-FFF2-40B4-BE49-F238E27FC236}">
                <a16:creationId xmlns:a16="http://schemas.microsoft.com/office/drawing/2014/main" id="{158277A4-35E6-AA4F-8A97-8AA5E3BC2EB0}"/>
              </a:ext>
            </a:extLst>
          </p:cNvPr>
          <p:cNvCxnSpPr>
            <a:cxnSpLocks/>
            <a:stCxn id="4" idx="5"/>
            <a:endCxn id="6" idx="0"/>
          </p:cNvCxnSpPr>
          <p:nvPr/>
        </p:nvCxnSpPr>
        <p:spPr>
          <a:xfrm>
            <a:off x="9183206" y="3041604"/>
            <a:ext cx="575975" cy="657169"/>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0B58CD3C-EC4A-7844-83D0-0B5642F512B9}"/>
              </a:ext>
            </a:extLst>
          </p:cNvPr>
          <p:cNvCxnSpPr>
            <a:cxnSpLocks/>
            <a:stCxn id="5" idx="6"/>
            <a:endCxn id="6" idx="2"/>
          </p:cNvCxnSpPr>
          <p:nvPr/>
        </p:nvCxnSpPr>
        <p:spPr>
          <a:xfrm>
            <a:off x="8614353" y="3796595"/>
            <a:ext cx="1038445" cy="827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34BCA612-CF24-CD48-9C95-30DF30794206}"/>
              </a:ext>
            </a:extLst>
          </p:cNvPr>
          <p:cNvSpPr txBox="1"/>
          <p:nvPr/>
        </p:nvSpPr>
        <p:spPr>
          <a:xfrm>
            <a:off x="8490106" y="3977094"/>
            <a:ext cx="124008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crowdsourced</a:t>
            </a:r>
          </a:p>
        </p:txBody>
      </p:sp>
      <p:sp>
        <p:nvSpPr>
          <p:cNvPr id="11" name="TextBox 10">
            <a:extLst>
              <a:ext uri="{FF2B5EF4-FFF2-40B4-BE49-F238E27FC236}">
                <a16:creationId xmlns:a16="http://schemas.microsoft.com/office/drawing/2014/main" id="{7BF049BE-EFAB-D84D-AA91-787179BFAADA}"/>
              </a:ext>
            </a:extLst>
          </p:cNvPr>
          <p:cNvSpPr txBox="1"/>
          <p:nvPr/>
        </p:nvSpPr>
        <p:spPr>
          <a:xfrm>
            <a:off x="7942349" y="2991791"/>
            <a:ext cx="844280"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crowd-sourced</a:t>
            </a:r>
          </a:p>
        </p:txBody>
      </p:sp>
      <p:sp>
        <p:nvSpPr>
          <p:cNvPr id="12" name="TextBox 11">
            <a:extLst>
              <a:ext uri="{FF2B5EF4-FFF2-40B4-BE49-F238E27FC236}">
                <a16:creationId xmlns:a16="http://schemas.microsoft.com/office/drawing/2014/main" id="{F2F65775-91F8-A146-A47F-780B2BDBA74F}"/>
              </a:ext>
            </a:extLst>
          </p:cNvPr>
          <p:cNvSpPr txBox="1"/>
          <p:nvPr/>
        </p:nvSpPr>
        <p:spPr>
          <a:xfrm>
            <a:off x="9455573" y="3108898"/>
            <a:ext cx="73032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inferred</a:t>
            </a:r>
          </a:p>
        </p:txBody>
      </p:sp>
    </p:spTree>
    <p:extLst>
      <p:ext uri="{BB962C8B-B14F-4D97-AF65-F5344CB8AC3E}">
        <p14:creationId xmlns:p14="http://schemas.microsoft.com/office/powerpoint/2010/main" val="12762657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1C0989-D87C-754E-8A89-6369BF5252BE}"/>
              </a:ext>
            </a:extLst>
          </p:cNvPr>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00" b="0" i="0" u="none" strike="noStrike" kern="1200" cap="none" spc="0" normalizeH="0" baseline="0" noProof="0" smtClean="0">
                <a:ln>
                  <a:noFill/>
                </a:ln>
                <a:solidFill>
                  <a:srgbClr val="001934"/>
                </a:solidFill>
                <a:effectLst/>
                <a:uLnTx/>
                <a:uFillTx/>
                <a:latin typeface="Arial"/>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700" b="0" i="0" u="none" strike="noStrike" kern="1200" cap="none" spc="0" normalizeH="0" baseline="0" noProof="0">
              <a:ln>
                <a:noFill/>
              </a:ln>
              <a:solidFill>
                <a:srgbClr val="001934"/>
              </a:solidFill>
              <a:effectLst/>
              <a:uLnTx/>
              <a:uFillTx/>
              <a:latin typeface="Arial"/>
              <a:cs typeface="Arial"/>
              <a:sym typeface="Arial"/>
            </a:endParaRPr>
          </a:p>
        </p:txBody>
      </p:sp>
      <p:sp>
        <p:nvSpPr>
          <p:cNvPr id="3" name="Title 2">
            <a:extLst>
              <a:ext uri="{FF2B5EF4-FFF2-40B4-BE49-F238E27FC236}">
                <a16:creationId xmlns:a16="http://schemas.microsoft.com/office/drawing/2014/main" id="{3994FEE5-CA74-AD48-8E42-468787AC0DFC}"/>
              </a:ext>
            </a:extLst>
          </p:cNvPr>
          <p:cNvSpPr>
            <a:spLocks noGrp="1"/>
          </p:cNvSpPr>
          <p:nvPr>
            <p:ph type="title"/>
          </p:nvPr>
        </p:nvSpPr>
        <p:spPr/>
        <p:txBody>
          <a:bodyPr>
            <a:normAutofit/>
          </a:bodyPr>
          <a:lstStyle/>
          <a:p>
            <a:r>
              <a:rPr lang="en-US" dirty="0"/>
              <a:t>Utility of a Label: Expected Accuracy</a:t>
            </a:r>
          </a:p>
        </p:txBody>
      </p:sp>
      <p:sp>
        <p:nvSpPr>
          <p:cNvPr id="4" name="Text Placeholder 3">
            <a:extLst>
              <a:ext uri="{FF2B5EF4-FFF2-40B4-BE49-F238E27FC236}">
                <a16:creationId xmlns:a16="http://schemas.microsoft.com/office/drawing/2014/main" id="{A5B3FE8F-2220-1541-9083-0D4EFA62EE6F}"/>
              </a:ext>
            </a:extLst>
          </p:cNvPr>
          <p:cNvSpPr>
            <a:spLocks noGrp="1"/>
          </p:cNvSpPr>
          <p:nvPr>
            <p:ph type="body" sz="half" idx="1"/>
          </p:nvPr>
        </p:nvSpPr>
        <p:spPr>
          <a:xfrm>
            <a:off x="606808" y="5189298"/>
            <a:ext cx="11248629" cy="871849"/>
          </a:xfrm>
        </p:spPr>
        <p:txBody>
          <a:bodyPr numCol="2">
            <a:normAutofit/>
          </a:bodyPr>
          <a:lstStyle/>
          <a:p>
            <a:r>
              <a:rPr lang="en-US" sz="2000" dirty="0"/>
              <a:t>Measures utility of crowdsourcing a pair of records in the context of an ER algorithm</a:t>
            </a:r>
          </a:p>
          <a:p>
            <a:r>
              <a:rPr lang="en-US" sz="2000" dirty="0"/>
              <a:t>Computationally intractable</a:t>
            </a:r>
          </a:p>
          <a:p>
            <a:pPr lvl="1"/>
            <a:r>
              <a:rPr lang="en-US" sz="1600" dirty="0"/>
              <a:t>Although sampling and re-use can improve speed</a:t>
            </a:r>
          </a:p>
        </p:txBody>
      </p:sp>
      <p:sp>
        <p:nvSpPr>
          <p:cNvPr id="5" name="TextBox 4">
            <a:extLst>
              <a:ext uri="{FF2B5EF4-FFF2-40B4-BE49-F238E27FC236}">
                <a16:creationId xmlns:a16="http://schemas.microsoft.com/office/drawing/2014/main" id="{3C824CEE-EFD8-E04A-97CD-4BBC5B16B3BE}"/>
              </a:ext>
            </a:extLst>
          </p:cNvPr>
          <p:cNvSpPr txBox="1"/>
          <p:nvPr/>
        </p:nvSpPr>
        <p:spPr>
          <a:xfrm>
            <a:off x="609518" y="6452743"/>
            <a:ext cx="10328104" cy="553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Calibri"/>
                <a:cs typeface="Calibri"/>
              </a:rPr>
              <a:t>Question Selection for Crowd Entity Resolution </a:t>
            </a:r>
            <a:r>
              <a:rPr kumimoji="0" lang="en-US" sz="1200" b="0" i="0" u="none" strike="noStrike" kern="1200" cap="none" spc="0" normalizeH="0" baseline="0" noProof="0" dirty="0">
                <a:ln>
                  <a:noFill/>
                </a:ln>
                <a:solidFill>
                  <a:srgbClr val="000000"/>
                </a:solidFill>
                <a:effectLst/>
                <a:uLnTx/>
                <a:uFillTx/>
                <a:latin typeface="Calibri"/>
                <a:cs typeface="Calibri"/>
              </a:rPr>
              <a:t>by </a:t>
            </a:r>
            <a:r>
              <a:rPr kumimoji="0" lang="en-US" sz="1200" b="1" i="0" u="none" strike="noStrike" kern="1200" cap="none" spc="0" normalizeH="0" baseline="0" noProof="0" dirty="0">
                <a:ln>
                  <a:noFill/>
                </a:ln>
                <a:solidFill>
                  <a:srgbClr val="000000"/>
                </a:solidFill>
                <a:effectLst/>
                <a:uLnTx/>
                <a:uFillTx/>
                <a:latin typeface="Calibri"/>
                <a:cs typeface="Calibri"/>
              </a:rPr>
              <a:t>Whang, Lofgren and Garcia-Molina </a:t>
            </a:r>
            <a:r>
              <a:rPr kumimoji="0" lang="en-US" sz="1200" b="0" i="0" u="none" strike="noStrike" kern="1200" cap="none" spc="0" normalizeH="0" baseline="0" noProof="0" dirty="0">
                <a:ln>
                  <a:noFill/>
                </a:ln>
                <a:solidFill>
                  <a:srgbClr val="000000"/>
                </a:solidFill>
                <a:effectLst/>
                <a:uLnTx/>
                <a:uFillTx/>
                <a:latin typeface="Calibri"/>
                <a:cs typeface="Calibri"/>
              </a:rPr>
              <a:t>in PVLDB 2013.</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6" name="Oval 5">
            <a:extLst>
              <a:ext uri="{FF2B5EF4-FFF2-40B4-BE49-F238E27FC236}">
                <a16:creationId xmlns:a16="http://schemas.microsoft.com/office/drawing/2014/main" id="{E8697CC1-8658-FA4B-A66E-01189F2E9950}"/>
              </a:ext>
            </a:extLst>
          </p:cNvPr>
          <p:cNvSpPr/>
          <p:nvPr/>
        </p:nvSpPr>
        <p:spPr>
          <a:xfrm>
            <a:off x="1774436" y="1698680"/>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7" name="Oval 6">
            <a:extLst>
              <a:ext uri="{FF2B5EF4-FFF2-40B4-BE49-F238E27FC236}">
                <a16:creationId xmlns:a16="http://schemas.microsoft.com/office/drawing/2014/main" id="{1DB1C254-A41D-ED40-AF6E-5D54E5F59E81}"/>
              </a:ext>
            </a:extLst>
          </p:cNvPr>
          <p:cNvSpPr/>
          <p:nvPr/>
        </p:nvSpPr>
        <p:spPr>
          <a:xfrm>
            <a:off x="1423403" y="2261972"/>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8" name="Oval 7">
            <a:extLst>
              <a:ext uri="{FF2B5EF4-FFF2-40B4-BE49-F238E27FC236}">
                <a16:creationId xmlns:a16="http://schemas.microsoft.com/office/drawing/2014/main" id="{5691BDFD-E575-444E-8CCE-B1854F844028}"/>
              </a:ext>
            </a:extLst>
          </p:cNvPr>
          <p:cNvSpPr/>
          <p:nvPr/>
        </p:nvSpPr>
        <p:spPr>
          <a:xfrm>
            <a:off x="2127341" y="2261972"/>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9" name="Oval 8">
            <a:extLst>
              <a:ext uri="{FF2B5EF4-FFF2-40B4-BE49-F238E27FC236}">
                <a16:creationId xmlns:a16="http://schemas.microsoft.com/office/drawing/2014/main" id="{FB2418D5-D636-1049-9B98-85C74F691DD1}"/>
              </a:ext>
            </a:extLst>
          </p:cNvPr>
          <p:cNvSpPr/>
          <p:nvPr/>
        </p:nvSpPr>
        <p:spPr>
          <a:xfrm>
            <a:off x="2831279" y="2261972"/>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0" name="Straight Connector 9">
            <a:extLst>
              <a:ext uri="{FF2B5EF4-FFF2-40B4-BE49-F238E27FC236}">
                <a16:creationId xmlns:a16="http://schemas.microsoft.com/office/drawing/2014/main" id="{ADD9B321-5666-B348-A481-A9F9C092F531}"/>
              </a:ext>
            </a:extLst>
          </p:cNvPr>
          <p:cNvCxnSpPr>
            <a:stCxn id="6" idx="3"/>
            <a:endCxn id="7" idx="0"/>
          </p:cNvCxnSpPr>
          <p:nvPr/>
        </p:nvCxnSpPr>
        <p:spPr>
          <a:xfrm flipH="1">
            <a:off x="1529786" y="1879790"/>
            <a:ext cx="275809" cy="38218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ADD6172F-B9AC-7D4B-ACC5-8EA0A7EBBA97}"/>
              </a:ext>
            </a:extLst>
          </p:cNvPr>
          <p:cNvCxnSpPr>
            <a:cxnSpLocks/>
            <a:stCxn id="6" idx="5"/>
            <a:endCxn id="8" idx="0"/>
          </p:cNvCxnSpPr>
          <p:nvPr/>
        </p:nvCxnSpPr>
        <p:spPr>
          <a:xfrm>
            <a:off x="1956043" y="1879790"/>
            <a:ext cx="277681" cy="382182"/>
          </a:xfrm>
          <a:prstGeom prst="line">
            <a:avLst/>
          </a:prstGeom>
          <a:noFill/>
          <a:ln w="4445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9EFFA50F-1BED-6D4A-BEFD-43903C41E0CD}"/>
              </a:ext>
            </a:extLst>
          </p:cNvPr>
          <p:cNvCxnSpPr>
            <a:cxnSpLocks/>
            <a:stCxn id="7" idx="6"/>
            <a:endCxn id="8" idx="2"/>
          </p:cNvCxnSpPr>
          <p:nvPr/>
        </p:nvCxnSpPr>
        <p:spPr>
          <a:xfrm>
            <a:off x="1636169" y="2368064"/>
            <a:ext cx="491172"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 name="Straight Connector 12">
            <a:extLst>
              <a:ext uri="{FF2B5EF4-FFF2-40B4-BE49-F238E27FC236}">
                <a16:creationId xmlns:a16="http://schemas.microsoft.com/office/drawing/2014/main" id="{6B88D88E-C972-C046-B41B-8E9805A15C7E}"/>
              </a:ext>
            </a:extLst>
          </p:cNvPr>
          <p:cNvCxnSpPr>
            <a:cxnSpLocks/>
            <a:stCxn id="9" idx="2"/>
            <a:endCxn id="8" idx="6"/>
          </p:cNvCxnSpPr>
          <p:nvPr/>
        </p:nvCxnSpPr>
        <p:spPr>
          <a:xfrm flipH="1">
            <a:off x="2340107" y="2368064"/>
            <a:ext cx="491172"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7" name="TextBox 16">
            <a:extLst>
              <a:ext uri="{FF2B5EF4-FFF2-40B4-BE49-F238E27FC236}">
                <a16:creationId xmlns:a16="http://schemas.microsoft.com/office/drawing/2014/main" id="{D847F355-F40E-5B4E-9C4E-3F45B7BB15BE}"/>
              </a:ext>
            </a:extLst>
          </p:cNvPr>
          <p:cNvSpPr txBox="1"/>
          <p:nvPr/>
        </p:nvSpPr>
        <p:spPr>
          <a:xfrm>
            <a:off x="1418165" y="1849859"/>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0.9</a:t>
            </a:r>
          </a:p>
        </p:txBody>
      </p:sp>
      <p:sp>
        <p:nvSpPr>
          <p:cNvPr id="18" name="TextBox 17">
            <a:extLst>
              <a:ext uri="{FF2B5EF4-FFF2-40B4-BE49-F238E27FC236}">
                <a16:creationId xmlns:a16="http://schemas.microsoft.com/office/drawing/2014/main" id="{9902476E-D58B-F24B-84FC-FA1790575C62}"/>
              </a:ext>
            </a:extLst>
          </p:cNvPr>
          <p:cNvSpPr txBox="1"/>
          <p:nvPr/>
        </p:nvSpPr>
        <p:spPr>
          <a:xfrm>
            <a:off x="2462690" y="2169919"/>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0.9</a:t>
            </a:r>
          </a:p>
        </p:txBody>
      </p:sp>
      <p:sp>
        <p:nvSpPr>
          <p:cNvPr id="19" name="TextBox 18">
            <a:extLst>
              <a:ext uri="{FF2B5EF4-FFF2-40B4-BE49-F238E27FC236}">
                <a16:creationId xmlns:a16="http://schemas.microsoft.com/office/drawing/2014/main" id="{D055D026-0133-5147-9E86-309D3ADE1762}"/>
              </a:ext>
            </a:extLst>
          </p:cNvPr>
          <p:cNvSpPr txBox="1"/>
          <p:nvPr/>
        </p:nvSpPr>
        <p:spPr>
          <a:xfrm>
            <a:off x="2086222" y="1909661"/>
            <a:ext cx="16927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1</a:t>
            </a:r>
          </a:p>
        </p:txBody>
      </p:sp>
      <p:sp>
        <p:nvSpPr>
          <p:cNvPr id="20" name="TextBox 19">
            <a:extLst>
              <a:ext uri="{FF2B5EF4-FFF2-40B4-BE49-F238E27FC236}">
                <a16:creationId xmlns:a16="http://schemas.microsoft.com/office/drawing/2014/main" id="{7E93177F-0EF6-0D43-8313-0553FFBF044D}"/>
              </a:ext>
            </a:extLst>
          </p:cNvPr>
          <p:cNvSpPr txBox="1"/>
          <p:nvPr/>
        </p:nvSpPr>
        <p:spPr>
          <a:xfrm>
            <a:off x="1747790" y="2153937"/>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0.6</a:t>
            </a:r>
          </a:p>
        </p:txBody>
      </p:sp>
      <p:sp>
        <p:nvSpPr>
          <p:cNvPr id="21" name="Right Arrow 20">
            <a:extLst>
              <a:ext uri="{FF2B5EF4-FFF2-40B4-BE49-F238E27FC236}">
                <a16:creationId xmlns:a16="http://schemas.microsoft.com/office/drawing/2014/main" id="{1D7DF360-B062-2E4E-AF5B-A45A3D302258}"/>
              </a:ext>
            </a:extLst>
          </p:cNvPr>
          <p:cNvSpPr/>
          <p:nvPr/>
        </p:nvSpPr>
        <p:spPr>
          <a:xfrm>
            <a:off x="3131149" y="1952408"/>
            <a:ext cx="503433" cy="309564"/>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p:sp>
        <p:nvSpPr>
          <p:cNvPr id="22" name="Oval 21">
            <a:extLst>
              <a:ext uri="{FF2B5EF4-FFF2-40B4-BE49-F238E27FC236}">
                <a16:creationId xmlns:a16="http://schemas.microsoft.com/office/drawing/2014/main" id="{931E9762-5A93-D04A-A9D0-67215D740015}"/>
              </a:ext>
            </a:extLst>
          </p:cNvPr>
          <p:cNvSpPr/>
          <p:nvPr/>
        </p:nvSpPr>
        <p:spPr>
          <a:xfrm>
            <a:off x="3971502" y="1698680"/>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3" name="Oval 22">
            <a:extLst>
              <a:ext uri="{FF2B5EF4-FFF2-40B4-BE49-F238E27FC236}">
                <a16:creationId xmlns:a16="http://schemas.microsoft.com/office/drawing/2014/main" id="{F1C94C66-2887-9C4F-980A-F01265016F36}"/>
              </a:ext>
            </a:extLst>
          </p:cNvPr>
          <p:cNvSpPr/>
          <p:nvPr/>
        </p:nvSpPr>
        <p:spPr>
          <a:xfrm>
            <a:off x="3620469" y="2261972"/>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4" name="Oval 23">
            <a:extLst>
              <a:ext uri="{FF2B5EF4-FFF2-40B4-BE49-F238E27FC236}">
                <a16:creationId xmlns:a16="http://schemas.microsoft.com/office/drawing/2014/main" id="{5E99ADC0-8831-0F4D-B0D2-344B4E6F365E}"/>
              </a:ext>
            </a:extLst>
          </p:cNvPr>
          <p:cNvSpPr/>
          <p:nvPr/>
        </p:nvSpPr>
        <p:spPr>
          <a:xfrm>
            <a:off x="4324407" y="2261972"/>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5" name="Oval 24">
            <a:extLst>
              <a:ext uri="{FF2B5EF4-FFF2-40B4-BE49-F238E27FC236}">
                <a16:creationId xmlns:a16="http://schemas.microsoft.com/office/drawing/2014/main" id="{48023D3F-49C8-B741-A71F-C64BAE51264E}"/>
              </a:ext>
            </a:extLst>
          </p:cNvPr>
          <p:cNvSpPr/>
          <p:nvPr/>
        </p:nvSpPr>
        <p:spPr>
          <a:xfrm>
            <a:off x="5028345" y="2261972"/>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26" name="Straight Connector 25">
            <a:extLst>
              <a:ext uri="{FF2B5EF4-FFF2-40B4-BE49-F238E27FC236}">
                <a16:creationId xmlns:a16="http://schemas.microsoft.com/office/drawing/2014/main" id="{FDA6AC95-ACF1-6C4A-8737-4C64B658A71C}"/>
              </a:ext>
            </a:extLst>
          </p:cNvPr>
          <p:cNvCxnSpPr>
            <a:stCxn id="22" idx="3"/>
            <a:endCxn id="23" idx="0"/>
          </p:cNvCxnSpPr>
          <p:nvPr/>
        </p:nvCxnSpPr>
        <p:spPr>
          <a:xfrm flipH="1">
            <a:off x="3726852" y="1879790"/>
            <a:ext cx="275809" cy="38218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D4EF04C7-02A2-2A44-9406-6C4CF43A88A3}"/>
              </a:ext>
            </a:extLst>
          </p:cNvPr>
          <p:cNvCxnSpPr>
            <a:cxnSpLocks/>
            <a:stCxn id="22" idx="5"/>
            <a:endCxn id="24" idx="0"/>
          </p:cNvCxnSpPr>
          <p:nvPr/>
        </p:nvCxnSpPr>
        <p:spPr>
          <a:xfrm>
            <a:off x="4153109" y="1879790"/>
            <a:ext cx="277681" cy="38218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EE94F3C9-6708-324A-B973-658EB1ABCE5B}"/>
              </a:ext>
            </a:extLst>
          </p:cNvPr>
          <p:cNvCxnSpPr>
            <a:cxnSpLocks/>
            <a:stCxn id="23" idx="6"/>
            <a:endCxn id="24" idx="2"/>
          </p:cNvCxnSpPr>
          <p:nvPr/>
        </p:nvCxnSpPr>
        <p:spPr>
          <a:xfrm>
            <a:off x="3833235" y="2368064"/>
            <a:ext cx="491172"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B8CDC8A3-91F0-1540-96D2-7190DF80A223}"/>
              </a:ext>
            </a:extLst>
          </p:cNvPr>
          <p:cNvCxnSpPr>
            <a:cxnSpLocks/>
            <a:stCxn id="25" idx="2"/>
            <a:endCxn id="24" idx="6"/>
          </p:cNvCxnSpPr>
          <p:nvPr/>
        </p:nvCxnSpPr>
        <p:spPr>
          <a:xfrm flipH="1">
            <a:off x="4537173" y="2368064"/>
            <a:ext cx="491172"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 name="Freeform 33">
            <a:extLst>
              <a:ext uri="{FF2B5EF4-FFF2-40B4-BE49-F238E27FC236}">
                <a16:creationId xmlns:a16="http://schemas.microsoft.com/office/drawing/2014/main" id="{2294748B-AC10-DC41-91A9-4F55D85F5025}"/>
              </a:ext>
            </a:extLst>
          </p:cNvPr>
          <p:cNvSpPr/>
          <p:nvPr/>
        </p:nvSpPr>
        <p:spPr>
          <a:xfrm>
            <a:off x="3744077" y="2463358"/>
            <a:ext cx="1387011" cy="411011"/>
          </a:xfrm>
          <a:custGeom>
            <a:avLst/>
            <a:gdLst>
              <a:gd name="connsiteX0" fmla="*/ 0 w 1387011"/>
              <a:gd name="connsiteY0" fmla="*/ 0 h 411011"/>
              <a:gd name="connsiteX1" fmla="*/ 739739 w 1387011"/>
              <a:gd name="connsiteY1" fmla="*/ 410967 h 411011"/>
              <a:gd name="connsiteX2" fmla="*/ 1387011 w 1387011"/>
              <a:gd name="connsiteY2" fmla="*/ 20549 h 411011"/>
            </a:gdLst>
            <a:ahLst/>
            <a:cxnLst>
              <a:cxn ang="0">
                <a:pos x="connsiteX0" y="connsiteY0"/>
              </a:cxn>
              <a:cxn ang="0">
                <a:pos x="connsiteX1" y="connsiteY1"/>
              </a:cxn>
              <a:cxn ang="0">
                <a:pos x="connsiteX2" y="connsiteY2"/>
              </a:cxn>
            </a:cxnLst>
            <a:rect l="l" t="t" r="r" b="b"/>
            <a:pathLst>
              <a:path w="1387011" h="411011">
                <a:moveTo>
                  <a:pt x="0" y="0"/>
                </a:moveTo>
                <a:cubicBezTo>
                  <a:pt x="254285" y="203771"/>
                  <a:pt x="508571" y="407542"/>
                  <a:pt x="739739" y="410967"/>
                </a:cubicBezTo>
                <a:cubicBezTo>
                  <a:pt x="970907" y="414392"/>
                  <a:pt x="1178959" y="217470"/>
                  <a:pt x="1387011" y="20549"/>
                </a:cubicBezTo>
              </a:path>
            </a:pathLst>
          </a:cu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cs typeface="Calibri"/>
            </a:endParaRPr>
          </a:p>
        </p:txBody>
      </p:sp>
      <p:cxnSp>
        <p:nvCxnSpPr>
          <p:cNvPr id="35" name="Straight Connector 34">
            <a:extLst>
              <a:ext uri="{FF2B5EF4-FFF2-40B4-BE49-F238E27FC236}">
                <a16:creationId xmlns:a16="http://schemas.microsoft.com/office/drawing/2014/main" id="{B93D4CB8-DF33-314E-8F37-D06E2CB7BE7A}"/>
              </a:ext>
            </a:extLst>
          </p:cNvPr>
          <p:cNvCxnSpPr>
            <a:cxnSpLocks/>
            <a:stCxn id="22" idx="6"/>
            <a:endCxn id="25" idx="1"/>
          </p:cNvCxnSpPr>
          <p:nvPr/>
        </p:nvCxnSpPr>
        <p:spPr>
          <a:xfrm>
            <a:off x="4184268" y="1804772"/>
            <a:ext cx="875236" cy="488274"/>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0409570-5FCF-4D45-801A-3CD4B5AED861}"/>
                  </a:ext>
                </a:extLst>
              </p:cNvPr>
              <p:cNvSpPr txBox="1"/>
              <p:nvPr/>
            </p:nvSpPr>
            <p:spPr>
              <a:xfrm>
                <a:off x="3030188" y="1675411"/>
                <a:ext cx="60439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𝜏</m:t>
                      </m:r>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=0.7</m:t>
                      </m:r>
                    </m:oMath>
                  </m:oMathPara>
                </a14:m>
                <a:endParaRPr kumimoji="0" lang="en-US" sz="1200" b="0" i="0" u="none" strike="noStrike" kern="1200" cap="none" spc="0" normalizeH="0" baseline="0" noProof="0" dirty="0">
                  <a:ln>
                    <a:noFill/>
                  </a:ln>
                  <a:solidFill>
                    <a:srgbClr val="000000"/>
                  </a:solidFill>
                  <a:effectLst/>
                  <a:uLnTx/>
                  <a:uFillTx/>
                  <a:latin typeface="Calibri"/>
                  <a:cs typeface="Calibri"/>
                  <a:sym typeface="Calibri"/>
                </a:endParaRPr>
              </a:p>
            </p:txBody>
          </p:sp>
        </mc:Choice>
        <mc:Fallback xmlns="">
          <p:sp>
            <p:nvSpPr>
              <p:cNvPr id="38" name="TextBox 37">
                <a:extLst>
                  <a:ext uri="{FF2B5EF4-FFF2-40B4-BE49-F238E27FC236}">
                    <a16:creationId xmlns:a16="http://schemas.microsoft.com/office/drawing/2014/main" id="{A0409570-5FCF-4D45-801A-3CD4B5AED861}"/>
                  </a:ext>
                </a:extLst>
              </p:cNvPr>
              <p:cNvSpPr txBox="1">
                <a:spLocks noRot="1" noChangeAspect="1" noMove="1" noResize="1" noEditPoints="1" noAdjustHandles="1" noChangeArrowheads="1" noChangeShapeType="1" noTextEdit="1"/>
              </p:cNvSpPr>
              <p:nvPr/>
            </p:nvSpPr>
            <p:spPr>
              <a:xfrm>
                <a:off x="3030188" y="1675411"/>
                <a:ext cx="604394" cy="276997"/>
              </a:xfrm>
              <a:prstGeom prst="rect">
                <a:avLst/>
              </a:prstGeom>
              <a:blipFill>
                <a:blip r:embed="rId2"/>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16E6AD8-0DC3-BB41-9137-2DB4CB4DD45B}"/>
                  </a:ext>
                </a:extLst>
              </p:cNvPr>
              <p:cNvSpPr txBox="1"/>
              <p:nvPr/>
            </p:nvSpPr>
            <p:spPr>
              <a:xfrm>
                <a:off x="4509457" y="1650884"/>
                <a:ext cx="32040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400" b="0" i="1" u="none" strike="noStrike" kern="1200" cap="none" spc="0" normalizeH="0" baseline="0" noProof="0">
                              <a:ln>
                                <a:noFill/>
                              </a:ln>
                              <a:solidFill>
                                <a:srgbClr val="000000"/>
                              </a:solidFill>
                              <a:effectLst/>
                              <a:uLnTx/>
                              <a:uFillTx/>
                              <a:latin typeface="Cambria Math" panose="02040503050406030204" pitchFamily="18" charset="0"/>
                            </a:rPr>
                            <m:t>𝑂</m:t>
                          </m:r>
                        </m:e>
                        <m: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rPr>
                            <m:t>𝑒</m:t>
                          </m:r>
                        </m:sub>
                      </m:sSub>
                    </m:oMath>
                  </m:oMathPara>
                </a14:m>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mc:Choice>
        <mc:Fallback xmlns="">
          <p:sp>
            <p:nvSpPr>
              <p:cNvPr id="39" name="TextBox 38">
                <a:extLst>
                  <a:ext uri="{FF2B5EF4-FFF2-40B4-BE49-F238E27FC236}">
                    <a16:creationId xmlns:a16="http://schemas.microsoft.com/office/drawing/2014/main" id="{616E6AD8-0DC3-BB41-9137-2DB4CB4DD45B}"/>
                  </a:ext>
                </a:extLst>
              </p:cNvPr>
              <p:cNvSpPr txBox="1">
                <a:spLocks noRot="1" noChangeAspect="1" noMove="1" noResize="1" noEditPoints="1" noAdjustHandles="1" noChangeArrowheads="1" noChangeShapeType="1" noTextEdit="1"/>
              </p:cNvSpPr>
              <p:nvPr/>
            </p:nvSpPr>
            <p:spPr>
              <a:xfrm>
                <a:off x="4509457" y="1650884"/>
                <a:ext cx="320406" cy="307775"/>
              </a:xfrm>
              <a:prstGeom prst="rect">
                <a:avLst/>
              </a:prstGeom>
              <a:blipFill>
                <a:blip r:embed="rId3"/>
                <a:stretch>
                  <a:fillRect/>
                </a:stretch>
              </a:blipFill>
              <a:ln w="12700" cap="flat">
                <a:noFill/>
                <a:miter lim="400000"/>
              </a:ln>
              <a:effectLst/>
            </p:spPr>
            <p:txBody>
              <a:bodyPr/>
              <a:lstStyle/>
              <a:p>
                <a:r>
                  <a:rPr lang="en-US">
                    <a:noFill/>
                  </a:rPr>
                  <a:t> </a:t>
                </a:r>
              </a:p>
            </p:txBody>
          </p:sp>
        </mc:Fallback>
      </mc:AlternateContent>
      <p:sp>
        <p:nvSpPr>
          <p:cNvPr id="40" name="Oval 39">
            <a:extLst>
              <a:ext uri="{FF2B5EF4-FFF2-40B4-BE49-F238E27FC236}">
                <a16:creationId xmlns:a16="http://schemas.microsoft.com/office/drawing/2014/main" id="{DD91B3B5-EBB8-F548-9419-36C4D48A2497}"/>
              </a:ext>
            </a:extLst>
          </p:cNvPr>
          <p:cNvSpPr/>
          <p:nvPr/>
        </p:nvSpPr>
        <p:spPr>
          <a:xfrm>
            <a:off x="7441516" y="1665077"/>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41" name="Oval 40">
            <a:extLst>
              <a:ext uri="{FF2B5EF4-FFF2-40B4-BE49-F238E27FC236}">
                <a16:creationId xmlns:a16="http://schemas.microsoft.com/office/drawing/2014/main" id="{BDB4526B-029C-B54F-944F-A1A339A54C6A}"/>
              </a:ext>
            </a:extLst>
          </p:cNvPr>
          <p:cNvSpPr/>
          <p:nvPr/>
        </p:nvSpPr>
        <p:spPr>
          <a:xfrm>
            <a:off x="7090483" y="2228369"/>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42" name="Oval 41">
            <a:extLst>
              <a:ext uri="{FF2B5EF4-FFF2-40B4-BE49-F238E27FC236}">
                <a16:creationId xmlns:a16="http://schemas.microsoft.com/office/drawing/2014/main" id="{CFB2C126-015F-1641-901B-E1B0D9EB948C}"/>
              </a:ext>
            </a:extLst>
          </p:cNvPr>
          <p:cNvSpPr/>
          <p:nvPr/>
        </p:nvSpPr>
        <p:spPr>
          <a:xfrm>
            <a:off x="7794421" y="2228369"/>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43" name="Oval 42">
            <a:extLst>
              <a:ext uri="{FF2B5EF4-FFF2-40B4-BE49-F238E27FC236}">
                <a16:creationId xmlns:a16="http://schemas.microsoft.com/office/drawing/2014/main" id="{03A14935-1EDA-5543-A422-64BF9F5A153A}"/>
              </a:ext>
            </a:extLst>
          </p:cNvPr>
          <p:cNvSpPr/>
          <p:nvPr/>
        </p:nvSpPr>
        <p:spPr>
          <a:xfrm>
            <a:off x="8498359" y="2228369"/>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44" name="Straight Connector 43">
            <a:extLst>
              <a:ext uri="{FF2B5EF4-FFF2-40B4-BE49-F238E27FC236}">
                <a16:creationId xmlns:a16="http://schemas.microsoft.com/office/drawing/2014/main" id="{D940F6CE-26BF-334D-87B0-7AE846BF2D7A}"/>
              </a:ext>
            </a:extLst>
          </p:cNvPr>
          <p:cNvCxnSpPr>
            <a:stCxn id="40" idx="3"/>
            <a:endCxn id="41" idx="0"/>
          </p:cNvCxnSpPr>
          <p:nvPr/>
        </p:nvCxnSpPr>
        <p:spPr>
          <a:xfrm flipH="1">
            <a:off x="7196866" y="1846187"/>
            <a:ext cx="275809" cy="38218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11EB9092-4922-AC4C-824B-8012D41315B3}"/>
              </a:ext>
            </a:extLst>
          </p:cNvPr>
          <p:cNvCxnSpPr>
            <a:cxnSpLocks/>
            <a:stCxn id="40" idx="5"/>
            <a:endCxn id="42" idx="0"/>
          </p:cNvCxnSpPr>
          <p:nvPr/>
        </p:nvCxnSpPr>
        <p:spPr>
          <a:xfrm>
            <a:off x="7623123" y="1846187"/>
            <a:ext cx="277681" cy="382182"/>
          </a:xfrm>
          <a:prstGeom prst="line">
            <a:avLst/>
          </a:prstGeom>
          <a:noFill/>
          <a:ln w="44450" cap="flat">
            <a:solidFill>
              <a:schemeClr val="tx2"/>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F4D25B15-E305-C14C-908C-A96CC87C714F}"/>
              </a:ext>
            </a:extLst>
          </p:cNvPr>
          <p:cNvCxnSpPr>
            <a:cxnSpLocks/>
            <a:stCxn id="41" idx="6"/>
            <a:endCxn id="42" idx="2"/>
          </p:cNvCxnSpPr>
          <p:nvPr/>
        </p:nvCxnSpPr>
        <p:spPr>
          <a:xfrm>
            <a:off x="7303249" y="2334461"/>
            <a:ext cx="491172"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E9474209-C828-2F44-A989-854D8319BB69}"/>
              </a:ext>
            </a:extLst>
          </p:cNvPr>
          <p:cNvCxnSpPr>
            <a:cxnSpLocks/>
            <a:stCxn id="43" idx="2"/>
            <a:endCxn id="42" idx="6"/>
          </p:cNvCxnSpPr>
          <p:nvPr/>
        </p:nvCxnSpPr>
        <p:spPr>
          <a:xfrm flipH="1">
            <a:off x="8007187" y="2334461"/>
            <a:ext cx="491172"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48" name="TextBox 47">
            <a:extLst>
              <a:ext uri="{FF2B5EF4-FFF2-40B4-BE49-F238E27FC236}">
                <a16:creationId xmlns:a16="http://schemas.microsoft.com/office/drawing/2014/main" id="{145DEF5F-627E-8C4B-8ADB-8A951D224407}"/>
              </a:ext>
            </a:extLst>
          </p:cNvPr>
          <p:cNvSpPr txBox="1"/>
          <p:nvPr/>
        </p:nvSpPr>
        <p:spPr>
          <a:xfrm>
            <a:off x="7085245" y="1816256"/>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0.9</a:t>
            </a:r>
          </a:p>
        </p:txBody>
      </p:sp>
      <p:sp>
        <p:nvSpPr>
          <p:cNvPr id="49" name="TextBox 48">
            <a:extLst>
              <a:ext uri="{FF2B5EF4-FFF2-40B4-BE49-F238E27FC236}">
                <a16:creationId xmlns:a16="http://schemas.microsoft.com/office/drawing/2014/main" id="{134C1D06-DA55-C948-9851-78F7B970A85B}"/>
              </a:ext>
            </a:extLst>
          </p:cNvPr>
          <p:cNvSpPr txBox="1"/>
          <p:nvPr/>
        </p:nvSpPr>
        <p:spPr>
          <a:xfrm>
            <a:off x="8129770" y="2136316"/>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0.9</a:t>
            </a:r>
          </a:p>
        </p:txBody>
      </p:sp>
      <p:sp>
        <p:nvSpPr>
          <p:cNvPr id="50" name="TextBox 49">
            <a:extLst>
              <a:ext uri="{FF2B5EF4-FFF2-40B4-BE49-F238E27FC236}">
                <a16:creationId xmlns:a16="http://schemas.microsoft.com/office/drawing/2014/main" id="{A1189B33-B208-1D48-91D3-582AE72520DB}"/>
              </a:ext>
            </a:extLst>
          </p:cNvPr>
          <p:cNvSpPr txBox="1"/>
          <p:nvPr/>
        </p:nvSpPr>
        <p:spPr>
          <a:xfrm>
            <a:off x="7753302" y="1876058"/>
            <a:ext cx="16927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a:t>
            </a:r>
          </a:p>
        </p:txBody>
      </p:sp>
      <p:sp>
        <p:nvSpPr>
          <p:cNvPr id="51" name="TextBox 50">
            <a:extLst>
              <a:ext uri="{FF2B5EF4-FFF2-40B4-BE49-F238E27FC236}">
                <a16:creationId xmlns:a16="http://schemas.microsoft.com/office/drawing/2014/main" id="{37EA898C-628E-0F45-A92F-4BC3EF653975}"/>
              </a:ext>
            </a:extLst>
          </p:cNvPr>
          <p:cNvSpPr txBox="1"/>
          <p:nvPr/>
        </p:nvSpPr>
        <p:spPr>
          <a:xfrm>
            <a:off x="7414870" y="2120334"/>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0.6</a:t>
            </a:r>
          </a:p>
        </p:txBody>
      </p:sp>
      <p:sp>
        <p:nvSpPr>
          <p:cNvPr id="52" name="Right Arrow 51">
            <a:extLst>
              <a:ext uri="{FF2B5EF4-FFF2-40B4-BE49-F238E27FC236}">
                <a16:creationId xmlns:a16="http://schemas.microsoft.com/office/drawing/2014/main" id="{C1781222-AB7D-524C-BA0B-DE2F89B7C152}"/>
              </a:ext>
            </a:extLst>
          </p:cNvPr>
          <p:cNvSpPr/>
          <p:nvPr/>
        </p:nvSpPr>
        <p:spPr>
          <a:xfrm>
            <a:off x="8798229" y="1918805"/>
            <a:ext cx="503433" cy="309564"/>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p:sp>
        <p:nvSpPr>
          <p:cNvPr id="53" name="Oval 52">
            <a:extLst>
              <a:ext uri="{FF2B5EF4-FFF2-40B4-BE49-F238E27FC236}">
                <a16:creationId xmlns:a16="http://schemas.microsoft.com/office/drawing/2014/main" id="{41512C6A-BB90-C244-BEA1-490E52C6C898}"/>
              </a:ext>
            </a:extLst>
          </p:cNvPr>
          <p:cNvSpPr/>
          <p:nvPr/>
        </p:nvSpPr>
        <p:spPr>
          <a:xfrm>
            <a:off x="9638582" y="1665077"/>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54" name="Oval 53">
            <a:extLst>
              <a:ext uri="{FF2B5EF4-FFF2-40B4-BE49-F238E27FC236}">
                <a16:creationId xmlns:a16="http://schemas.microsoft.com/office/drawing/2014/main" id="{3A4487D1-9CE7-CC43-AD0D-63E0AD756B3A}"/>
              </a:ext>
            </a:extLst>
          </p:cNvPr>
          <p:cNvSpPr/>
          <p:nvPr/>
        </p:nvSpPr>
        <p:spPr>
          <a:xfrm>
            <a:off x="9287549" y="2228369"/>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55" name="Oval 54">
            <a:extLst>
              <a:ext uri="{FF2B5EF4-FFF2-40B4-BE49-F238E27FC236}">
                <a16:creationId xmlns:a16="http://schemas.microsoft.com/office/drawing/2014/main" id="{D03AA252-63CD-2142-88E5-53A5B5B29592}"/>
              </a:ext>
            </a:extLst>
          </p:cNvPr>
          <p:cNvSpPr/>
          <p:nvPr/>
        </p:nvSpPr>
        <p:spPr>
          <a:xfrm>
            <a:off x="9991487" y="2228369"/>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56" name="Oval 55">
            <a:extLst>
              <a:ext uri="{FF2B5EF4-FFF2-40B4-BE49-F238E27FC236}">
                <a16:creationId xmlns:a16="http://schemas.microsoft.com/office/drawing/2014/main" id="{ED38F4B1-4916-D24A-B494-EA34A030E7DE}"/>
              </a:ext>
            </a:extLst>
          </p:cNvPr>
          <p:cNvSpPr/>
          <p:nvPr/>
        </p:nvSpPr>
        <p:spPr>
          <a:xfrm>
            <a:off x="10695425" y="2228369"/>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57" name="Straight Connector 56">
            <a:extLst>
              <a:ext uri="{FF2B5EF4-FFF2-40B4-BE49-F238E27FC236}">
                <a16:creationId xmlns:a16="http://schemas.microsoft.com/office/drawing/2014/main" id="{76FD4821-CE7B-A04E-BB21-03BF2B508DE8}"/>
              </a:ext>
            </a:extLst>
          </p:cNvPr>
          <p:cNvCxnSpPr>
            <a:stCxn id="53" idx="3"/>
            <a:endCxn id="54" idx="0"/>
          </p:cNvCxnSpPr>
          <p:nvPr/>
        </p:nvCxnSpPr>
        <p:spPr>
          <a:xfrm flipH="1">
            <a:off x="9393932" y="1846187"/>
            <a:ext cx="275809" cy="38218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0" name="Straight Connector 59">
            <a:extLst>
              <a:ext uri="{FF2B5EF4-FFF2-40B4-BE49-F238E27FC236}">
                <a16:creationId xmlns:a16="http://schemas.microsoft.com/office/drawing/2014/main" id="{59B487C7-65C8-3945-BF09-E4A179A74520}"/>
              </a:ext>
            </a:extLst>
          </p:cNvPr>
          <p:cNvCxnSpPr>
            <a:cxnSpLocks/>
            <a:stCxn id="56" idx="2"/>
            <a:endCxn id="55" idx="6"/>
          </p:cNvCxnSpPr>
          <p:nvPr/>
        </p:nvCxnSpPr>
        <p:spPr>
          <a:xfrm flipH="1">
            <a:off x="10204253" y="2334461"/>
            <a:ext cx="491172"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04AC04D-9E6C-2247-B160-E6D0AAEB92F5}"/>
                  </a:ext>
                </a:extLst>
              </p:cNvPr>
              <p:cNvSpPr txBox="1"/>
              <p:nvPr/>
            </p:nvSpPr>
            <p:spPr>
              <a:xfrm>
                <a:off x="8697268" y="1641808"/>
                <a:ext cx="60439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𝜏</m:t>
                      </m:r>
                      <m:r>
                        <a:rPr kumimoji="0" lang="en-US" sz="1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=0.7</m:t>
                      </m:r>
                    </m:oMath>
                  </m:oMathPara>
                </a14:m>
                <a:endParaRPr kumimoji="0" lang="en-US" sz="1200" b="0" i="0" u="none" strike="noStrike" kern="1200" cap="none" spc="0" normalizeH="0" baseline="0" noProof="0" dirty="0">
                  <a:ln>
                    <a:noFill/>
                  </a:ln>
                  <a:solidFill>
                    <a:srgbClr val="000000"/>
                  </a:solidFill>
                  <a:effectLst/>
                  <a:uLnTx/>
                  <a:uFillTx/>
                  <a:latin typeface="Calibri"/>
                  <a:cs typeface="Calibri"/>
                  <a:sym typeface="Calibri"/>
                </a:endParaRPr>
              </a:p>
            </p:txBody>
          </p:sp>
        </mc:Choice>
        <mc:Fallback xmlns="">
          <p:sp>
            <p:nvSpPr>
              <p:cNvPr id="63" name="TextBox 62">
                <a:extLst>
                  <a:ext uri="{FF2B5EF4-FFF2-40B4-BE49-F238E27FC236}">
                    <a16:creationId xmlns:a16="http://schemas.microsoft.com/office/drawing/2014/main" id="{604AC04D-9E6C-2247-B160-E6D0AAEB92F5}"/>
                  </a:ext>
                </a:extLst>
              </p:cNvPr>
              <p:cNvSpPr txBox="1">
                <a:spLocks noRot="1" noChangeAspect="1" noMove="1" noResize="1" noEditPoints="1" noAdjustHandles="1" noChangeArrowheads="1" noChangeShapeType="1" noTextEdit="1"/>
              </p:cNvSpPr>
              <p:nvPr/>
            </p:nvSpPr>
            <p:spPr>
              <a:xfrm>
                <a:off x="8697268" y="1641808"/>
                <a:ext cx="604394" cy="276997"/>
              </a:xfrm>
              <a:prstGeom prst="rect">
                <a:avLst/>
              </a:prstGeom>
              <a:blipFill>
                <a:blip r:embed="rId4"/>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22AFCE41-63FE-3A43-BB7A-537222AFE8FE}"/>
                  </a:ext>
                </a:extLst>
              </p:cNvPr>
              <p:cNvSpPr txBox="1"/>
              <p:nvPr/>
            </p:nvSpPr>
            <p:spPr>
              <a:xfrm>
                <a:off x="10176537" y="1617281"/>
                <a:ext cx="41818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400" b="0" i="1" u="none" strike="noStrike" kern="1200" cap="none" spc="0" normalizeH="0" baseline="0" noProof="0">
                              <a:ln>
                                <a:noFill/>
                              </a:ln>
                              <a:solidFill>
                                <a:srgbClr val="000000"/>
                              </a:solidFill>
                              <a:effectLst/>
                              <a:uLnTx/>
                              <a:uFillTx/>
                              <a:latin typeface="Cambria Math" panose="02040503050406030204" pitchFamily="18" charset="0"/>
                            </a:rPr>
                            <m:t>𝑂</m:t>
                          </m:r>
                        </m:e>
                        <m:sub>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400" b="0" i="1" u="none" strike="noStrike" kern="1200" cap="none" spc="0" normalizeH="0" baseline="0" noProof="0">
                              <a:ln>
                                <a:noFill/>
                              </a:ln>
                              <a:solidFill>
                                <a:srgbClr val="000000"/>
                              </a:solidFill>
                              <a:effectLst/>
                              <a:uLnTx/>
                              <a:uFillTx/>
                              <a:latin typeface="Cambria Math" panose="02040503050406030204" pitchFamily="18" charset="0"/>
                            </a:rPr>
                            <m:t>𝑒</m:t>
                          </m:r>
                        </m:sub>
                      </m:sSub>
                    </m:oMath>
                  </m:oMathPara>
                </a14:m>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mc:Choice>
        <mc:Fallback xmlns="">
          <p:sp>
            <p:nvSpPr>
              <p:cNvPr id="64" name="TextBox 63">
                <a:extLst>
                  <a:ext uri="{FF2B5EF4-FFF2-40B4-BE49-F238E27FC236}">
                    <a16:creationId xmlns:a16="http://schemas.microsoft.com/office/drawing/2014/main" id="{22AFCE41-63FE-3A43-BB7A-537222AFE8FE}"/>
                  </a:ext>
                </a:extLst>
              </p:cNvPr>
              <p:cNvSpPr txBox="1">
                <a:spLocks noRot="1" noChangeAspect="1" noMove="1" noResize="1" noEditPoints="1" noAdjustHandles="1" noChangeArrowheads="1" noChangeShapeType="1" noTextEdit="1"/>
              </p:cNvSpPr>
              <p:nvPr/>
            </p:nvSpPr>
            <p:spPr>
              <a:xfrm>
                <a:off x="10176537" y="1617281"/>
                <a:ext cx="418189" cy="307775"/>
              </a:xfrm>
              <a:prstGeom prst="rect">
                <a:avLst/>
              </a:prstGeom>
              <a:blipFill>
                <a:blip r:embed="rId5"/>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2195F916-05EF-8E43-938F-BDC00ADB1051}"/>
                  </a:ext>
                </a:extLst>
              </p:cNvPr>
              <p:cNvSpPr txBox="1"/>
              <p:nvPr/>
            </p:nvSpPr>
            <p:spPr>
              <a:xfrm>
                <a:off x="3154735" y="4403989"/>
                <a:ext cx="3850476"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 xmlns:m="http://schemas.openxmlformats.org/officeDocument/2006/math">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m:t>
                    </m:r>
                  </m:oMath>
                </a14:m>
                <a:r>
                  <a:rPr kumimoji="0" lang="en-US" sz="1600" b="0" i="0" u="none" strike="noStrike" kern="1200" cap="none" spc="0" normalizeH="0" baseline="0" noProof="0" dirty="0">
                    <a:ln>
                      <a:noFill/>
                    </a:ln>
                    <a:solidFill>
                      <a:srgbClr val="000000"/>
                    </a:solidFill>
                    <a:effectLst/>
                    <a:uLnTx/>
                    <a:uFillTx/>
                    <a:latin typeface="Calibri"/>
                    <a:cs typeface="Calibri"/>
                    <a:sym typeface="Calibri"/>
                  </a:rPr>
                  <a:t> 0.1</a:t>
                </a:r>
                <a14:m>
                  <m:oMath xmlns:m="http://schemas.openxmlformats.org/officeDocument/2006/math">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∗0.953+</m:t>
                    </m:r>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ctrlPr>
                      </m:d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1−0.1</m:t>
                        </m:r>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∗0.658=0.6875</m:t>
                    </m:r>
                  </m:oMath>
                </a14:m>
                <a:r>
                  <a:rPr kumimoji="0" lang="en-US" sz="1600" b="0" i="0" u="none" strike="noStrike" kern="1200" cap="none" spc="0" normalizeH="0" baseline="0" noProof="0" dirty="0">
                    <a:ln>
                      <a:noFill/>
                    </a:ln>
                    <a:solidFill>
                      <a:srgbClr val="000000"/>
                    </a:solidFill>
                    <a:effectLst/>
                    <a:uLnTx/>
                    <a:uFillTx/>
                    <a:latin typeface="Calibri"/>
                    <a:cs typeface="Calibri"/>
                    <a:sym typeface="Calibri"/>
                  </a:rPr>
                  <a:t> </a:t>
                </a:r>
              </a:p>
            </p:txBody>
          </p:sp>
        </mc:Choice>
        <mc:Fallback xmlns="">
          <p:sp>
            <p:nvSpPr>
              <p:cNvPr id="65" name="TextBox 64">
                <a:extLst>
                  <a:ext uri="{FF2B5EF4-FFF2-40B4-BE49-F238E27FC236}">
                    <a16:creationId xmlns:a16="http://schemas.microsoft.com/office/drawing/2014/main" id="{2195F916-05EF-8E43-938F-BDC00ADB1051}"/>
                  </a:ext>
                </a:extLst>
              </p:cNvPr>
              <p:cNvSpPr txBox="1">
                <a:spLocks noRot="1" noChangeAspect="1" noMove="1" noResize="1" noEditPoints="1" noAdjustHandles="1" noChangeArrowheads="1" noChangeShapeType="1" noTextEdit="1"/>
              </p:cNvSpPr>
              <p:nvPr/>
            </p:nvSpPr>
            <p:spPr>
              <a:xfrm>
                <a:off x="3154735" y="4403989"/>
                <a:ext cx="3850476" cy="338552"/>
              </a:xfrm>
              <a:prstGeom prst="rect">
                <a:avLst/>
              </a:prstGeom>
              <a:blipFill>
                <a:blip r:embed="rId6"/>
                <a:stretch>
                  <a:fillRect t="-3704" b="-2222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7AE31A7-3493-2145-B6DA-F021706EDD7B}"/>
                  </a:ext>
                </a:extLst>
              </p:cNvPr>
              <p:cNvSpPr txBox="1"/>
              <p:nvPr/>
            </p:nvSpPr>
            <p:spPr>
              <a:xfrm>
                <a:off x="2290298" y="4002516"/>
                <a:ext cx="7610608" cy="3606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IBM Plex Sans" panose="020B0503050203000203" pitchFamily="34" charset="0"/>
                    <a:cs typeface="Calibri"/>
                  </a:rPr>
                  <a:t>Utility(e) = </a:t>
                </a:r>
                <a:r>
                  <a:rPr kumimoji="0" lang="en-US" sz="1600" b="1" i="1" u="none" strike="noStrike" kern="1200" cap="none" spc="0" normalizeH="0" baseline="0" noProof="0" dirty="0">
                    <a:ln>
                      <a:noFill/>
                    </a:ln>
                    <a:solidFill>
                      <a:srgbClr val="000000"/>
                    </a:solidFill>
                    <a:effectLst/>
                    <a:uLnTx/>
                    <a:uFillTx/>
                    <a:latin typeface="IBM Plex Sans" panose="020B0503050203000203" pitchFamily="34" charset="0"/>
                    <a:cs typeface="Calibri"/>
                  </a:rPr>
                  <a:t>p(e)</a:t>
                </a:r>
                <a14:m>
                  <m:oMath xmlns:m="http://schemas.openxmlformats.org/officeDocument/2006/math">
                    <m:r>
                      <a:rPr kumimoji="0" lang="en-US" sz="1600" b="1" i="1" u="none" strike="noStrike" kern="1200" cap="none" spc="0" normalizeH="0" baseline="0" noProof="0" smtClean="0">
                        <a:ln>
                          <a:noFill/>
                        </a:ln>
                        <a:solidFill>
                          <a:srgbClr val="000000"/>
                        </a:solidFill>
                        <a:effectLst/>
                        <a:uLnTx/>
                        <a:uFillTx/>
                        <a:latin typeface="Cambria Math" panose="02040503050406030204" pitchFamily="18" charset="0"/>
                      </a:rPr>
                      <m:t> </m:t>
                    </m:r>
                    <m:r>
                      <a:rPr kumimoji="0" lang="en-US" sz="16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b>
                      <m:sSubPr>
                        <m:ctrlP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𝑬</m:t>
                        </m:r>
                      </m:e>
                      <m:sub>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𝒘</m:t>
                        </m:r>
                        <m:r>
                          <a:rPr kumimoji="0" lang="en-US" sz="1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𝒑𝒘</m:t>
                        </m:r>
                        <m:d>
                          <m:dPr>
                            <m:ctrlP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ctrlPr>
                          </m:dPr>
                          <m:e>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𝒆</m:t>
                            </m:r>
                          </m:e>
                        </m:d>
                      </m:sub>
                    </m:sSub>
                    <m:d>
                      <m:dPr>
                        <m:begChr m:val="["/>
                        <m:endChr m:val="]"/>
                        <m:ctrlP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ctrlPr>
                      </m:dPr>
                      <m:e>
                        <m:r>
                          <m:rPr>
                            <m:nor/>
                          </m:rPr>
                          <a:rPr kumimoji="0" lang="en-US" sz="1600" b="1" i="0" u="none" strike="noStrike" kern="1200" cap="none" spc="0" normalizeH="0" baseline="0" noProof="0">
                            <a:ln>
                              <a:noFill/>
                            </a:ln>
                            <a:solidFill>
                              <a:srgbClr val="000000"/>
                            </a:solidFill>
                            <a:effectLst/>
                            <a:uLnTx/>
                            <a:uFillTx/>
                            <a:latin typeface="IBM Plex Sans" panose="020B0503050203000203" pitchFamily="34" charset="0"/>
                            <a:cs typeface="Calibri"/>
                          </a:rPr>
                          <m:t>FScore</m:t>
                        </m:r>
                        <m:d>
                          <m:dPr>
                            <m:ctrlP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ctrlPr>
                          </m:dPr>
                          <m:e>
                            <m:sSub>
                              <m:sSubPr>
                                <m:ctrlP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𝑶</m:t>
                                </m:r>
                              </m:e>
                              <m:sub>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𝒆</m:t>
                                </m:r>
                              </m:sub>
                            </m:sSub>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m:t>
                            </m:r>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𝒘</m:t>
                            </m:r>
                          </m:e>
                        </m:d>
                      </m:e>
                    </m:d>
                  </m:oMath>
                </a14:m>
                <a:r>
                  <a:rPr kumimoji="0" lang="en-US" sz="1600" b="1" i="1" u="none" strike="noStrike" kern="1200" cap="none" spc="0" normalizeH="0" baseline="0" noProof="0" dirty="0">
                    <a:ln>
                      <a:noFill/>
                    </a:ln>
                    <a:solidFill>
                      <a:srgbClr val="000000"/>
                    </a:solidFill>
                    <a:effectLst/>
                    <a:uLnTx/>
                    <a:uFillTx/>
                    <a:latin typeface="IBM Plex Sans" panose="020B0503050203000203" pitchFamily="34" charset="0"/>
                    <a:cs typeface="Calibri"/>
                  </a:rPr>
                  <a:t> + (1-p(e))</a:t>
                </a:r>
                <a:r>
                  <a:rPr kumimoji="0" lang="en-US" sz="1600" b="1" i="0" u="none" strike="noStrike" kern="1200" cap="none" spc="0" normalizeH="0" baseline="0" noProof="0" dirty="0">
                    <a:ln>
                      <a:noFill/>
                    </a:ln>
                    <a:solidFill>
                      <a:srgbClr val="000000"/>
                    </a:solidFill>
                    <a:effectLst/>
                    <a:uLnTx/>
                    <a:uFillTx/>
                    <a:latin typeface="IBM Plex Sans" panose="020B0503050203000203" pitchFamily="34" charset="0"/>
                    <a:cs typeface="Calibri"/>
                  </a:rPr>
                  <a:t> </a:t>
                </a:r>
                <a14:m>
                  <m:oMath xmlns:m="http://schemas.openxmlformats.org/officeDocument/2006/math">
                    <m:sSub>
                      <m:sSubPr>
                        <m:ctrlP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6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𝑬</m:t>
                        </m:r>
                      </m:e>
                      <m:sub>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𝒘</m:t>
                        </m:r>
                        <m:r>
                          <a:rPr kumimoji="0" lang="en-US" sz="1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𝒑𝒘</m:t>
                        </m:r>
                        <m:d>
                          <m:dPr>
                            <m:ctrlP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ctrlPr>
                          </m:dPr>
                          <m:e>
                            <m:r>
                              <a:rPr kumimoji="0" lang="en-US" sz="1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𝒆</m:t>
                            </m:r>
                          </m:e>
                        </m:d>
                      </m:sub>
                    </m:sSub>
                    <m:d>
                      <m:dPr>
                        <m:begChr m:val="["/>
                        <m:endChr m:val="]"/>
                        <m:ctrlP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ctrlPr>
                      </m:dPr>
                      <m:e>
                        <m:r>
                          <m:rPr>
                            <m:nor/>
                          </m:rPr>
                          <a:rPr kumimoji="0" lang="en-US" sz="1600" b="1" i="0" u="none" strike="noStrike" kern="1200" cap="none" spc="0" normalizeH="0" baseline="0" noProof="0">
                            <a:ln>
                              <a:noFill/>
                            </a:ln>
                            <a:solidFill>
                              <a:srgbClr val="000000"/>
                            </a:solidFill>
                            <a:effectLst/>
                            <a:uLnTx/>
                            <a:uFillTx/>
                            <a:latin typeface="IBM Plex Sans" panose="020B0503050203000203" pitchFamily="34" charset="0"/>
                            <a:cs typeface="Calibri"/>
                          </a:rPr>
                          <m:t>FScore</m:t>
                        </m:r>
                        <m:d>
                          <m:dPr>
                            <m:ctrlP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ctrlPr>
                          </m:dPr>
                          <m:e>
                            <m:sSub>
                              <m:sSubPr>
                                <m:ctrlP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𝑶</m:t>
                                </m:r>
                              </m:e>
                              <m:sub>
                                <m:r>
                                  <a:rPr kumimoji="0" lang="en-US" sz="16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𝒆</m:t>
                                </m:r>
                              </m:sub>
                            </m:sSub>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m:t>
                            </m:r>
                            <m:r>
                              <a:rPr kumimoji="0" lang="en-US" sz="1600" b="1" i="1" u="none" strike="noStrike" kern="1200" cap="none" spc="0" normalizeH="0" baseline="0" noProof="0">
                                <a:ln>
                                  <a:noFill/>
                                </a:ln>
                                <a:solidFill>
                                  <a:srgbClr val="000000"/>
                                </a:solidFill>
                                <a:effectLst/>
                                <a:uLnTx/>
                                <a:uFillTx/>
                                <a:latin typeface="Cambria Math" panose="02040503050406030204" pitchFamily="18" charset="0"/>
                              </a:rPr>
                              <m:t>𝒘</m:t>
                            </m:r>
                          </m:e>
                        </m:d>
                      </m:e>
                    </m:d>
                  </m:oMath>
                </a14:m>
                <a:endParaRPr kumimoji="0" lang="en-US" sz="1600" b="1"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endParaRPr>
              </a:p>
            </p:txBody>
          </p:sp>
        </mc:Choice>
        <mc:Fallback xmlns="">
          <p:sp>
            <p:nvSpPr>
              <p:cNvPr id="66" name="TextBox 65">
                <a:extLst>
                  <a:ext uri="{FF2B5EF4-FFF2-40B4-BE49-F238E27FC236}">
                    <a16:creationId xmlns:a16="http://schemas.microsoft.com/office/drawing/2014/main" id="{D7AE31A7-3493-2145-B6DA-F021706EDD7B}"/>
                  </a:ext>
                </a:extLst>
              </p:cNvPr>
              <p:cNvSpPr txBox="1">
                <a:spLocks noRot="1" noChangeAspect="1" noMove="1" noResize="1" noEditPoints="1" noAdjustHandles="1" noChangeArrowheads="1" noChangeShapeType="1" noTextEdit="1"/>
              </p:cNvSpPr>
              <p:nvPr/>
            </p:nvSpPr>
            <p:spPr>
              <a:xfrm>
                <a:off x="2290298" y="4002516"/>
                <a:ext cx="7610608" cy="360610"/>
              </a:xfrm>
              <a:prstGeom prst="rect">
                <a:avLst/>
              </a:prstGeom>
              <a:blipFill>
                <a:blip r:embed="rId7"/>
                <a:stretch>
                  <a:fillRect l="-1000" t="-3333" b="-10000"/>
                </a:stretch>
              </a:blipFill>
              <a:ln w="12700" cap="flat">
                <a:noFill/>
                <a:miter lim="400000"/>
              </a:ln>
              <a:effectLst/>
            </p:spPr>
            <p:txBody>
              <a:bodyPr/>
              <a:lstStyle/>
              <a:p>
                <a:r>
                  <a:rPr lang="en-US">
                    <a:noFill/>
                  </a:rPr>
                  <a:t> </a:t>
                </a:r>
              </a:p>
            </p:txBody>
          </p:sp>
        </mc:Fallback>
      </mc:AlternateContent>
      <p:sp>
        <p:nvSpPr>
          <p:cNvPr id="67" name="Oval 66">
            <a:extLst>
              <a:ext uri="{FF2B5EF4-FFF2-40B4-BE49-F238E27FC236}">
                <a16:creationId xmlns:a16="http://schemas.microsoft.com/office/drawing/2014/main" id="{890500C2-B03A-6848-957E-8FF6756F1F5C}"/>
              </a:ext>
            </a:extLst>
          </p:cNvPr>
          <p:cNvSpPr/>
          <p:nvPr/>
        </p:nvSpPr>
        <p:spPr>
          <a:xfrm>
            <a:off x="1542218" y="2923052"/>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68" name="Oval 67">
            <a:extLst>
              <a:ext uri="{FF2B5EF4-FFF2-40B4-BE49-F238E27FC236}">
                <a16:creationId xmlns:a16="http://schemas.microsoft.com/office/drawing/2014/main" id="{0A32124F-D751-2F47-AEA9-40BB18EA66BA}"/>
              </a:ext>
            </a:extLst>
          </p:cNvPr>
          <p:cNvSpPr/>
          <p:nvPr/>
        </p:nvSpPr>
        <p:spPr>
          <a:xfrm>
            <a:off x="1755621" y="3201324"/>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69" name="Oval 68">
            <a:extLst>
              <a:ext uri="{FF2B5EF4-FFF2-40B4-BE49-F238E27FC236}">
                <a16:creationId xmlns:a16="http://schemas.microsoft.com/office/drawing/2014/main" id="{0BA597C5-D530-F746-B04A-09A5C0A3161C}"/>
              </a:ext>
            </a:extLst>
          </p:cNvPr>
          <p:cNvSpPr/>
          <p:nvPr/>
        </p:nvSpPr>
        <p:spPr>
          <a:xfrm>
            <a:off x="1348289" y="3201325"/>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70" name="Oval 69">
            <a:extLst>
              <a:ext uri="{FF2B5EF4-FFF2-40B4-BE49-F238E27FC236}">
                <a16:creationId xmlns:a16="http://schemas.microsoft.com/office/drawing/2014/main" id="{47AD2146-A322-E045-8AAD-44CE7ABE1A13}"/>
              </a:ext>
            </a:extLst>
          </p:cNvPr>
          <p:cNvSpPr/>
          <p:nvPr/>
        </p:nvSpPr>
        <p:spPr>
          <a:xfrm>
            <a:off x="1998569" y="319851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71" name="Straight Connector 70">
            <a:extLst>
              <a:ext uri="{FF2B5EF4-FFF2-40B4-BE49-F238E27FC236}">
                <a16:creationId xmlns:a16="http://schemas.microsoft.com/office/drawing/2014/main" id="{437F7548-95C3-5C45-93D8-026218FD555C}"/>
              </a:ext>
            </a:extLst>
          </p:cNvPr>
          <p:cNvCxnSpPr>
            <a:cxnSpLocks/>
            <a:stCxn id="67" idx="5"/>
            <a:endCxn id="68" idx="1"/>
          </p:cNvCxnSpPr>
          <p:nvPr/>
        </p:nvCxnSpPr>
        <p:spPr>
          <a:xfrm>
            <a:off x="1628820" y="3008762"/>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73" name="Oval 72">
            <a:extLst>
              <a:ext uri="{FF2B5EF4-FFF2-40B4-BE49-F238E27FC236}">
                <a16:creationId xmlns:a16="http://schemas.microsoft.com/office/drawing/2014/main" id="{869686C9-663B-A04C-B2D3-B9CDC8AF2CC8}"/>
              </a:ext>
            </a:extLst>
          </p:cNvPr>
          <p:cNvSpPr/>
          <p:nvPr/>
        </p:nvSpPr>
        <p:spPr>
          <a:xfrm>
            <a:off x="2472827" y="2926167"/>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74" name="Oval 73">
            <a:extLst>
              <a:ext uri="{FF2B5EF4-FFF2-40B4-BE49-F238E27FC236}">
                <a16:creationId xmlns:a16="http://schemas.microsoft.com/office/drawing/2014/main" id="{CB311CC9-73A2-C443-9125-7A7FC313BF6E}"/>
              </a:ext>
            </a:extLst>
          </p:cNvPr>
          <p:cNvSpPr/>
          <p:nvPr/>
        </p:nvSpPr>
        <p:spPr>
          <a:xfrm>
            <a:off x="2686230" y="3204439"/>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75" name="Oval 74">
            <a:extLst>
              <a:ext uri="{FF2B5EF4-FFF2-40B4-BE49-F238E27FC236}">
                <a16:creationId xmlns:a16="http://schemas.microsoft.com/office/drawing/2014/main" id="{CDEA76E3-4D4D-344F-9F25-A4B780B62298}"/>
              </a:ext>
            </a:extLst>
          </p:cNvPr>
          <p:cNvSpPr/>
          <p:nvPr/>
        </p:nvSpPr>
        <p:spPr>
          <a:xfrm>
            <a:off x="2278898" y="320444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76" name="Oval 75">
            <a:extLst>
              <a:ext uri="{FF2B5EF4-FFF2-40B4-BE49-F238E27FC236}">
                <a16:creationId xmlns:a16="http://schemas.microsoft.com/office/drawing/2014/main" id="{035953A3-2917-C346-B752-648B4E0B4F79}"/>
              </a:ext>
            </a:extLst>
          </p:cNvPr>
          <p:cNvSpPr/>
          <p:nvPr/>
        </p:nvSpPr>
        <p:spPr>
          <a:xfrm>
            <a:off x="2929178" y="3201626"/>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77" name="Straight Connector 76">
            <a:extLst>
              <a:ext uri="{FF2B5EF4-FFF2-40B4-BE49-F238E27FC236}">
                <a16:creationId xmlns:a16="http://schemas.microsoft.com/office/drawing/2014/main" id="{68C31C46-C239-4B47-A162-1ED41DAA7568}"/>
              </a:ext>
            </a:extLst>
          </p:cNvPr>
          <p:cNvCxnSpPr>
            <a:cxnSpLocks/>
            <a:stCxn id="73" idx="5"/>
            <a:endCxn id="74" idx="1"/>
          </p:cNvCxnSpPr>
          <p:nvPr/>
        </p:nvCxnSpPr>
        <p:spPr>
          <a:xfrm>
            <a:off x="2559429" y="3011877"/>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BCA9A5D6-C4E2-5845-8525-984A415CCDA0}"/>
              </a:ext>
            </a:extLst>
          </p:cNvPr>
          <p:cNvCxnSpPr>
            <a:cxnSpLocks/>
            <a:stCxn id="73" idx="3"/>
            <a:endCxn id="75" idx="7"/>
          </p:cNvCxnSpPr>
          <p:nvPr/>
        </p:nvCxnSpPr>
        <p:spPr>
          <a:xfrm flipH="1">
            <a:off x="2365500" y="3011877"/>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B6AF451-FF07-D34C-8862-1F5426019B84}"/>
              </a:ext>
            </a:extLst>
          </p:cNvPr>
          <p:cNvCxnSpPr>
            <a:cxnSpLocks/>
            <a:stCxn id="75" idx="6"/>
            <a:endCxn id="74" idx="2"/>
          </p:cNvCxnSpPr>
          <p:nvPr/>
        </p:nvCxnSpPr>
        <p:spPr>
          <a:xfrm flipV="1">
            <a:off x="2380359" y="3254647"/>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81" name="Oval 80">
            <a:extLst>
              <a:ext uri="{FF2B5EF4-FFF2-40B4-BE49-F238E27FC236}">
                <a16:creationId xmlns:a16="http://schemas.microsoft.com/office/drawing/2014/main" id="{3042CD07-8400-7340-8E25-126553928C16}"/>
              </a:ext>
            </a:extLst>
          </p:cNvPr>
          <p:cNvSpPr/>
          <p:nvPr/>
        </p:nvSpPr>
        <p:spPr>
          <a:xfrm>
            <a:off x="3439650" y="2924017"/>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82" name="Oval 81">
            <a:extLst>
              <a:ext uri="{FF2B5EF4-FFF2-40B4-BE49-F238E27FC236}">
                <a16:creationId xmlns:a16="http://schemas.microsoft.com/office/drawing/2014/main" id="{46796519-A677-D24C-8A8E-F8D6BEEED17A}"/>
              </a:ext>
            </a:extLst>
          </p:cNvPr>
          <p:cNvSpPr/>
          <p:nvPr/>
        </p:nvSpPr>
        <p:spPr>
          <a:xfrm>
            <a:off x="3653053" y="3202289"/>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83" name="Oval 82">
            <a:extLst>
              <a:ext uri="{FF2B5EF4-FFF2-40B4-BE49-F238E27FC236}">
                <a16:creationId xmlns:a16="http://schemas.microsoft.com/office/drawing/2014/main" id="{E0A1C5A1-9CFA-874B-AC7C-1F7D8CD6E53B}"/>
              </a:ext>
            </a:extLst>
          </p:cNvPr>
          <p:cNvSpPr/>
          <p:nvPr/>
        </p:nvSpPr>
        <p:spPr>
          <a:xfrm>
            <a:off x="3410105" y="320229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84" name="Oval 83">
            <a:extLst>
              <a:ext uri="{FF2B5EF4-FFF2-40B4-BE49-F238E27FC236}">
                <a16:creationId xmlns:a16="http://schemas.microsoft.com/office/drawing/2014/main" id="{94AFB20D-4B51-7E45-AF16-510965CF0885}"/>
              </a:ext>
            </a:extLst>
          </p:cNvPr>
          <p:cNvSpPr/>
          <p:nvPr/>
        </p:nvSpPr>
        <p:spPr>
          <a:xfrm>
            <a:off x="4060385" y="3199476"/>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85" name="Straight Connector 84">
            <a:extLst>
              <a:ext uri="{FF2B5EF4-FFF2-40B4-BE49-F238E27FC236}">
                <a16:creationId xmlns:a16="http://schemas.microsoft.com/office/drawing/2014/main" id="{723D1FB8-7AC0-584D-820F-5F87499AB3E0}"/>
              </a:ext>
            </a:extLst>
          </p:cNvPr>
          <p:cNvCxnSpPr>
            <a:cxnSpLocks/>
            <a:stCxn id="81" idx="5"/>
            <a:endCxn id="82" idx="1"/>
          </p:cNvCxnSpPr>
          <p:nvPr/>
        </p:nvCxnSpPr>
        <p:spPr>
          <a:xfrm>
            <a:off x="3526252" y="3009727"/>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0177FE91-6B62-D644-882C-475CE49F9A18}"/>
              </a:ext>
            </a:extLst>
          </p:cNvPr>
          <p:cNvCxnSpPr>
            <a:cxnSpLocks/>
            <a:stCxn id="82" idx="6"/>
            <a:endCxn id="84" idx="2"/>
          </p:cNvCxnSpPr>
          <p:nvPr/>
        </p:nvCxnSpPr>
        <p:spPr>
          <a:xfrm flipV="1">
            <a:off x="3754514" y="3249684"/>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8" name="Straight Connector 87">
            <a:extLst>
              <a:ext uri="{FF2B5EF4-FFF2-40B4-BE49-F238E27FC236}">
                <a16:creationId xmlns:a16="http://schemas.microsoft.com/office/drawing/2014/main" id="{A292BDD4-85AC-714F-BD8C-9E4EDDCC9CCD}"/>
              </a:ext>
            </a:extLst>
          </p:cNvPr>
          <p:cNvCxnSpPr>
            <a:cxnSpLocks/>
            <a:stCxn id="81" idx="6"/>
            <a:endCxn id="84" idx="1"/>
          </p:cNvCxnSpPr>
          <p:nvPr/>
        </p:nvCxnSpPr>
        <p:spPr>
          <a:xfrm>
            <a:off x="3541111" y="2974225"/>
            <a:ext cx="534133" cy="239956"/>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90" name="Oval 89">
            <a:extLst>
              <a:ext uri="{FF2B5EF4-FFF2-40B4-BE49-F238E27FC236}">
                <a16:creationId xmlns:a16="http://schemas.microsoft.com/office/drawing/2014/main" id="{774FF306-4FB0-CA47-A54C-5938A4446C2C}"/>
              </a:ext>
            </a:extLst>
          </p:cNvPr>
          <p:cNvSpPr/>
          <p:nvPr/>
        </p:nvSpPr>
        <p:spPr>
          <a:xfrm>
            <a:off x="4653494" y="291964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91" name="Oval 90">
            <a:extLst>
              <a:ext uri="{FF2B5EF4-FFF2-40B4-BE49-F238E27FC236}">
                <a16:creationId xmlns:a16="http://schemas.microsoft.com/office/drawing/2014/main" id="{389F6BDB-9F6D-B049-8616-9705A2F8F07D}"/>
              </a:ext>
            </a:extLst>
          </p:cNvPr>
          <p:cNvSpPr/>
          <p:nvPr/>
        </p:nvSpPr>
        <p:spPr>
          <a:xfrm>
            <a:off x="4866897" y="3197913"/>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92" name="Oval 91">
            <a:extLst>
              <a:ext uri="{FF2B5EF4-FFF2-40B4-BE49-F238E27FC236}">
                <a16:creationId xmlns:a16="http://schemas.microsoft.com/office/drawing/2014/main" id="{672829AD-1CD3-C643-88FD-1DDDC4B7AFF3}"/>
              </a:ext>
            </a:extLst>
          </p:cNvPr>
          <p:cNvSpPr/>
          <p:nvPr/>
        </p:nvSpPr>
        <p:spPr>
          <a:xfrm>
            <a:off x="4459565" y="3197914"/>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93" name="Oval 92">
            <a:extLst>
              <a:ext uri="{FF2B5EF4-FFF2-40B4-BE49-F238E27FC236}">
                <a16:creationId xmlns:a16="http://schemas.microsoft.com/office/drawing/2014/main" id="{99046E79-EA3D-E145-950F-8EF003B6ED8D}"/>
              </a:ext>
            </a:extLst>
          </p:cNvPr>
          <p:cNvSpPr/>
          <p:nvPr/>
        </p:nvSpPr>
        <p:spPr>
          <a:xfrm>
            <a:off x="5274229" y="319510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94" name="Straight Connector 93">
            <a:extLst>
              <a:ext uri="{FF2B5EF4-FFF2-40B4-BE49-F238E27FC236}">
                <a16:creationId xmlns:a16="http://schemas.microsoft.com/office/drawing/2014/main" id="{F76DD846-83D7-0942-AEAA-4636287D73B0}"/>
              </a:ext>
            </a:extLst>
          </p:cNvPr>
          <p:cNvCxnSpPr>
            <a:cxnSpLocks/>
            <a:stCxn id="90" idx="5"/>
            <a:endCxn id="91" idx="1"/>
          </p:cNvCxnSpPr>
          <p:nvPr/>
        </p:nvCxnSpPr>
        <p:spPr>
          <a:xfrm>
            <a:off x="4740096" y="3005351"/>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5" name="Straight Connector 94">
            <a:extLst>
              <a:ext uri="{FF2B5EF4-FFF2-40B4-BE49-F238E27FC236}">
                <a16:creationId xmlns:a16="http://schemas.microsoft.com/office/drawing/2014/main" id="{862ED62A-0E5A-064F-8685-81E85833390B}"/>
              </a:ext>
            </a:extLst>
          </p:cNvPr>
          <p:cNvCxnSpPr>
            <a:cxnSpLocks/>
            <a:stCxn id="90" idx="3"/>
            <a:endCxn id="92" idx="7"/>
          </p:cNvCxnSpPr>
          <p:nvPr/>
        </p:nvCxnSpPr>
        <p:spPr>
          <a:xfrm flipH="1">
            <a:off x="4546167" y="3005351"/>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B455F0F0-086E-3A44-BA8D-D475C62B88C6}"/>
              </a:ext>
            </a:extLst>
          </p:cNvPr>
          <p:cNvCxnSpPr>
            <a:cxnSpLocks/>
            <a:stCxn id="92" idx="6"/>
            <a:endCxn id="91" idx="2"/>
          </p:cNvCxnSpPr>
          <p:nvPr/>
        </p:nvCxnSpPr>
        <p:spPr>
          <a:xfrm flipV="1">
            <a:off x="4561026" y="3248121"/>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7" name="Straight Connector 96">
            <a:extLst>
              <a:ext uri="{FF2B5EF4-FFF2-40B4-BE49-F238E27FC236}">
                <a16:creationId xmlns:a16="http://schemas.microsoft.com/office/drawing/2014/main" id="{064DE835-0244-0B4A-A10E-30B16C1D7CDF}"/>
              </a:ext>
            </a:extLst>
          </p:cNvPr>
          <p:cNvCxnSpPr>
            <a:cxnSpLocks/>
            <a:stCxn id="91" idx="6"/>
            <a:endCxn id="93" idx="2"/>
          </p:cNvCxnSpPr>
          <p:nvPr/>
        </p:nvCxnSpPr>
        <p:spPr>
          <a:xfrm flipV="1">
            <a:off x="4968358" y="3245308"/>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8" name="Straight Connector 97">
            <a:extLst>
              <a:ext uri="{FF2B5EF4-FFF2-40B4-BE49-F238E27FC236}">
                <a16:creationId xmlns:a16="http://schemas.microsoft.com/office/drawing/2014/main" id="{AAE18B25-B6A9-344E-837A-AD33C575BF63}"/>
              </a:ext>
            </a:extLst>
          </p:cNvPr>
          <p:cNvCxnSpPr>
            <a:cxnSpLocks/>
          </p:cNvCxnSpPr>
          <p:nvPr/>
        </p:nvCxnSpPr>
        <p:spPr>
          <a:xfrm>
            <a:off x="4754149" y="2967852"/>
            <a:ext cx="534133" cy="239956"/>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99" name="Freeform 98">
            <a:extLst>
              <a:ext uri="{FF2B5EF4-FFF2-40B4-BE49-F238E27FC236}">
                <a16:creationId xmlns:a16="http://schemas.microsoft.com/office/drawing/2014/main" id="{9376F907-35B1-B447-AD0D-57508B519366}"/>
              </a:ext>
            </a:extLst>
          </p:cNvPr>
          <p:cNvSpPr/>
          <p:nvPr/>
        </p:nvSpPr>
        <p:spPr>
          <a:xfrm>
            <a:off x="4518054" y="3284613"/>
            <a:ext cx="801384" cy="277418"/>
          </a:xfrm>
          <a:custGeom>
            <a:avLst/>
            <a:gdLst>
              <a:gd name="connsiteX0" fmla="*/ 0 w 801384"/>
              <a:gd name="connsiteY0" fmla="*/ 0 h 277418"/>
              <a:gd name="connsiteX1" fmla="*/ 410966 w 801384"/>
              <a:gd name="connsiteY1" fmla="*/ 277402 h 277418"/>
              <a:gd name="connsiteX2" fmla="*/ 801384 w 801384"/>
              <a:gd name="connsiteY2" fmla="*/ 10274 h 277418"/>
            </a:gdLst>
            <a:ahLst/>
            <a:cxnLst>
              <a:cxn ang="0">
                <a:pos x="connsiteX0" y="connsiteY0"/>
              </a:cxn>
              <a:cxn ang="0">
                <a:pos x="connsiteX1" y="connsiteY1"/>
              </a:cxn>
              <a:cxn ang="0">
                <a:pos x="connsiteX2" y="connsiteY2"/>
              </a:cxn>
            </a:cxnLst>
            <a:rect l="l" t="t" r="r" b="b"/>
            <a:pathLst>
              <a:path w="801384" h="277418">
                <a:moveTo>
                  <a:pt x="0" y="0"/>
                </a:moveTo>
                <a:cubicBezTo>
                  <a:pt x="138701" y="137845"/>
                  <a:pt x="277402" y="275690"/>
                  <a:pt x="410966" y="277402"/>
                </a:cubicBezTo>
                <a:cubicBezTo>
                  <a:pt x="544530" y="279114"/>
                  <a:pt x="672957" y="144694"/>
                  <a:pt x="801384" y="10274"/>
                </a:cubicBezTo>
              </a:path>
            </a:pathLst>
          </a:cu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cs typeface="Calibri"/>
            </a:endParaRPr>
          </a:p>
        </p:txBody>
      </p:sp>
      <p:sp>
        <p:nvSpPr>
          <p:cNvPr id="100" name="TextBox 99">
            <a:extLst>
              <a:ext uri="{FF2B5EF4-FFF2-40B4-BE49-F238E27FC236}">
                <a16:creationId xmlns:a16="http://schemas.microsoft.com/office/drawing/2014/main" id="{A6B55E6D-965D-854C-911C-7054C2398162}"/>
              </a:ext>
            </a:extLst>
          </p:cNvPr>
          <p:cNvSpPr txBox="1"/>
          <p:nvPr/>
        </p:nvSpPr>
        <p:spPr>
          <a:xfrm>
            <a:off x="607862" y="3011877"/>
            <a:ext cx="70307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pw(e) =</a:t>
            </a:r>
          </a:p>
        </p:txBody>
      </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0C4E8368-95AB-2044-910B-4BC7598FC459}"/>
                  </a:ext>
                </a:extLst>
              </p:cNvPr>
              <p:cNvSpPr txBox="1"/>
              <p:nvPr/>
            </p:nvSpPr>
            <p:spPr>
              <a:xfrm>
                <a:off x="6100216" y="2947563"/>
                <a:ext cx="87780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pw(</a:t>
                </a:r>
                <a14:m>
                  <m:oMath xmlns:m="http://schemas.openxmlformats.org/officeDocument/2006/math">
                    <m:r>
                      <a:rPr kumimoji="0" lang="en-US" sz="14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 </m:t>
                    </m:r>
                  </m:oMath>
                </a14:m>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e) =</a:t>
                </a:r>
              </a:p>
            </p:txBody>
          </p:sp>
        </mc:Choice>
        <mc:Fallback xmlns="">
          <p:sp>
            <p:nvSpPr>
              <p:cNvPr id="101" name="TextBox 100">
                <a:extLst>
                  <a:ext uri="{FF2B5EF4-FFF2-40B4-BE49-F238E27FC236}">
                    <a16:creationId xmlns:a16="http://schemas.microsoft.com/office/drawing/2014/main" id="{0C4E8368-95AB-2044-910B-4BC7598FC459}"/>
                  </a:ext>
                </a:extLst>
              </p:cNvPr>
              <p:cNvSpPr txBox="1">
                <a:spLocks noRot="1" noChangeAspect="1" noMove="1" noResize="1" noEditPoints="1" noAdjustHandles="1" noChangeArrowheads="1" noChangeShapeType="1" noTextEdit="1"/>
              </p:cNvSpPr>
              <p:nvPr/>
            </p:nvSpPr>
            <p:spPr>
              <a:xfrm>
                <a:off x="6100216" y="2947563"/>
                <a:ext cx="877802" cy="307775"/>
              </a:xfrm>
              <a:prstGeom prst="rect">
                <a:avLst/>
              </a:prstGeom>
              <a:blipFill>
                <a:blip r:embed="rId8"/>
                <a:stretch>
                  <a:fillRect l="-7246" r="-5797" b="-20000"/>
                </a:stretch>
              </a:blipFill>
              <a:ln w="12700" cap="flat">
                <a:noFill/>
                <a:miter lim="400000"/>
              </a:ln>
              <a:effectLst/>
            </p:spPr>
            <p:txBody>
              <a:bodyPr/>
              <a:lstStyle/>
              <a:p>
                <a:r>
                  <a:rPr lang="en-US">
                    <a:noFill/>
                  </a:rPr>
                  <a:t> </a:t>
                </a:r>
              </a:p>
            </p:txBody>
          </p:sp>
        </mc:Fallback>
      </mc:AlternateContent>
      <p:sp>
        <p:nvSpPr>
          <p:cNvPr id="103" name="Oval 102">
            <a:extLst>
              <a:ext uri="{FF2B5EF4-FFF2-40B4-BE49-F238E27FC236}">
                <a16:creationId xmlns:a16="http://schemas.microsoft.com/office/drawing/2014/main" id="{5A664429-B483-C343-B9DE-F2B987208499}"/>
              </a:ext>
            </a:extLst>
          </p:cNvPr>
          <p:cNvSpPr/>
          <p:nvPr/>
        </p:nvSpPr>
        <p:spPr>
          <a:xfrm>
            <a:off x="7187299" y="2833564"/>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04" name="Oval 103">
            <a:extLst>
              <a:ext uri="{FF2B5EF4-FFF2-40B4-BE49-F238E27FC236}">
                <a16:creationId xmlns:a16="http://schemas.microsoft.com/office/drawing/2014/main" id="{E1F4B4A8-D65C-6B4D-8087-1E7C4CBD7289}"/>
              </a:ext>
            </a:extLst>
          </p:cNvPr>
          <p:cNvSpPr/>
          <p:nvPr/>
        </p:nvSpPr>
        <p:spPr>
          <a:xfrm>
            <a:off x="7400702" y="3111836"/>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05" name="Oval 104">
            <a:extLst>
              <a:ext uri="{FF2B5EF4-FFF2-40B4-BE49-F238E27FC236}">
                <a16:creationId xmlns:a16="http://schemas.microsoft.com/office/drawing/2014/main" id="{76206636-EC4F-7043-B16B-44CDF7811343}"/>
              </a:ext>
            </a:extLst>
          </p:cNvPr>
          <p:cNvSpPr/>
          <p:nvPr/>
        </p:nvSpPr>
        <p:spPr>
          <a:xfrm>
            <a:off x="6993370" y="3111837"/>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06" name="Oval 105">
            <a:extLst>
              <a:ext uri="{FF2B5EF4-FFF2-40B4-BE49-F238E27FC236}">
                <a16:creationId xmlns:a16="http://schemas.microsoft.com/office/drawing/2014/main" id="{CE7E3993-4B8B-A348-AE37-22B20DA60ED5}"/>
              </a:ext>
            </a:extLst>
          </p:cNvPr>
          <p:cNvSpPr/>
          <p:nvPr/>
        </p:nvSpPr>
        <p:spPr>
          <a:xfrm>
            <a:off x="7808034" y="3109023"/>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07" name="Straight Connector 106">
            <a:extLst>
              <a:ext uri="{FF2B5EF4-FFF2-40B4-BE49-F238E27FC236}">
                <a16:creationId xmlns:a16="http://schemas.microsoft.com/office/drawing/2014/main" id="{AC519BF8-DD80-594F-B22C-05EA6F0F0E24}"/>
              </a:ext>
            </a:extLst>
          </p:cNvPr>
          <p:cNvCxnSpPr>
            <a:cxnSpLocks/>
            <a:stCxn id="105" idx="6"/>
            <a:endCxn id="104" idx="2"/>
          </p:cNvCxnSpPr>
          <p:nvPr/>
        </p:nvCxnSpPr>
        <p:spPr>
          <a:xfrm flipV="1">
            <a:off x="7094831" y="3162044"/>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8" name="Straight Connector 107">
            <a:extLst>
              <a:ext uri="{FF2B5EF4-FFF2-40B4-BE49-F238E27FC236}">
                <a16:creationId xmlns:a16="http://schemas.microsoft.com/office/drawing/2014/main" id="{BA109C96-DB16-1C49-A671-E19600051416}"/>
              </a:ext>
            </a:extLst>
          </p:cNvPr>
          <p:cNvCxnSpPr>
            <a:cxnSpLocks/>
            <a:stCxn id="104" idx="6"/>
            <a:endCxn id="106" idx="2"/>
          </p:cNvCxnSpPr>
          <p:nvPr/>
        </p:nvCxnSpPr>
        <p:spPr>
          <a:xfrm flipV="1">
            <a:off x="7502163" y="3159231"/>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Freeform 109">
            <a:extLst>
              <a:ext uri="{FF2B5EF4-FFF2-40B4-BE49-F238E27FC236}">
                <a16:creationId xmlns:a16="http://schemas.microsoft.com/office/drawing/2014/main" id="{C83F6C57-6480-1746-A019-06DE8865117B}"/>
              </a:ext>
            </a:extLst>
          </p:cNvPr>
          <p:cNvSpPr/>
          <p:nvPr/>
        </p:nvSpPr>
        <p:spPr>
          <a:xfrm>
            <a:off x="7046590" y="3209906"/>
            <a:ext cx="801384" cy="277418"/>
          </a:xfrm>
          <a:custGeom>
            <a:avLst/>
            <a:gdLst>
              <a:gd name="connsiteX0" fmla="*/ 0 w 801384"/>
              <a:gd name="connsiteY0" fmla="*/ 0 h 277418"/>
              <a:gd name="connsiteX1" fmla="*/ 410966 w 801384"/>
              <a:gd name="connsiteY1" fmla="*/ 277402 h 277418"/>
              <a:gd name="connsiteX2" fmla="*/ 801384 w 801384"/>
              <a:gd name="connsiteY2" fmla="*/ 10274 h 277418"/>
            </a:gdLst>
            <a:ahLst/>
            <a:cxnLst>
              <a:cxn ang="0">
                <a:pos x="connsiteX0" y="connsiteY0"/>
              </a:cxn>
              <a:cxn ang="0">
                <a:pos x="connsiteX1" y="connsiteY1"/>
              </a:cxn>
              <a:cxn ang="0">
                <a:pos x="connsiteX2" y="connsiteY2"/>
              </a:cxn>
            </a:cxnLst>
            <a:rect l="l" t="t" r="r" b="b"/>
            <a:pathLst>
              <a:path w="801384" h="277418">
                <a:moveTo>
                  <a:pt x="0" y="0"/>
                </a:moveTo>
                <a:cubicBezTo>
                  <a:pt x="138701" y="137845"/>
                  <a:pt x="277402" y="275690"/>
                  <a:pt x="410966" y="277402"/>
                </a:cubicBezTo>
                <a:cubicBezTo>
                  <a:pt x="544530" y="279114"/>
                  <a:pt x="672957" y="144694"/>
                  <a:pt x="801384" y="10274"/>
                </a:cubicBezTo>
              </a:path>
            </a:pathLst>
          </a:cu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cs typeface="Calibri"/>
            </a:endParaRPr>
          </a:p>
        </p:txBody>
      </p:sp>
      <p:sp>
        <p:nvSpPr>
          <p:cNvPr id="111" name="Oval 110">
            <a:extLst>
              <a:ext uri="{FF2B5EF4-FFF2-40B4-BE49-F238E27FC236}">
                <a16:creationId xmlns:a16="http://schemas.microsoft.com/office/drawing/2014/main" id="{FA7FF002-6934-1048-B27A-2716685BED1C}"/>
              </a:ext>
            </a:extLst>
          </p:cNvPr>
          <p:cNvSpPr/>
          <p:nvPr/>
        </p:nvSpPr>
        <p:spPr>
          <a:xfrm>
            <a:off x="8269684" y="2828489"/>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12" name="Oval 111">
            <a:extLst>
              <a:ext uri="{FF2B5EF4-FFF2-40B4-BE49-F238E27FC236}">
                <a16:creationId xmlns:a16="http://schemas.microsoft.com/office/drawing/2014/main" id="{24609A20-1973-2D49-9E55-5007AF0BF6B5}"/>
              </a:ext>
            </a:extLst>
          </p:cNvPr>
          <p:cNvSpPr/>
          <p:nvPr/>
        </p:nvSpPr>
        <p:spPr>
          <a:xfrm>
            <a:off x="8483087" y="310676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13" name="Oval 112">
            <a:extLst>
              <a:ext uri="{FF2B5EF4-FFF2-40B4-BE49-F238E27FC236}">
                <a16:creationId xmlns:a16="http://schemas.microsoft.com/office/drawing/2014/main" id="{D5A33F7C-3FBD-9A49-830A-65D1050F764A}"/>
              </a:ext>
            </a:extLst>
          </p:cNvPr>
          <p:cNvSpPr/>
          <p:nvPr/>
        </p:nvSpPr>
        <p:spPr>
          <a:xfrm>
            <a:off x="8075755" y="3106762"/>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14" name="Oval 113">
            <a:extLst>
              <a:ext uri="{FF2B5EF4-FFF2-40B4-BE49-F238E27FC236}">
                <a16:creationId xmlns:a16="http://schemas.microsoft.com/office/drawing/2014/main" id="{75020E79-2D6F-F949-97A3-8B834008C1E9}"/>
              </a:ext>
            </a:extLst>
          </p:cNvPr>
          <p:cNvSpPr/>
          <p:nvPr/>
        </p:nvSpPr>
        <p:spPr>
          <a:xfrm>
            <a:off x="8890419" y="3103948"/>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15" name="Straight Connector 114">
            <a:extLst>
              <a:ext uri="{FF2B5EF4-FFF2-40B4-BE49-F238E27FC236}">
                <a16:creationId xmlns:a16="http://schemas.microsoft.com/office/drawing/2014/main" id="{8A8B0F78-B207-D74F-BA6A-5DF3B544E6D3}"/>
              </a:ext>
            </a:extLst>
          </p:cNvPr>
          <p:cNvCxnSpPr>
            <a:cxnSpLocks/>
            <a:stCxn id="111" idx="5"/>
            <a:endCxn id="112" idx="1"/>
          </p:cNvCxnSpPr>
          <p:nvPr/>
        </p:nvCxnSpPr>
        <p:spPr>
          <a:xfrm>
            <a:off x="8356286" y="2914199"/>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6" name="Straight Connector 115">
            <a:extLst>
              <a:ext uri="{FF2B5EF4-FFF2-40B4-BE49-F238E27FC236}">
                <a16:creationId xmlns:a16="http://schemas.microsoft.com/office/drawing/2014/main" id="{CFF3C34B-9876-D944-B682-0441C80902C4}"/>
              </a:ext>
            </a:extLst>
          </p:cNvPr>
          <p:cNvCxnSpPr>
            <a:cxnSpLocks/>
            <a:stCxn id="111" idx="3"/>
            <a:endCxn id="113" idx="7"/>
          </p:cNvCxnSpPr>
          <p:nvPr/>
        </p:nvCxnSpPr>
        <p:spPr>
          <a:xfrm flipH="1">
            <a:off x="8162357" y="2914199"/>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7" name="Straight Connector 116">
            <a:extLst>
              <a:ext uri="{FF2B5EF4-FFF2-40B4-BE49-F238E27FC236}">
                <a16:creationId xmlns:a16="http://schemas.microsoft.com/office/drawing/2014/main" id="{FD043537-4947-9049-91C3-48E538B48D81}"/>
              </a:ext>
            </a:extLst>
          </p:cNvPr>
          <p:cNvCxnSpPr>
            <a:cxnSpLocks/>
            <a:stCxn id="113" idx="6"/>
            <a:endCxn id="112" idx="2"/>
          </p:cNvCxnSpPr>
          <p:nvPr/>
        </p:nvCxnSpPr>
        <p:spPr>
          <a:xfrm flipV="1">
            <a:off x="8177216" y="3156969"/>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4208CE7E-F1D9-554D-A461-50D613DF2EC5}"/>
              </a:ext>
            </a:extLst>
          </p:cNvPr>
          <p:cNvCxnSpPr>
            <a:cxnSpLocks/>
            <a:stCxn id="112" idx="6"/>
            <a:endCxn id="114" idx="2"/>
          </p:cNvCxnSpPr>
          <p:nvPr/>
        </p:nvCxnSpPr>
        <p:spPr>
          <a:xfrm flipV="1">
            <a:off x="8584548" y="3154156"/>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106DFCA9-C5B7-CF4B-9042-AE6B70135846}"/>
              </a:ext>
            </a:extLst>
          </p:cNvPr>
          <p:cNvCxnSpPr>
            <a:cxnSpLocks/>
          </p:cNvCxnSpPr>
          <p:nvPr/>
        </p:nvCxnSpPr>
        <p:spPr>
          <a:xfrm>
            <a:off x="8370339" y="2876700"/>
            <a:ext cx="534133" cy="239956"/>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0" name="Freeform 119">
            <a:extLst>
              <a:ext uri="{FF2B5EF4-FFF2-40B4-BE49-F238E27FC236}">
                <a16:creationId xmlns:a16="http://schemas.microsoft.com/office/drawing/2014/main" id="{51D75726-03E3-3F40-B46A-16C0C0BB5F59}"/>
              </a:ext>
            </a:extLst>
          </p:cNvPr>
          <p:cNvSpPr/>
          <p:nvPr/>
        </p:nvSpPr>
        <p:spPr>
          <a:xfrm>
            <a:off x="8134244" y="3193461"/>
            <a:ext cx="801384" cy="277418"/>
          </a:xfrm>
          <a:custGeom>
            <a:avLst/>
            <a:gdLst>
              <a:gd name="connsiteX0" fmla="*/ 0 w 801384"/>
              <a:gd name="connsiteY0" fmla="*/ 0 h 277418"/>
              <a:gd name="connsiteX1" fmla="*/ 410966 w 801384"/>
              <a:gd name="connsiteY1" fmla="*/ 277402 h 277418"/>
              <a:gd name="connsiteX2" fmla="*/ 801384 w 801384"/>
              <a:gd name="connsiteY2" fmla="*/ 10274 h 277418"/>
            </a:gdLst>
            <a:ahLst/>
            <a:cxnLst>
              <a:cxn ang="0">
                <a:pos x="connsiteX0" y="connsiteY0"/>
              </a:cxn>
              <a:cxn ang="0">
                <a:pos x="connsiteX1" y="connsiteY1"/>
              </a:cxn>
              <a:cxn ang="0">
                <a:pos x="connsiteX2" y="connsiteY2"/>
              </a:cxn>
            </a:cxnLst>
            <a:rect l="l" t="t" r="r" b="b"/>
            <a:pathLst>
              <a:path w="801384" h="277418">
                <a:moveTo>
                  <a:pt x="0" y="0"/>
                </a:moveTo>
                <a:cubicBezTo>
                  <a:pt x="138701" y="137845"/>
                  <a:pt x="277402" y="275690"/>
                  <a:pt x="410966" y="277402"/>
                </a:cubicBezTo>
                <a:cubicBezTo>
                  <a:pt x="544530" y="279114"/>
                  <a:pt x="672957" y="144694"/>
                  <a:pt x="801384" y="10274"/>
                </a:cubicBezTo>
              </a:path>
            </a:pathLst>
          </a:cu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cs typeface="Calibri"/>
            </a:endParaRPr>
          </a:p>
        </p:txBody>
      </p:sp>
      <p:sp>
        <p:nvSpPr>
          <p:cNvPr id="121" name="Oval 120">
            <a:extLst>
              <a:ext uri="{FF2B5EF4-FFF2-40B4-BE49-F238E27FC236}">
                <a16:creationId xmlns:a16="http://schemas.microsoft.com/office/drawing/2014/main" id="{2532A2F2-5973-8341-88DE-08FF3D83F9C6}"/>
              </a:ext>
            </a:extLst>
          </p:cNvPr>
          <p:cNvSpPr/>
          <p:nvPr/>
        </p:nvSpPr>
        <p:spPr>
          <a:xfrm>
            <a:off x="9192432" y="2692862"/>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22" name="Oval 121">
            <a:extLst>
              <a:ext uri="{FF2B5EF4-FFF2-40B4-BE49-F238E27FC236}">
                <a16:creationId xmlns:a16="http://schemas.microsoft.com/office/drawing/2014/main" id="{9D8EF478-0029-2E44-9508-34E4E3D7BD45}"/>
              </a:ext>
            </a:extLst>
          </p:cNvPr>
          <p:cNvSpPr/>
          <p:nvPr/>
        </p:nvSpPr>
        <p:spPr>
          <a:xfrm>
            <a:off x="9405835" y="2971134"/>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23" name="Oval 122">
            <a:extLst>
              <a:ext uri="{FF2B5EF4-FFF2-40B4-BE49-F238E27FC236}">
                <a16:creationId xmlns:a16="http://schemas.microsoft.com/office/drawing/2014/main" id="{BD600FCB-5487-5A4D-9B05-E1F7FB5B1A5D}"/>
              </a:ext>
            </a:extLst>
          </p:cNvPr>
          <p:cNvSpPr/>
          <p:nvPr/>
        </p:nvSpPr>
        <p:spPr>
          <a:xfrm>
            <a:off x="9119900" y="2969989"/>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24" name="Oval 123">
            <a:extLst>
              <a:ext uri="{FF2B5EF4-FFF2-40B4-BE49-F238E27FC236}">
                <a16:creationId xmlns:a16="http://schemas.microsoft.com/office/drawing/2014/main" id="{BE8B6A06-C65B-DF4A-B072-70F7EF6074E8}"/>
              </a:ext>
            </a:extLst>
          </p:cNvPr>
          <p:cNvSpPr/>
          <p:nvPr/>
        </p:nvSpPr>
        <p:spPr>
          <a:xfrm>
            <a:off x="9641039" y="2969988"/>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25" name="Oval 124">
            <a:extLst>
              <a:ext uri="{FF2B5EF4-FFF2-40B4-BE49-F238E27FC236}">
                <a16:creationId xmlns:a16="http://schemas.microsoft.com/office/drawing/2014/main" id="{894C50C8-6BE3-8949-8AB7-6FF497964DD0}"/>
              </a:ext>
            </a:extLst>
          </p:cNvPr>
          <p:cNvSpPr/>
          <p:nvPr/>
        </p:nvSpPr>
        <p:spPr>
          <a:xfrm>
            <a:off x="10274340" y="2716928"/>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26" name="Oval 125">
            <a:extLst>
              <a:ext uri="{FF2B5EF4-FFF2-40B4-BE49-F238E27FC236}">
                <a16:creationId xmlns:a16="http://schemas.microsoft.com/office/drawing/2014/main" id="{F08C31AD-59A9-934C-BB3F-53BD6A72323F}"/>
              </a:ext>
            </a:extLst>
          </p:cNvPr>
          <p:cNvSpPr/>
          <p:nvPr/>
        </p:nvSpPr>
        <p:spPr>
          <a:xfrm>
            <a:off x="10373606" y="2994103"/>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27" name="Oval 126">
            <a:extLst>
              <a:ext uri="{FF2B5EF4-FFF2-40B4-BE49-F238E27FC236}">
                <a16:creationId xmlns:a16="http://schemas.microsoft.com/office/drawing/2014/main" id="{E49372FC-44FB-0744-A739-49C0753A76C2}"/>
              </a:ext>
            </a:extLst>
          </p:cNvPr>
          <p:cNvSpPr/>
          <p:nvPr/>
        </p:nvSpPr>
        <p:spPr>
          <a:xfrm>
            <a:off x="10080411" y="299520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28" name="Oval 127">
            <a:extLst>
              <a:ext uri="{FF2B5EF4-FFF2-40B4-BE49-F238E27FC236}">
                <a16:creationId xmlns:a16="http://schemas.microsoft.com/office/drawing/2014/main" id="{C3E41486-4BC4-4445-A125-5FC5D55841D3}"/>
              </a:ext>
            </a:extLst>
          </p:cNvPr>
          <p:cNvSpPr/>
          <p:nvPr/>
        </p:nvSpPr>
        <p:spPr>
          <a:xfrm>
            <a:off x="10659541" y="299129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29" name="Straight Connector 128">
            <a:extLst>
              <a:ext uri="{FF2B5EF4-FFF2-40B4-BE49-F238E27FC236}">
                <a16:creationId xmlns:a16="http://schemas.microsoft.com/office/drawing/2014/main" id="{B72148AC-3A0E-ED45-A3E6-1646B83DA0B8}"/>
              </a:ext>
            </a:extLst>
          </p:cNvPr>
          <p:cNvCxnSpPr>
            <a:cxnSpLocks/>
            <a:stCxn id="125" idx="3"/>
            <a:endCxn id="127" idx="7"/>
          </p:cNvCxnSpPr>
          <p:nvPr/>
        </p:nvCxnSpPr>
        <p:spPr>
          <a:xfrm flipH="1">
            <a:off x="10167013" y="2802638"/>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1" name="Oval 130">
            <a:extLst>
              <a:ext uri="{FF2B5EF4-FFF2-40B4-BE49-F238E27FC236}">
                <a16:creationId xmlns:a16="http://schemas.microsoft.com/office/drawing/2014/main" id="{6FBAD239-DE4B-324F-856C-DE9FAA2E4F66}"/>
              </a:ext>
            </a:extLst>
          </p:cNvPr>
          <p:cNvSpPr/>
          <p:nvPr/>
        </p:nvSpPr>
        <p:spPr>
          <a:xfrm>
            <a:off x="11094196" y="2728016"/>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32" name="Oval 131">
            <a:extLst>
              <a:ext uri="{FF2B5EF4-FFF2-40B4-BE49-F238E27FC236}">
                <a16:creationId xmlns:a16="http://schemas.microsoft.com/office/drawing/2014/main" id="{21DC7B06-CDAD-6144-BF04-C0497A8D88D7}"/>
              </a:ext>
            </a:extLst>
          </p:cNvPr>
          <p:cNvSpPr/>
          <p:nvPr/>
        </p:nvSpPr>
        <p:spPr>
          <a:xfrm>
            <a:off x="11307599" y="3006288"/>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33" name="Oval 132">
            <a:extLst>
              <a:ext uri="{FF2B5EF4-FFF2-40B4-BE49-F238E27FC236}">
                <a16:creationId xmlns:a16="http://schemas.microsoft.com/office/drawing/2014/main" id="{4ED19436-6AF5-904B-BB45-57BEB2D2ED9C}"/>
              </a:ext>
            </a:extLst>
          </p:cNvPr>
          <p:cNvSpPr/>
          <p:nvPr/>
        </p:nvSpPr>
        <p:spPr>
          <a:xfrm>
            <a:off x="10900267" y="3006289"/>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34" name="Oval 133">
            <a:extLst>
              <a:ext uri="{FF2B5EF4-FFF2-40B4-BE49-F238E27FC236}">
                <a16:creationId xmlns:a16="http://schemas.microsoft.com/office/drawing/2014/main" id="{FCD32278-5595-944B-82F7-01B9D825C2BD}"/>
              </a:ext>
            </a:extLst>
          </p:cNvPr>
          <p:cNvSpPr/>
          <p:nvPr/>
        </p:nvSpPr>
        <p:spPr>
          <a:xfrm>
            <a:off x="11570088" y="300307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35" name="Straight Connector 134">
            <a:extLst>
              <a:ext uri="{FF2B5EF4-FFF2-40B4-BE49-F238E27FC236}">
                <a16:creationId xmlns:a16="http://schemas.microsoft.com/office/drawing/2014/main" id="{957A5E5E-9356-9F4E-83D8-B9BBED398E4F}"/>
              </a:ext>
            </a:extLst>
          </p:cNvPr>
          <p:cNvCxnSpPr>
            <a:cxnSpLocks/>
            <a:stCxn id="133" idx="6"/>
            <a:endCxn id="132" idx="2"/>
          </p:cNvCxnSpPr>
          <p:nvPr/>
        </p:nvCxnSpPr>
        <p:spPr>
          <a:xfrm flipV="1">
            <a:off x="11001728" y="3056496"/>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6" name="Oval 135">
            <a:extLst>
              <a:ext uri="{FF2B5EF4-FFF2-40B4-BE49-F238E27FC236}">
                <a16:creationId xmlns:a16="http://schemas.microsoft.com/office/drawing/2014/main" id="{B64823A9-5B5D-3C4D-A0CE-3DE308878BE6}"/>
              </a:ext>
            </a:extLst>
          </p:cNvPr>
          <p:cNvSpPr/>
          <p:nvPr/>
        </p:nvSpPr>
        <p:spPr>
          <a:xfrm>
            <a:off x="11035110" y="3177629"/>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37" name="Oval 136">
            <a:extLst>
              <a:ext uri="{FF2B5EF4-FFF2-40B4-BE49-F238E27FC236}">
                <a16:creationId xmlns:a16="http://schemas.microsoft.com/office/drawing/2014/main" id="{77AD0C88-D8C5-FC46-971C-999EABDF512C}"/>
              </a:ext>
            </a:extLst>
          </p:cNvPr>
          <p:cNvSpPr/>
          <p:nvPr/>
        </p:nvSpPr>
        <p:spPr>
          <a:xfrm>
            <a:off x="11248513" y="345590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38" name="Oval 137">
            <a:extLst>
              <a:ext uri="{FF2B5EF4-FFF2-40B4-BE49-F238E27FC236}">
                <a16:creationId xmlns:a16="http://schemas.microsoft.com/office/drawing/2014/main" id="{609D700D-29A1-BD48-B001-9051122BAADE}"/>
              </a:ext>
            </a:extLst>
          </p:cNvPr>
          <p:cNvSpPr/>
          <p:nvPr/>
        </p:nvSpPr>
        <p:spPr>
          <a:xfrm>
            <a:off x="10994116" y="3446830"/>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39" name="Oval 138">
            <a:extLst>
              <a:ext uri="{FF2B5EF4-FFF2-40B4-BE49-F238E27FC236}">
                <a16:creationId xmlns:a16="http://schemas.microsoft.com/office/drawing/2014/main" id="{CBDEB549-BFC7-0D45-864F-C07AA1BD3E08}"/>
              </a:ext>
            </a:extLst>
          </p:cNvPr>
          <p:cNvSpPr/>
          <p:nvPr/>
        </p:nvSpPr>
        <p:spPr>
          <a:xfrm>
            <a:off x="11655845" y="3453088"/>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40" name="Straight Connector 139">
            <a:extLst>
              <a:ext uri="{FF2B5EF4-FFF2-40B4-BE49-F238E27FC236}">
                <a16:creationId xmlns:a16="http://schemas.microsoft.com/office/drawing/2014/main" id="{6E98E752-5621-1647-A8E9-DBE9671577B7}"/>
              </a:ext>
            </a:extLst>
          </p:cNvPr>
          <p:cNvCxnSpPr>
            <a:cxnSpLocks/>
            <a:stCxn id="137" idx="6"/>
            <a:endCxn id="139" idx="2"/>
          </p:cNvCxnSpPr>
          <p:nvPr/>
        </p:nvCxnSpPr>
        <p:spPr>
          <a:xfrm flipV="1">
            <a:off x="11349974" y="3503296"/>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43" name="Oval 142">
            <a:extLst>
              <a:ext uri="{FF2B5EF4-FFF2-40B4-BE49-F238E27FC236}">
                <a16:creationId xmlns:a16="http://schemas.microsoft.com/office/drawing/2014/main" id="{674A948D-6C5D-F546-BFF6-90568839E179}"/>
              </a:ext>
            </a:extLst>
          </p:cNvPr>
          <p:cNvSpPr/>
          <p:nvPr/>
        </p:nvSpPr>
        <p:spPr>
          <a:xfrm>
            <a:off x="9269279" y="3186522"/>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4" name="Oval 143">
            <a:extLst>
              <a:ext uri="{FF2B5EF4-FFF2-40B4-BE49-F238E27FC236}">
                <a16:creationId xmlns:a16="http://schemas.microsoft.com/office/drawing/2014/main" id="{D96FA4A0-5140-104D-8A10-B9516560F32F}"/>
              </a:ext>
            </a:extLst>
          </p:cNvPr>
          <p:cNvSpPr/>
          <p:nvPr/>
        </p:nvSpPr>
        <p:spPr>
          <a:xfrm>
            <a:off x="9482682" y="3464794"/>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5" name="Oval 144">
            <a:extLst>
              <a:ext uri="{FF2B5EF4-FFF2-40B4-BE49-F238E27FC236}">
                <a16:creationId xmlns:a16="http://schemas.microsoft.com/office/drawing/2014/main" id="{30544108-32D3-B148-B1BF-77BE44541100}"/>
              </a:ext>
            </a:extLst>
          </p:cNvPr>
          <p:cNvSpPr/>
          <p:nvPr/>
        </p:nvSpPr>
        <p:spPr>
          <a:xfrm>
            <a:off x="9075350" y="3464795"/>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46" name="Oval 145">
            <a:extLst>
              <a:ext uri="{FF2B5EF4-FFF2-40B4-BE49-F238E27FC236}">
                <a16:creationId xmlns:a16="http://schemas.microsoft.com/office/drawing/2014/main" id="{442D7FB4-78AE-B24A-96ED-6DD0B8725F9C}"/>
              </a:ext>
            </a:extLst>
          </p:cNvPr>
          <p:cNvSpPr/>
          <p:nvPr/>
        </p:nvSpPr>
        <p:spPr>
          <a:xfrm>
            <a:off x="9725630" y="3461981"/>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47" name="Straight Connector 146">
            <a:extLst>
              <a:ext uri="{FF2B5EF4-FFF2-40B4-BE49-F238E27FC236}">
                <a16:creationId xmlns:a16="http://schemas.microsoft.com/office/drawing/2014/main" id="{5D3F74A5-4DCD-5440-A1E4-CBA653A494E2}"/>
              </a:ext>
            </a:extLst>
          </p:cNvPr>
          <p:cNvCxnSpPr>
            <a:cxnSpLocks/>
            <a:stCxn id="143" idx="5"/>
            <a:endCxn id="144" idx="1"/>
          </p:cNvCxnSpPr>
          <p:nvPr/>
        </p:nvCxnSpPr>
        <p:spPr>
          <a:xfrm>
            <a:off x="9355881" y="3272232"/>
            <a:ext cx="141660" cy="2072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8" name="Straight Connector 147">
            <a:extLst>
              <a:ext uri="{FF2B5EF4-FFF2-40B4-BE49-F238E27FC236}">
                <a16:creationId xmlns:a16="http://schemas.microsoft.com/office/drawing/2014/main" id="{DBAAD38C-C3BA-7544-AD1D-C0D44AD417E9}"/>
              </a:ext>
            </a:extLst>
          </p:cNvPr>
          <p:cNvCxnSpPr>
            <a:cxnSpLocks/>
            <a:stCxn id="143" idx="3"/>
            <a:endCxn id="145" idx="7"/>
          </p:cNvCxnSpPr>
          <p:nvPr/>
        </p:nvCxnSpPr>
        <p:spPr>
          <a:xfrm flipH="1">
            <a:off x="9161952" y="3272232"/>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C6A07AB1-751F-BF44-AB37-C7E1C69AC7BF}"/>
              </a:ext>
            </a:extLst>
          </p:cNvPr>
          <p:cNvCxnSpPr>
            <a:cxnSpLocks/>
            <a:stCxn id="145" idx="6"/>
            <a:endCxn id="144" idx="2"/>
          </p:cNvCxnSpPr>
          <p:nvPr/>
        </p:nvCxnSpPr>
        <p:spPr>
          <a:xfrm flipV="1">
            <a:off x="9176811" y="3515002"/>
            <a:ext cx="305871"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50" name="Oval 149">
            <a:extLst>
              <a:ext uri="{FF2B5EF4-FFF2-40B4-BE49-F238E27FC236}">
                <a16:creationId xmlns:a16="http://schemas.microsoft.com/office/drawing/2014/main" id="{B62E373F-FD3D-1741-B208-A671241CE950}"/>
              </a:ext>
            </a:extLst>
          </p:cNvPr>
          <p:cNvSpPr/>
          <p:nvPr/>
        </p:nvSpPr>
        <p:spPr>
          <a:xfrm>
            <a:off x="10244055" y="3185046"/>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51" name="Oval 150">
            <a:extLst>
              <a:ext uri="{FF2B5EF4-FFF2-40B4-BE49-F238E27FC236}">
                <a16:creationId xmlns:a16="http://schemas.microsoft.com/office/drawing/2014/main" id="{73B8F07F-3F1A-A548-A1C0-C7E201B14390}"/>
              </a:ext>
            </a:extLst>
          </p:cNvPr>
          <p:cNvSpPr/>
          <p:nvPr/>
        </p:nvSpPr>
        <p:spPr>
          <a:xfrm>
            <a:off x="10283588" y="3462058"/>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52" name="Oval 151">
            <a:extLst>
              <a:ext uri="{FF2B5EF4-FFF2-40B4-BE49-F238E27FC236}">
                <a16:creationId xmlns:a16="http://schemas.microsoft.com/office/drawing/2014/main" id="{AAEA2408-C373-BC4B-BEE0-B8938DC0FA5E}"/>
              </a:ext>
            </a:extLst>
          </p:cNvPr>
          <p:cNvSpPr/>
          <p:nvPr/>
        </p:nvSpPr>
        <p:spPr>
          <a:xfrm>
            <a:off x="10050126" y="3463319"/>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53" name="Oval 152">
            <a:extLst>
              <a:ext uri="{FF2B5EF4-FFF2-40B4-BE49-F238E27FC236}">
                <a16:creationId xmlns:a16="http://schemas.microsoft.com/office/drawing/2014/main" id="{8371FEE1-E0F9-D043-90E8-F61C96A422CE}"/>
              </a:ext>
            </a:extLst>
          </p:cNvPr>
          <p:cNvSpPr/>
          <p:nvPr/>
        </p:nvSpPr>
        <p:spPr>
          <a:xfrm>
            <a:off x="10690920" y="3459245"/>
            <a:ext cx="101461" cy="10041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54" name="Straight Connector 153">
            <a:extLst>
              <a:ext uri="{FF2B5EF4-FFF2-40B4-BE49-F238E27FC236}">
                <a16:creationId xmlns:a16="http://schemas.microsoft.com/office/drawing/2014/main" id="{8960F1EC-2AA3-3548-9D4E-0308C03F7BFF}"/>
              </a:ext>
            </a:extLst>
          </p:cNvPr>
          <p:cNvCxnSpPr>
            <a:cxnSpLocks/>
            <a:stCxn id="150" idx="3"/>
            <a:endCxn id="152" idx="7"/>
          </p:cNvCxnSpPr>
          <p:nvPr/>
        </p:nvCxnSpPr>
        <p:spPr>
          <a:xfrm flipH="1">
            <a:off x="10136728" y="3270756"/>
            <a:ext cx="122186" cy="2072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983CD5D4-4089-A248-9A48-8C865C500FA3}"/>
              </a:ext>
            </a:extLst>
          </p:cNvPr>
          <p:cNvCxnSpPr>
            <a:cxnSpLocks/>
            <a:stCxn id="151" idx="6"/>
            <a:endCxn id="153" idx="2"/>
          </p:cNvCxnSpPr>
          <p:nvPr/>
        </p:nvCxnSpPr>
        <p:spPr>
          <a:xfrm flipV="1">
            <a:off x="10385049" y="3509453"/>
            <a:ext cx="305871" cy="28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57" name="Down Arrow 156">
            <a:extLst>
              <a:ext uri="{FF2B5EF4-FFF2-40B4-BE49-F238E27FC236}">
                <a16:creationId xmlns:a16="http://schemas.microsoft.com/office/drawing/2014/main" id="{9324AA14-B070-4D43-98C2-23DDB5F48F71}"/>
              </a:ext>
            </a:extLst>
          </p:cNvPr>
          <p:cNvSpPr/>
          <p:nvPr/>
        </p:nvSpPr>
        <p:spPr>
          <a:xfrm>
            <a:off x="2059706" y="2513983"/>
            <a:ext cx="340341" cy="443569"/>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p:sp>
        <p:nvSpPr>
          <p:cNvPr id="158" name="Down Arrow 157">
            <a:extLst>
              <a:ext uri="{FF2B5EF4-FFF2-40B4-BE49-F238E27FC236}">
                <a16:creationId xmlns:a16="http://schemas.microsoft.com/office/drawing/2014/main" id="{4EAC0C17-044E-5E4D-B2B6-87FD91A45AB9}"/>
              </a:ext>
            </a:extLst>
          </p:cNvPr>
          <p:cNvSpPr/>
          <p:nvPr/>
        </p:nvSpPr>
        <p:spPr>
          <a:xfrm>
            <a:off x="7727343" y="2498869"/>
            <a:ext cx="340341" cy="443569"/>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mc:AlternateContent xmlns:mc="http://schemas.openxmlformats.org/markup-compatibility/2006" xmlns:a14="http://schemas.microsoft.com/office/drawing/2010/main">
        <mc:Choice Requires="a14">
          <p:sp>
            <p:nvSpPr>
              <p:cNvPr id="159" name="TextBox 158">
                <a:extLst>
                  <a:ext uri="{FF2B5EF4-FFF2-40B4-BE49-F238E27FC236}">
                    <a16:creationId xmlns:a16="http://schemas.microsoft.com/office/drawing/2014/main" id="{13CA2BEA-1DB2-0C4F-8459-DAE4DACBB989}"/>
                  </a:ext>
                </a:extLst>
              </p:cNvPr>
              <p:cNvSpPr txBox="1"/>
              <p:nvPr/>
            </p:nvSpPr>
            <p:spPr>
              <a:xfrm>
                <a:off x="606808" y="1127960"/>
                <a:ext cx="4953149"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ER Algorithm: Run transitive closure with e if p(e) </a:t>
                </a:r>
                <a14:m>
                  <m:oMath xmlns:m="http://schemas.openxmlformats.org/officeDocument/2006/math">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𝜏</m:t>
                    </m:r>
                  </m:oMath>
                </a14:m>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endParaRPr>
              </a:p>
            </p:txBody>
          </p:sp>
        </mc:Choice>
        <mc:Fallback xmlns="">
          <p:sp>
            <p:nvSpPr>
              <p:cNvPr id="159" name="TextBox 158">
                <a:extLst>
                  <a:ext uri="{FF2B5EF4-FFF2-40B4-BE49-F238E27FC236}">
                    <a16:creationId xmlns:a16="http://schemas.microsoft.com/office/drawing/2014/main" id="{13CA2BEA-1DB2-0C4F-8459-DAE4DACBB989}"/>
                  </a:ext>
                </a:extLst>
              </p:cNvPr>
              <p:cNvSpPr txBox="1">
                <a:spLocks noRot="1" noChangeAspect="1" noMove="1" noResize="1" noEditPoints="1" noAdjustHandles="1" noChangeArrowheads="1" noChangeShapeType="1" noTextEdit="1"/>
              </p:cNvSpPr>
              <p:nvPr/>
            </p:nvSpPr>
            <p:spPr>
              <a:xfrm>
                <a:off x="606808" y="1127960"/>
                <a:ext cx="4953149" cy="338552"/>
              </a:xfrm>
              <a:prstGeom prst="rect">
                <a:avLst/>
              </a:prstGeom>
              <a:blipFill>
                <a:blip r:embed="rId9"/>
                <a:stretch>
                  <a:fillRect l="-1282" t="-3704" b="-18519"/>
                </a:stretch>
              </a:blipFill>
              <a:ln w="12700" cap="flat">
                <a:noFill/>
                <a:miter lim="400000"/>
              </a:ln>
              <a:effectLst/>
            </p:spPr>
            <p:txBody>
              <a:bodyPr/>
              <a:lstStyle/>
              <a:p>
                <a:r>
                  <a:rPr lang="en-US">
                    <a:noFill/>
                  </a:rPr>
                  <a:t> </a:t>
                </a:r>
              </a:p>
            </p:txBody>
          </p:sp>
        </mc:Fallback>
      </mc:AlternateContent>
      <p:sp>
        <p:nvSpPr>
          <p:cNvPr id="14" name="TextBox 13">
            <a:extLst>
              <a:ext uri="{FF2B5EF4-FFF2-40B4-BE49-F238E27FC236}">
                <a16:creationId xmlns:a16="http://schemas.microsoft.com/office/drawing/2014/main" id="{ABFF67B2-7A51-8141-BC74-E7F72DDBF369}"/>
              </a:ext>
            </a:extLst>
          </p:cNvPr>
          <p:cNvSpPr txBox="1"/>
          <p:nvPr/>
        </p:nvSpPr>
        <p:spPr>
          <a:xfrm>
            <a:off x="9378259" y="416879"/>
            <a:ext cx="237904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dirty="0"/>
              <a:t>[Whang et al, PVLDB’13]</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61215145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C82E57-84F4-A347-ADCB-9D8856F15956}"/>
              </a:ext>
            </a:extLst>
          </p:cNvPr>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00" b="0" i="0" u="none" strike="noStrike" kern="1200" cap="none" spc="0" normalizeH="0" baseline="0" noProof="0" smtClean="0">
                <a:ln>
                  <a:noFill/>
                </a:ln>
                <a:solidFill>
                  <a:srgbClr val="001934"/>
                </a:solidFill>
                <a:effectLst/>
                <a:uLnTx/>
                <a:uFillTx/>
                <a:latin typeface="Arial"/>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700" b="0" i="0" u="none" strike="noStrike" kern="1200" cap="none" spc="0" normalizeH="0" baseline="0" noProof="0">
              <a:ln>
                <a:noFill/>
              </a:ln>
              <a:solidFill>
                <a:srgbClr val="001934"/>
              </a:solidFill>
              <a:effectLst/>
              <a:uLnTx/>
              <a:uFillTx/>
              <a:latin typeface="Arial"/>
              <a:cs typeface="Arial"/>
              <a:sym typeface="Arial"/>
            </a:endParaRPr>
          </a:p>
        </p:txBody>
      </p:sp>
      <p:sp>
        <p:nvSpPr>
          <p:cNvPr id="3" name="Title 2">
            <a:extLst>
              <a:ext uri="{FF2B5EF4-FFF2-40B4-BE49-F238E27FC236}">
                <a16:creationId xmlns:a16="http://schemas.microsoft.com/office/drawing/2014/main" id="{DF4F830F-BA68-1347-B8EA-213A9BDF63A2}"/>
              </a:ext>
            </a:extLst>
          </p:cNvPr>
          <p:cNvSpPr>
            <a:spLocks noGrp="1"/>
          </p:cNvSpPr>
          <p:nvPr>
            <p:ph type="title"/>
          </p:nvPr>
        </p:nvSpPr>
        <p:spPr/>
        <p:txBody>
          <a:bodyPr>
            <a:normAutofit/>
          </a:bodyPr>
          <a:lstStyle/>
          <a:p>
            <a:r>
              <a:rPr lang="en-US" dirty="0"/>
              <a:t>Towards a Practical Crowdsourcing Strategy</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603B4892-FAEF-0D4F-831B-15CAC45780C3}"/>
                  </a:ext>
                </a:extLst>
              </p:cNvPr>
              <p:cNvSpPr>
                <a:spLocks noGrp="1"/>
              </p:cNvSpPr>
              <p:nvPr>
                <p:ph type="body" sz="half" idx="1"/>
              </p:nvPr>
            </p:nvSpPr>
            <p:spPr>
              <a:xfrm>
                <a:off x="609519" y="1752600"/>
                <a:ext cx="6552513" cy="4373564"/>
              </a:xfrm>
            </p:spPr>
            <p:txBody>
              <a:bodyPr>
                <a:normAutofit/>
              </a:bodyPr>
              <a:lstStyle/>
              <a:p>
                <a:r>
                  <a:rPr lang="en-US" dirty="0"/>
                  <a:t>Label can be inferred if the connecting path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contains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a14:m>
                <a:r>
                  <a:rPr lang="en-US" dirty="0"/>
                  <a:t> non-match pair</a:t>
                </a:r>
              </a:p>
              <a:p>
                <a:pPr lvl="1"/>
                <a:r>
                  <a:rPr lang="en-US" dirty="0"/>
                  <a:t>If </a:t>
                </a:r>
                <a14:m>
                  <m:oMath xmlns:m="http://schemas.openxmlformats.org/officeDocument/2006/math">
                    <m:r>
                      <a:rPr lang="en-US" i="1">
                        <a:latin typeface="Cambria Math" panose="02040503050406030204" pitchFamily="18" charset="0"/>
                        <a:ea typeface="Cambria Math" panose="02040503050406030204" pitchFamily="18" charset="0"/>
                      </a:rPr>
                      <m:t>↝ </m:t>
                    </m:r>
                  </m:oMath>
                </a14:m>
                <a:r>
                  <a:rPr lang="en-US" dirty="0"/>
                  <a:t>contains no non-matches then label is match</a:t>
                </a:r>
              </a:p>
              <a:p>
                <a:pPr lvl="1"/>
                <a:r>
                  <a:rPr lang="en-US" dirty="0"/>
                  <a:t>If </a:t>
                </a:r>
                <a14:m>
                  <m:oMath xmlns:m="http://schemas.openxmlformats.org/officeDocument/2006/math">
                    <m:r>
                      <a:rPr lang="en-US" i="1">
                        <a:latin typeface="Cambria Math" panose="02040503050406030204" pitchFamily="18" charset="0"/>
                        <a:ea typeface="Cambria Math" panose="02040503050406030204" pitchFamily="18" charset="0"/>
                      </a:rPr>
                      <m:t>↝ </m:t>
                    </m:r>
                  </m:oMath>
                </a14:m>
                <a:r>
                  <a:rPr lang="en-US" dirty="0"/>
                  <a:t>contains 1 non-match then label is non-match</a:t>
                </a:r>
              </a:p>
              <a:p>
                <a:pPr lvl="1"/>
                <a:endParaRPr lang="en-US" dirty="0"/>
              </a:p>
              <a:p>
                <a:r>
                  <a:rPr lang="en-US" dirty="0"/>
                  <a:t>For negative transitivity, </a:t>
                </a:r>
              </a:p>
              <a:p>
                <a:pPr lvl="1"/>
                <a:r>
                  <a:rPr lang="en-US" dirty="0"/>
                  <a:t>if p</a:t>
                </a:r>
                <a:r>
                  <a:rPr lang="en-US" baseline="-25000" dirty="0"/>
                  <a:t>1</a:t>
                </a:r>
                <a:r>
                  <a:rPr lang="en-US" dirty="0"/>
                  <a:t>, p</a:t>
                </a:r>
                <a:r>
                  <a:rPr lang="en-US" baseline="-25000" dirty="0"/>
                  <a:t>2</a:t>
                </a:r>
                <a:r>
                  <a:rPr lang="en-US" dirty="0"/>
                  <a:t> are crowdsourced, we still cannot infer p</a:t>
                </a:r>
                <a:r>
                  <a:rPr lang="en-US" baseline="-25000" dirty="0"/>
                  <a:t>3</a:t>
                </a:r>
              </a:p>
              <a:p>
                <a:pPr lvl="1"/>
                <a:r>
                  <a:rPr lang="en-US" dirty="0"/>
                  <a:t>if p</a:t>
                </a:r>
                <a:r>
                  <a:rPr lang="en-US" baseline="-25000" dirty="0"/>
                  <a:t>3</a:t>
                </a:r>
                <a:r>
                  <a:rPr lang="en-US" dirty="0"/>
                  <a:t> is crowdsourced before then we can save a HIT</a:t>
                </a:r>
                <a:endParaRPr lang="en-US" baseline="-25000" dirty="0"/>
              </a:p>
              <a:p>
                <a:pPr lvl="1"/>
                <a:endParaRPr lang="en-US" baseline="-25000" dirty="0"/>
              </a:p>
              <a:p>
                <a:r>
                  <a:rPr lang="en-US" dirty="0"/>
                  <a:t>Crowdsource in decreasing order of probabilities so matching pairs are determined first</a:t>
                </a:r>
              </a:p>
              <a:p>
                <a:pPr lvl="1"/>
                <a:r>
                  <a:rPr lang="en-US" dirty="0"/>
                  <a:t>Check if label can be inferred before crowdsourcing</a:t>
                </a:r>
              </a:p>
              <a:p>
                <a:pPr lvl="1"/>
                <a:endParaRPr lang="en-US" dirty="0"/>
              </a:p>
              <a:p>
                <a:r>
                  <a:rPr lang="en-US" dirty="0"/>
                  <a:t>Sub-optimal if probabilities are unreliable</a:t>
                </a:r>
              </a:p>
            </p:txBody>
          </p:sp>
        </mc:Choice>
        <mc:Fallback xmlns="">
          <p:sp>
            <p:nvSpPr>
              <p:cNvPr id="4" name="Text Placeholder 3">
                <a:extLst>
                  <a:ext uri="{FF2B5EF4-FFF2-40B4-BE49-F238E27FC236}">
                    <a16:creationId xmlns:a16="http://schemas.microsoft.com/office/drawing/2014/main" id="{603B4892-FAEF-0D4F-831B-15CAC45780C3}"/>
                  </a:ext>
                </a:extLst>
              </p:cNvPr>
              <p:cNvSpPr>
                <a:spLocks noGrp="1" noRot="1" noChangeAspect="1" noMove="1" noResize="1" noEditPoints="1" noAdjustHandles="1" noChangeArrowheads="1" noChangeShapeType="1" noTextEdit="1"/>
              </p:cNvSpPr>
              <p:nvPr>
                <p:ph type="body" sz="half" idx="1"/>
              </p:nvPr>
            </p:nvSpPr>
            <p:spPr>
              <a:xfrm>
                <a:off x="609519" y="1752600"/>
                <a:ext cx="6552513" cy="4373564"/>
              </a:xfrm>
              <a:blipFill>
                <a:blip r:embed="rId2"/>
                <a:stretch>
                  <a:fillRect l="-1938" t="-870" r="-2326" b="-2029"/>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2CACC55C-D684-FE41-81BE-27B9DD62452A}"/>
              </a:ext>
            </a:extLst>
          </p:cNvPr>
          <p:cNvSpPr/>
          <p:nvPr/>
        </p:nvSpPr>
        <p:spPr>
          <a:xfrm>
            <a:off x="9270814" y="3978301"/>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cs typeface="Calibri"/>
              <a:sym typeface="Calibri"/>
            </a:endParaRPr>
          </a:p>
        </p:txBody>
      </p:sp>
      <p:sp>
        <p:nvSpPr>
          <p:cNvPr id="6" name="Oval 5">
            <a:extLst>
              <a:ext uri="{FF2B5EF4-FFF2-40B4-BE49-F238E27FC236}">
                <a16:creationId xmlns:a16="http://schemas.microsoft.com/office/drawing/2014/main" id="{75AECD02-6CF3-5546-9199-455BA65BBD8A}"/>
              </a:ext>
            </a:extLst>
          </p:cNvPr>
          <p:cNvSpPr/>
          <p:nvPr/>
        </p:nvSpPr>
        <p:spPr>
          <a:xfrm>
            <a:off x="8670802" y="4808310"/>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7" name="Oval 6">
            <a:extLst>
              <a:ext uri="{FF2B5EF4-FFF2-40B4-BE49-F238E27FC236}">
                <a16:creationId xmlns:a16="http://schemas.microsoft.com/office/drawing/2014/main" id="{88F9D3C9-4D40-E944-9031-C5D82A897C25}"/>
              </a:ext>
            </a:extLst>
          </p:cNvPr>
          <p:cNvSpPr/>
          <p:nvPr/>
        </p:nvSpPr>
        <p:spPr>
          <a:xfrm>
            <a:off x="9922013" y="4816580"/>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8" name="Straight Connector 7">
            <a:extLst>
              <a:ext uri="{FF2B5EF4-FFF2-40B4-BE49-F238E27FC236}">
                <a16:creationId xmlns:a16="http://schemas.microsoft.com/office/drawing/2014/main" id="{1C0D6B25-DFC8-D642-A1F9-01AB6C786FF0}"/>
              </a:ext>
            </a:extLst>
          </p:cNvPr>
          <p:cNvCxnSpPr>
            <a:stCxn id="5" idx="3"/>
            <a:endCxn id="6" idx="0"/>
          </p:cNvCxnSpPr>
          <p:nvPr/>
        </p:nvCxnSpPr>
        <p:spPr>
          <a:xfrm flipH="1">
            <a:off x="8777185" y="4159411"/>
            <a:ext cx="524788" cy="648899"/>
          </a:xfrm>
          <a:prstGeom prst="line">
            <a:avLst/>
          </a:prstGeom>
          <a:noFill/>
          <a:ln w="25400" cap="flat">
            <a:solidFill>
              <a:schemeClr val="tx2"/>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81EB1CF4-8B43-C843-946B-4F96F67BEEC1}"/>
              </a:ext>
            </a:extLst>
          </p:cNvPr>
          <p:cNvCxnSpPr>
            <a:cxnSpLocks/>
            <a:stCxn id="5" idx="5"/>
            <a:endCxn id="7" idx="0"/>
          </p:cNvCxnSpPr>
          <p:nvPr/>
        </p:nvCxnSpPr>
        <p:spPr>
          <a:xfrm>
            <a:off x="9452421" y="4159411"/>
            <a:ext cx="575975" cy="657169"/>
          </a:xfrm>
          <a:prstGeom prst="line">
            <a:avLst/>
          </a:prstGeom>
          <a:noFill/>
          <a:ln w="25400" cap="flat">
            <a:solidFill>
              <a:schemeClr val="tx2"/>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 name="Straight Connector 9">
            <a:extLst>
              <a:ext uri="{FF2B5EF4-FFF2-40B4-BE49-F238E27FC236}">
                <a16:creationId xmlns:a16="http://schemas.microsoft.com/office/drawing/2014/main" id="{2D0245B4-17E2-2142-9BF8-D9AE09060729}"/>
              </a:ext>
            </a:extLst>
          </p:cNvPr>
          <p:cNvCxnSpPr>
            <a:cxnSpLocks/>
            <a:stCxn id="6" idx="6"/>
            <a:endCxn id="7" idx="2"/>
          </p:cNvCxnSpPr>
          <p:nvPr/>
        </p:nvCxnSpPr>
        <p:spPr>
          <a:xfrm>
            <a:off x="8883568" y="4914402"/>
            <a:ext cx="1038445" cy="827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A46F9979-8789-1248-AC9E-D7BA29D2B073}"/>
              </a:ext>
            </a:extLst>
          </p:cNvPr>
          <p:cNvSpPr txBox="1"/>
          <p:nvPr/>
        </p:nvSpPr>
        <p:spPr>
          <a:xfrm>
            <a:off x="8759321" y="5094901"/>
            <a:ext cx="124008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crowdsourced</a:t>
            </a:r>
          </a:p>
        </p:txBody>
      </p:sp>
      <p:sp>
        <p:nvSpPr>
          <p:cNvPr id="15" name="TextBox 14">
            <a:extLst>
              <a:ext uri="{FF2B5EF4-FFF2-40B4-BE49-F238E27FC236}">
                <a16:creationId xmlns:a16="http://schemas.microsoft.com/office/drawing/2014/main" id="{CDABB08A-D92D-6B4F-812D-FA078B84E5A8}"/>
              </a:ext>
            </a:extLst>
          </p:cNvPr>
          <p:cNvSpPr txBox="1"/>
          <p:nvPr/>
        </p:nvSpPr>
        <p:spPr>
          <a:xfrm>
            <a:off x="8211564" y="4109598"/>
            <a:ext cx="844280"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crowd-sourced</a:t>
            </a:r>
          </a:p>
        </p:txBody>
      </p:sp>
      <p:sp>
        <p:nvSpPr>
          <p:cNvPr id="16" name="TextBox 15">
            <a:extLst>
              <a:ext uri="{FF2B5EF4-FFF2-40B4-BE49-F238E27FC236}">
                <a16:creationId xmlns:a16="http://schemas.microsoft.com/office/drawing/2014/main" id="{00159E27-CF61-B449-9DAD-ACA45077A4BA}"/>
              </a:ext>
            </a:extLst>
          </p:cNvPr>
          <p:cNvSpPr txBox="1"/>
          <p:nvPr/>
        </p:nvSpPr>
        <p:spPr>
          <a:xfrm>
            <a:off x="9724788" y="4226705"/>
            <a:ext cx="73032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inferred</a:t>
            </a:r>
          </a:p>
        </p:txBody>
      </p:sp>
      <p:sp>
        <p:nvSpPr>
          <p:cNvPr id="17" name="TextBox 16">
            <a:extLst>
              <a:ext uri="{FF2B5EF4-FFF2-40B4-BE49-F238E27FC236}">
                <a16:creationId xmlns:a16="http://schemas.microsoft.com/office/drawing/2014/main" id="{883E0549-58E4-D144-B324-6AFD2D14734A}"/>
              </a:ext>
            </a:extLst>
          </p:cNvPr>
          <p:cNvSpPr txBox="1"/>
          <p:nvPr/>
        </p:nvSpPr>
        <p:spPr>
          <a:xfrm>
            <a:off x="8182944" y="3640673"/>
            <a:ext cx="247122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Negative Transitive Relation</a:t>
            </a:r>
          </a:p>
        </p:txBody>
      </p:sp>
      <p:sp>
        <p:nvSpPr>
          <p:cNvPr id="28" name="TextBox 27">
            <a:extLst>
              <a:ext uri="{FF2B5EF4-FFF2-40B4-BE49-F238E27FC236}">
                <a16:creationId xmlns:a16="http://schemas.microsoft.com/office/drawing/2014/main" id="{D2B85ED5-C895-1947-B4E3-B0919DEFAE3B}"/>
              </a:ext>
            </a:extLst>
          </p:cNvPr>
          <p:cNvSpPr txBox="1"/>
          <p:nvPr/>
        </p:nvSpPr>
        <p:spPr>
          <a:xfrm>
            <a:off x="9035165" y="4312309"/>
            <a:ext cx="26866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p</a:t>
            </a:r>
            <a:r>
              <a:rPr kumimoji="0" lang="en-US" sz="1400" b="0" i="0" u="none" strike="noStrike" kern="1200" cap="none" spc="0" normalizeH="0" baseline="-25000" noProof="0" dirty="0">
                <a:ln>
                  <a:noFill/>
                </a:ln>
                <a:solidFill>
                  <a:srgbClr val="000000"/>
                </a:solidFill>
                <a:effectLst/>
                <a:uLnTx/>
                <a:uFillTx/>
                <a:latin typeface="IBM Plex Sans" panose="020B0503050203000203" pitchFamily="34" charset="0"/>
                <a:cs typeface="Calibri"/>
                <a:sym typeface="Calibri"/>
              </a:rPr>
              <a:t>1</a:t>
            </a:r>
          </a:p>
        </p:txBody>
      </p:sp>
      <p:sp>
        <p:nvSpPr>
          <p:cNvPr id="29" name="TextBox 28">
            <a:extLst>
              <a:ext uri="{FF2B5EF4-FFF2-40B4-BE49-F238E27FC236}">
                <a16:creationId xmlns:a16="http://schemas.microsoft.com/office/drawing/2014/main" id="{3081DF05-9DE0-4247-808F-AABDC128F17A}"/>
              </a:ext>
            </a:extLst>
          </p:cNvPr>
          <p:cNvSpPr txBox="1"/>
          <p:nvPr/>
        </p:nvSpPr>
        <p:spPr>
          <a:xfrm>
            <a:off x="9501940" y="4315434"/>
            <a:ext cx="26866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p</a:t>
            </a:r>
            <a:r>
              <a:rPr kumimoji="0" lang="en-US" sz="1400" b="0" i="0" u="none" strike="noStrike" kern="1200" cap="none" spc="0" normalizeH="0" baseline="-25000" noProof="0" dirty="0">
                <a:ln>
                  <a:noFill/>
                </a:ln>
                <a:solidFill>
                  <a:srgbClr val="000000"/>
                </a:solidFill>
                <a:effectLst/>
                <a:uLnTx/>
                <a:uFillTx/>
                <a:latin typeface="IBM Plex Sans" panose="020B0503050203000203" pitchFamily="34" charset="0"/>
                <a:cs typeface="Calibri"/>
                <a:sym typeface="Calibri"/>
              </a:rPr>
              <a:t>2</a:t>
            </a:r>
          </a:p>
        </p:txBody>
      </p:sp>
      <p:sp>
        <p:nvSpPr>
          <p:cNvPr id="30" name="TextBox 29">
            <a:extLst>
              <a:ext uri="{FF2B5EF4-FFF2-40B4-BE49-F238E27FC236}">
                <a16:creationId xmlns:a16="http://schemas.microsoft.com/office/drawing/2014/main" id="{B57728F2-4FB9-7540-B39A-D598223D28C4}"/>
              </a:ext>
            </a:extLst>
          </p:cNvPr>
          <p:cNvSpPr txBox="1"/>
          <p:nvPr/>
        </p:nvSpPr>
        <p:spPr>
          <a:xfrm>
            <a:off x="9284226" y="4647306"/>
            <a:ext cx="26866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p</a:t>
            </a:r>
            <a:r>
              <a:rPr kumimoji="0" lang="en-US" sz="1400" b="0" i="0" u="none" strike="noStrike" kern="1200" cap="none" spc="0" normalizeH="0" baseline="-25000" noProof="0" dirty="0">
                <a:ln>
                  <a:noFill/>
                </a:ln>
                <a:solidFill>
                  <a:srgbClr val="000000"/>
                </a:solidFill>
                <a:effectLst/>
                <a:uLnTx/>
                <a:uFillTx/>
                <a:latin typeface="IBM Plex Sans" panose="020B0503050203000203" pitchFamily="34" charset="0"/>
                <a:cs typeface="Calibri"/>
                <a:sym typeface="Calibri"/>
              </a:rPr>
              <a:t>3</a:t>
            </a:r>
          </a:p>
        </p:txBody>
      </p:sp>
      <p:sp>
        <p:nvSpPr>
          <p:cNvPr id="37" name="Oval 36">
            <a:extLst>
              <a:ext uri="{FF2B5EF4-FFF2-40B4-BE49-F238E27FC236}">
                <a16:creationId xmlns:a16="http://schemas.microsoft.com/office/drawing/2014/main" id="{1148FFC0-644D-B749-9495-C76695F46875}"/>
              </a:ext>
            </a:extLst>
          </p:cNvPr>
          <p:cNvSpPr/>
          <p:nvPr/>
        </p:nvSpPr>
        <p:spPr>
          <a:xfrm>
            <a:off x="9268994" y="1706231"/>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cs typeface="Calibri"/>
              <a:sym typeface="Calibri"/>
            </a:endParaRPr>
          </a:p>
        </p:txBody>
      </p:sp>
      <p:sp>
        <p:nvSpPr>
          <p:cNvPr id="38" name="Oval 37">
            <a:extLst>
              <a:ext uri="{FF2B5EF4-FFF2-40B4-BE49-F238E27FC236}">
                <a16:creationId xmlns:a16="http://schemas.microsoft.com/office/drawing/2014/main" id="{A77C39F8-8D31-0642-8F50-389CD848A1E7}"/>
              </a:ext>
            </a:extLst>
          </p:cNvPr>
          <p:cNvSpPr/>
          <p:nvPr/>
        </p:nvSpPr>
        <p:spPr>
          <a:xfrm>
            <a:off x="8668982" y="2536240"/>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9" name="Oval 38">
            <a:extLst>
              <a:ext uri="{FF2B5EF4-FFF2-40B4-BE49-F238E27FC236}">
                <a16:creationId xmlns:a16="http://schemas.microsoft.com/office/drawing/2014/main" id="{6DCEE76F-7895-D743-BA51-36A85A45523E}"/>
              </a:ext>
            </a:extLst>
          </p:cNvPr>
          <p:cNvSpPr/>
          <p:nvPr/>
        </p:nvSpPr>
        <p:spPr>
          <a:xfrm>
            <a:off x="9920193" y="2544510"/>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40" name="Straight Connector 39">
            <a:extLst>
              <a:ext uri="{FF2B5EF4-FFF2-40B4-BE49-F238E27FC236}">
                <a16:creationId xmlns:a16="http://schemas.microsoft.com/office/drawing/2014/main" id="{DF9D47CC-838C-EE41-B2DA-5F000F1461DF}"/>
              </a:ext>
            </a:extLst>
          </p:cNvPr>
          <p:cNvCxnSpPr>
            <a:stCxn id="37" idx="3"/>
            <a:endCxn id="38" idx="0"/>
          </p:cNvCxnSpPr>
          <p:nvPr/>
        </p:nvCxnSpPr>
        <p:spPr>
          <a:xfrm flipH="1">
            <a:off x="8775365" y="1887341"/>
            <a:ext cx="524788" cy="648899"/>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3DD19F04-6A2D-FF42-BC4F-3978764163A4}"/>
              </a:ext>
            </a:extLst>
          </p:cNvPr>
          <p:cNvCxnSpPr>
            <a:cxnSpLocks/>
            <a:stCxn id="37" idx="5"/>
            <a:endCxn id="39" idx="0"/>
          </p:cNvCxnSpPr>
          <p:nvPr/>
        </p:nvCxnSpPr>
        <p:spPr>
          <a:xfrm>
            <a:off x="9450601" y="1887341"/>
            <a:ext cx="575975" cy="657169"/>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1209CF77-E98C-CF4D-AB48-746BA9C308B3}"/>
              </a:ext>
            </a:extLst>
          </p:cNvPr>
          <p:cNvCxnSpPr>
            <a:cxnSpLocks/>
            <a:stCxn id="38" idx="6"/>
            <a:endCxn id="39" idx="2"/>
          </p:cNvCxnSpPr>
          <p:nvPr/>
        </p:nvCxnSpPr>
        <p:spPr>
          <a:xfrm>
            <a:off x="8881748" y="2642332"/>
            <a:ext cx="1038445" cy="827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43" name="TextBox 42">
            <a:extLst>
              <a:ext uri="{FF2B5EF4-FFF2-40B4-BE49-F238E27FC236}">
                <a16:creationId xmlns:a16="http://schemas.microsoft.com/office/drawing/2014/main" id="{63745174-1B3F-9543-9779-0E1AE39F81F6}"/>
              </a:ext>
            </a:extLst>
          </p:cNvPr>
          <p:cNvSpPr txBox="1"/>
          <p:nvPr/>
        </p:nvSpPr>
        <p:spPr>
          <a:xfrm>
            <a:off x="8757501" y="2822831"/>
            <a:ext cx="124008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crowdsourced</a:t>
            </a:r>
          </a:p>
        </p:txBody>
      </p:sp>
      <p:sp>
        <p:nvSpPr>
          <p:cNvPr id="44" name="TextBox 43">
            <a:extLst>
              <a:ext uri="{FF2B5EF4-FFF2-40B4-BE49-F238E27FC236}">
                <a16:creationId xmlns:a16="http://schemas.microsoft.com/office/drawing/2014/main" id="{16444903-9D9A-9A4B-B87F-CF90747E9F80}"/>
              </a:ext>
            </a:extLst>
          </p:cNvPr>
          <p:cNvSpPr txBox="1"/>
          <p:nvPr/>
        </p:nvSpPr>
        <p:spPr>
          <a:xfrm>
            <a:off x="8209744" y="1837528"/>
            <a:ext cx="844280"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crowd-sourced</a:t>
            </a:r>
          </a:p>
        </p:txBody>
      </p:sp>
      <p:sp>
        <p:nvSpPr>
          <p:cNvPr id="45" name="TextBox 44">
            <a:extLst>
              <a:ext uri="{FF2B5EF4-FFF2-40B4-BE49-F238E27FC236}">
                <a16:creationId xmlns:a16="http://schemas.microsoft.com/office/drawing/2014/main" id="{F9862785-DECB-574D-9B73-DA55F115AEB1}"/>
              </a:ext>
            </a:extLst>
          </p:cNvPr>
          <p:cNvSpPr txBox="1"/>
          <p:nvPr/>
        </p:nvSpPr>
        <p:spPr>
          <a:xfrm>
            <a:off x="9722968" y="1954635"/>
            <a:ext cx="73032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inferred</a:t>
            </a:r>
          </a:p>
        </p:txBody>
      </p:sp>
      <p:sp>
        <p:nvSpPr>
          <p:cNvPr id="46" name="TextBox 45">
            <a:extLst>
              <a:ext uri="{FF2B5EF4-FFF2-40B4-BE49-F238E27FC236}">
                <a16:creationId xmlns:a16="http://schemas.microsoft.com/office/drawing/2014/main" id="{C5438E1E-EEDE-B040-944A-098592F75A65}"/>
              </a:ext>
            </a:extLst>
          </p:cNvPr>
          <p:cNvSpPr txBox="1"/>
          <p:nvPr/>
        </p:nvSpPr>
        <p:spPr>
          <a:xfrm>
            <a:off x="8181124" y="1368603"/>
            <a:ext cx="247122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Positive Transitive Relation</a:t>
            </a:r>
          </a:p>
        </p:txBody>
      </p:sp>
      <p:sp>
        <p:nvSpPr>
          <p:cNvPr id="50" name="TextBox 49">
            <a:extLst>
              <a:ext uri="{FF2B5EF4-FFF2-40B4-BE49-F238E27FC236}">
                <a16:creationId xmlns:a16="http://schemas.microsoft.com/office/drawing/2014/main" id="{A786A504-9C57-2E42-9D88-570A4E9C7422}"/>
              </a:ext>
            </a:extLst>
          </p:cNvPr>
          <p:cNvSpPr txBox="1"/>
          <p:nvPr/>
        </p:nvSpPr>
        <p:spPr>
          <a:xfrm>
            <a:off x="10145571" y="4764649"/>
            <a:ext cx="23018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000000"/>
                </a:solidFill>
                <a:effectLst/>
                <a:uLnTx/>
                <a:uFillTx/>
                <a:latin typeface="IBM Plex Sans" panose="020B0503050203000203" pitchFamily="34" charset="0"/>
                <a:cs typeface="Calibri"/>
                <a:sym typeface="Calibri"/>
              </a:rPr>
              <a:t>1</a:t>
            </a:r>
          </a:p>
        </p:txBody>
      </p:sp>
      <p:sp>
        <p:nvSpPr>
          <p:cNvPr id="51" name="TextBox 50">
            <a:extLst>
              <a:ext uri="{FF2B5EF4-FFF2-40B4-BE49-F238E27FC236}">
                <a16:creationId xmlns:a16="http://schemas.microsoft.com/office/drawing/2014/main" id="{2143087C-745F-3D48-8B26-15FAC8CBD852}"/>
              </a:ext>
            </a:extLst>
          </p:cNvPr>
          <p:cNvSpPr txBox="1"/>
          <p:nvPr/>
        </p:nvSpPr>
        <p:spPr>
          <a:xfrm>
            <a:off x="8429821" y="4760514"/>
            <a:ext cx="23018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000000"/>
                </a:solidFill>
                <a:effectLst/>
                <a:uLnTx/>
                <a:uFillTx/>
                <a:latin typeface="IBM Plex Sans" panose="020B0503050203000203" pitchFamily="34" charset="0"/>
                <a:cs typeface="Calibri"/>
                <a:sym typeface="Calibri"/>
              </a:rPr>
              <a:t>2</a:t>
            </a:r>
          </a:p>
        </p:txBody>
      </p:sp>
      <p:sp>
        <p:nvSpPr>
          <p:cNvPr id="52" name="TextBox 51">
            <a:extLst>
              <a:ext uri="{FF2B5EF4-FFF2-40B4-BE49-F238E27FC236}">
                <a16:creationId xmlns:a16="http://schemas.microsoft.com/office/drawing/2014/main" id="{F77F2456-D756-664F-B624-35D7B511D92E}"/>
              </a:ext>
            </a:extLst>
          </p:cNvPr>
          <p:cNvSpPr txBox="1"/>
          <p:nvPr/>
        </p:nvSpPr>
        <p:spPr>
          <a:xfrm>
            <a:off x="9481760" y="3904868"/>
            <a:ext cx="23018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000000"/>
                </a:solidFill>
                <a:effectLst/>
                <a:uLnTx/>
                <a:uFillTx/>
                <a:latin typeface="IBM Plex Sans" panose="020B0503050203000203" pitchFamily="34" charset="0"/>
                <a:cs typeface="Calibri"/>
                <a:sym typeface="Calibri"/>
              </a:rPr>
              <a:t>3</a:t>
            </a:r>
          </a:p>
        </p:txBody>
      </p:sp>
      <p:sp>
        <p:nvSpPr>
          <p:cNvPr id="53" name="TextBox 52">
            <a:extLst>
              <a:ext uri="{FF2B5EF4-FFF2-40B4-BE49-F238E27FC236}">
                <a16:creationId xmlns:a16="http://schemas.microsoft.com/office/drawing/2014/main" id="{4418914C-5A44-6949-A6B3-89CAC613C78B}"/>
              </a:ext>
            </a:extLst>
          </p:cNvPr>
          <p:cNvSpPr txBox="1"/>
          <p:nvPr/>
        </p:nvSpPr>
        <p:spPr>
          <a:xfrm>
            <a:off x="609518" y="6452743"/>
            <a:ext cx="10328104" cy="553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Calibri"/>
                <a:cs typeface="Calibri"/>
              </a:rPr>
              <a:t>Leveraging Transitive Relations for Crowdsourced Joins </a:t>
            </a:r>
            <a:r>
              <a:rPr kumimoji="0" lang="en-US" sz="1200" b="0" i="0" u="none" strike="noStrike" kern="1200" cap="none" spc="0" normalizeH="0" baseline="0" noProof="0" dirty="0">
                <a:ln>
                  <a:noFill/>
                </a:ln>
                <a:solidFill>
                  <a:srgbClr val="000000"/>
                </a:solidFill>
                <a:effectLst/>
                <a:uLnTx/>
                <a:uFillTx/>
                <a:latin typeface="Calibri"/>
                <a:cs typeface="Calibri"/>
              </a:rPr>
              <a:t>by </a:t>
            </a:r>
            <a:r>
              <a:rPr kumimoji="0" lang="en-US" sz="1200" b="1" i="0" u="none" strike="noStrike" kern="1200" cap="none" spc="0" normalizeH="0" baseline="0" noProof="0" dirty="0">
                <a:ln>
                  <a:noFill/>
                </a:ln>
                <a:solidFill>
                  <a:srgbClr val="000000"/>
                </a:solidFill>
                <a:effectLst/>
                <a:uLnTx/>
                <a:uFillTx/>
                <a:latin typeface="Calibri"/>
                <a:cs typeface="Calibri"/>
              </a:rPr>
              <a:t>Wang, Li, </a:t>
            </a:r>
            <a:r>
              <a:rPr kumimoji="0" lang="en-US" sz="1200" b="1" i="0" u="none" strike="noStrike" kern="1200" cap="none" spc="0" normalizeH="0" baseline="0" noProof="0" dirty="0" err="1">
                <a:ln>
                  <a:noFill/>
                </a:ln>
                <a:solidFill>
                  <a:srgbClr val="000000"/>
                </a:solidFill>
                <a:effectLst/>
                <a:uLnTx/>
                <a:uFillTx/>
                <a:latin typeface="Calibri"/>
                <a:cs typeface="Calibri"/>
              </a:rPr>
              <a:t>Kraska</a:t>
            </a:r>
            <a:r>
              <a:rPr kumimoji="0" lang="en-US" sz="1200" b="1" i="0" u="none" strike="noStrike" kern="1200" cap="none" spc="0" normalizeH="0" baseline="0" noProof="0" dirty="0">
                <a:ln>
                  <a:noFill/>
                </a:ln>
                <a:solidFill>
                  <a:srgbClr val="000000"/>
                </a:solidFill>
                <a:effectLst/>
                <a:uLnTx/>
                <a:uFillTx/>
                <a:latin typeface="Calibri"/>
                <a:cs typeface="Calibri"/>
              </a:rPr>
              <a:t>, Franklin and Feng </a:t>
            </a:r>
            <a:r>
              <a:rPr kumimoji="0" lang="en-US" sz="1200" b="0" i="0" u="none" strike="noStrike" kern="1200" cap="none" spc="0" normalizeH="0" baseline="0" noProof="0" dirty="0">
                <a:ln>
                  <a:noFill/>
                </a:ln>
                <a:solidFill>
                  <a:srgbClr val="000000"/>
                </a:solidFill>
                <a:effectLst/>
                <a:uLnTx/>
                <a:uFillTx/>
                <a:latin typeface="Calibri"/>
                <a:cs typeface="Calibri"/>
              </a:rPr>
              <a:t>in SIGMOD 2013.</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1" name="TextBox 10">
            <a:extLst>
              <a:ext uri="{FF2B5EF4-FFF2-40B4-BE49-F238E27FC236}">
                <a16:creationId xmlns:a16="http://schemas.microsoft.com/office/drawing/2014/main" id="{CF74EB70-CB82-C84D-AB0F-7D648C8AD0B0}"/>
              </a:ext>
            </a:extLst>
          </p:cNvPr>
          <p:cNvSpPr txBox="1"/>
          <p:nvPr/>
        </p:nvSpPr>
        <p:spPr>
          <a:xfrm>
            <a:off x="8096619" y="5416049"/>
            <a:ext cx="2407067"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Calibri"/>
              </a:rPr>
              <a:t>(r</a:t>
            </a:r>
            <a:r>
              <a:rPr kumimoji="0" lang="en-US" sz="1800" b="0" i="0" u="none" strike="noStrike" cap="none" spc="0" normalizeH="0" baseline="-25000" dirty="0">
                <a:ln>
                  <a:noFill/>
                </a:ln>
                <a:solidFill>
                  <a:srgbClr val="000000"/>
                </a:solidFill>
                <a:effectLst/>
                <a:uFillTx/>
                <a:latin typeface="+mn-lt"/>
                <a:ea typeface="+mn-ea"/>
                <a:cs typeface="+mn-cs"/>
                <a:sym typeface="Calibri"/>
              </a:rPr>
              <a:t>2</a:t>
            </a:r>
            <a:r>
              <a:rPr kumimoji="0" lang="en-US" sz="1800" b="0" i="0" u="none" strike="noStrike" cap="none" spc="0" normalizeH="0" baseline="0" dirty="0">
                <a:ln>
                  <a:noFill/>
                </a:ln>
                <a:solidFill>
                  <a:srgbClr val="000000"/>
                </a:solidFill>
                <a:effectLst/>
                <a:uFillTx/>
                <a:latin typeface="+mn-lt"/>
                <a:ea typeface="+mn-ea"/>
                <a:cs typeface="+mn-cs"/>
                <a:sym typeface="Calibri"/>
              </a:rPr>
              <a:t>,r</a:t>
            </a:r>
            <a:r>
              <a:rPr kumimoji="0" lang="en-US" sz="1800" b="0" i="0" u="none" strike="noStrike" cap="none" spc="0" normalizeH="0" baseline="-25000" dirty="0">
                <a:ln>
                  <a:noFill/>
                </a:ln>
                <a:solidFill>
                  <a:srgbClr val="000000"/>
                </a:solidFill>
                <a:effectLst/>
                <a:uFillTx/>
                <a:latin typeface="+mn-lt"/>
                <a:ea typeface="+mn-ea"/>
                <a:cs typeface="+mn-cs"/>
                <a:sym typeface="Calibri"/>
              </a:rPr>
              <a:t>1</a:t>
            </a:r>
            <a:r>
              <a:rPr kumimoji="0" lang="en-US" sz="1800" b="0" i="0" u="none" strike="noStrike" cap="none" spc="0" normalizeH="0" baseline="0" dirty="0">
                <a:ln>
                  <a:noFill/>
                </a:ln>
                <a:solidFill>
                  <a:srgbClr val="000000"/>
                </a:solidFill>
                <a:effectLst/>
                <a:uFillTx/>
                <a:latin typeface="+mn-lt"/>
                <a:ea typeface="+mn-ea"/>
                <a:cs typeface="+mn-cs"/>
                <a:sym typeface="Calibri"/>
              </a:rPr>
              <a:t>) , (r</a:t>
            </a:r>
            <a:r>
              <a:rPr kumimoji="0" lang="en-US" sz="1800" b="0" i="0" u="none" strike="noStrike" cap="none" spc="0" normalizeH="0" baseline="-25000" dirty="0">
                <a:ln>
                  <a:noFill/>
                </a:ln>
                <a:solidFill>
                  <a:srgbClr val="000000"/>
                </a:solidFill>
                <a:effectLst/>
                <a:uFillTx/>
                <a:latin typeface="+mn-lt"/>
                <a:ea typeface="+mn-ea"/>
                <a:cs typeface="+mn-cs"/>
                <a:sym typeface="Calibri"/>
              </a:rPr>
              <a:t>3</a:t>
            </a:r>
            <a:r>
              <a:rPr kumimoji="0" lang="en-US" sz="1800" b="0" i="0" u="none" strike="noStrike" cap="none" spc="0" normalizeH="0" baseline="0" dirty="0">
                <a:ln>
                  <a:noFill/>
                </a:ln>
                <a:solidFill>
                  <a:srgbClr val="000000"/>
                </a:solidFill>
                <a:effectLst/>
                <a:uFillTx/>
                <a:latin typeface="+mn-lt"/>
                <a:ea typeface="+mn-ea"/>
                <a:cs typeface="+mn-cs"/>
                <a:sym typeface="Calibri"/>
              </a:rPr>
              <a:t>,r</a:t>
            </a:r>
            <a:r>
              <a:rPr kumimoji="0" lang="en-US" sz="1800" b="0" i="0" u="none" strike="noStrike" cap="none" spc="0" normalizeH="0" baseline="-25000" dirty="0">
                <a:ln>
                  <a:noFill/>
                </a:ln>
                <a:solidFill>
                  <a:srgbClr val="000000"/>
                </a:solidFill>
                <a:effectLst/>
                <a:uFillTx/>
                <a:latin typeface="+mn-lt"/>
                <a:ea typeface="+mn-ea"/>
                <a:cs typeface="+mn-cs"/>
                <a:sym typeface="Calibri"/>
              </a:rPr>
              <a:t>2</a:t>
            </a:r>
            <a:r>
              <a:rPr kumimoji="0" lang="en-US" sz="1800" b="0" i="0" u="none" strike="noStrike" cap="none" spc="0" normalizeH="0" baseline="0" dirty="0">
                <a:ln>
                  <a:noFill/>
                </a:ln>
                <a:solidFill>
                  <a:srgbClr val="000000"/>
                </a:solidFill>
                <a:effectLst/>
                <a:uFillTx/>
                <a:latin typeface="+mn-lt"/>
                <a:ea typeface="+mn-ea"/>
                <a:cs typeface="+mn-cs"/>
                <a:sym typeface="Calibri"/>
              </a:rPr>
              <a:t>) </a:t>
            </a:r>
            <a:r>
              <a:rPr kumimoji="0" lang="en-US" sz="1200" b="0" i="0" u="none" strike="noStrike" cap="none" spc="0" normalizeH="0" baseline="0" dirty="0">
                <a:ln>
                  <a:noFill/>
                </a:ln>
                <a:solidFill>
                  <a:srgbClr val="000000"/>
                </a:solidFill>
                <a:effectLst/>
                <a:uFillTx/>
                <a:latin typeface="+mn-lt"/>
                <a:ea typeface="+mn-ea"/>
                <a:cs typeface="+mn-cs"/>
                <a:sym typeface="Calibri"/>
              </a:rPr>
              <a:t>→</a:t>
            </a:r>
            <a:r>
              <a:rPr kumimoji="0" lang="en-US" sz="1800" b="0" i="0" u="none" strike="noStrike" cap="none" spc="0" normalizeH="0" baseline="0" dirty="0">
                <a:ln>
                  <a:noFill/>
                </a:ln>
                <a:solidFill>
                  <a:srgbClr val="000000"/>
                </a:solidFill>
                <a:effectLst/>
                <a:uFillTx/>
                <a:latin typeface="+mn-lt"/>
                <a:ea typeface="+mn-ea"/>
                <a:cs typeface="+mn-cs"/>
                <a:sym typeface="Calibri"/>
              </a:rPr>
              <a:t> (r</a:t>
            </a:r>
            <a:r>
              <a:rPr kumimoji="0" lang="en-US" sz="1800" b="0" i="0" u="none" strike="noStrike" cap="none" spc="0" normalizeH="0" baseline="-25000" dirty="0">
                <a:ln>
                  <a:noFill/>
                </a:ln>
                <a:solidFill>
                  <a:srgbClr val="000000"/>
                </a:solidFill>
                <a:effectLst/>
                <a:uFillTx/>
                <a:latin typeface="+mn-lt"/>
                <a:ea typeface="+mn-ea"/>
                <a:cs typeface="+mn-cs"/>
                <a:sym typeface="Calibri"/>
              </a:rPr>
              <a:t>3</a:t>
            </a:r>
            <a:r>
              <a:rPr kumimoji="0" lang="en-US" sz="1800" b="0" i="0" u="none" strike="noStrike" cap="none" spc="0" normalizeH="0" baseline="0" dirty="0">
                <a:ln>
                  <a:noFill/>
                </a:ln>
                <a:solidFill>
                  <a:srgbClr val="000000"/>
                </a:solidFill>
                <a:effectLst/>
                <a:uFillTx/>
                <a:latin typeface="+mn-lt"/>
                <a:ea typeface="+mn-ea"/>
                <a:cs typeface="+mn-cs"/>
                <a:sym typeface="Calibri"/>
              </a:rPr>
              <a:t>,r</a:t>
            </a:r>
            <a:r>
              <a:rPr kumimoji="0" lang="en-US" sz="1800" b="0" i="0" u="none" strike="noStrike" cap="none" spc="0" normalizeH="0" baseline="-25000" dirty="0">
                <a:ln>
                  <a:noFill/>
                </a:ln>
                <a:solidFill>
                  <a:srgbClr val="000000"/>
                </a:solidFill>
                <a:effectLst/>
                <a:uFillTx/>
                <a:latin typeface="+mn-lt"/>
                <a:ea typeface="+mn-ea"/>
                <a:cs typeface="+mn-cs"/>
                <a:sym typeface="Calibri"/>
              </a:rPr>
              <a:t>1</a:t>
            </a:r>
            <a:r>
              <a:rPr kumimoji="0" lang="en-US" sz="1800" b="0" i="0" u="none" strike="noStrike" cap="none" spc="0" normalizeH="0" baseline="0" dirty="0">
                <a:ln>
                  <a:noFill/>
                </a:ln>
                <a:solidFill>
                  <a:srgbClr val="000000"/>
                </a:solidFill>
                <a:effectLst/>
                <a:uFillTx/>
                <a:latin typeface="+mn-lt"/>
                <a:ea typeface="+mn-ea"/>
                <a:cs typeface="+mn-cs"/>
                <a:sym typeface="Calibri"/>
              </a:rPr>
              <a:t>)</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dirty="0">
                <a:solidFill>
                  <a:srgbClr val="000000"/>
                </a:solidFill>
                <a:sym typeface="Calibri"/>
              </a:rPr>
              <a:t>(r</a:t>
            </a:r>
            <a:r>
              <a:rPr lang="en-US" baseline="-25000" dirty="0">
                <a:solidFill>
                  <a:srgbClr val="000000"/>
                </a:solidFill>
                <a:sym typeface="Calibri"/>
              </a:rPr>
              <a:t>3</a:t>
            </a:r>
            <a:r>
              <a:rPr lang="en-US" dirty="0">
                <a:solidFill>
                  <a:srgbClr val="000000"/>
                </a:solidFill>
                <a:sym typeface="Calibri"/>
              </a:rPr>
              <a:t>,r</a:t>
            </a:r>
            <a:r>
              <a:rPr lang="en-US" baseline="-25000" dirty="0">
                <a:solidFill>
                  <a:srgbClr val="000000"/>
                </a:solidFill>
                <a:sym typeface="Calibri"/>
              </a:rPr>
              <a:t>2</a:t>
            </a:r>
            <a:r>
              <a:rPr lang="en-US" dirty="0">
                <a:solidFill>
                  <a:srgbClr val="000000"/>
                </a:solidFill>
                <a:sym typeface="Calibri"/>
              </a:rPr>
              <a:t>), (r</a:t>
            </a:r>
            <a:r>
              <a:rPr lang="en-US" baseline="-25000" dirty="0">
                <a:solidFill>
                  <a:srgbClr val="000000"/>
                </a:solidFill>
                <a:sym typeface="Calibri"/>
              </a:rPr>
              <a:t>3</a:t>
            </a:r>
            <a:r>
              <a:rPr lang="en-US" dirty="0">
                <a:solidFill>
                  <a:srgbClr val="000000"/>
                </a:solidFill>
                <a:sym typeface="Calibri"/>
              </a:rPr>
              <a:t>,r</a:t>
            </a:r>
            <a:r>
              <a:rPr lang="en-US" baseline="-25000" dirty="0">
                <a:solidFill>
                  <a:srgbClr val="000000"/>
                </a:solidFill>
                <a:sym typeface="Calibri"/>
              </a:rPr>
              <a:t>1</a:t>
            </a:r>
            <a:r>
              <a:rPr lang="en-US" dirty="0">
                <a:solidFill>
                  <a:srgbClr val="000000"/>
                </a:solidFill>
                <a:sym typeface="Calibri"/>
              </a:rPr>
              <a:t>) ↛ (r</a:t>
            </a:r>
            <a:r>
              <a:rPr lang="en-US" baseline="-25000" dirty="0">
                <a:solidFill>
                  <a:srgbClr val="000000"/>
                </a:solidFill>
                <a:sym typeface="Calibri"/>
              </a:rPr>
              <a:t>2</a:t>
            </a:r>
            <a:r>
              <a:rPr lang="en-US" dirty="0">
                <a:solidFill>
                  <a:srgbClr val="000000"/>
                </a:solidFill>
                <a:sym typeface="Calibri"/>
              </a:rPr>
              <a:t>,r</a:t>
            </a:r>
            <a:r>
              <a:rPr lang="en-US" baseline="-25000" dirty="0">
                <a:solidFill>
                  <a:srgbClr val="000000"/>
                </a:solidFill>
                <a:sym typeface="Calibri"/>
              </a:rPr>
              <a:t>1</a:t>
            </a:r>
            <a:r>
              <a:rPr lang="en-US" dirty="0">
                <a:solidFill>
                  <a:srgbClr val="000000"/>
                </a:solidFill>
                <a:sym typeface="Calibri"/>
              </a:rPr>
              <a:t>)</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2" name="TextBox 11">
            <a:extLst>
              <a:ext uri="{FF2B5EF4-FFF2-40B4-BE49-F238E27FC236}">
                <a16:creationId xmlns:a16="http://schemas.microsoft.com/office/drawing/2014/main" id="{A1CAB79C-9587-4443-8CA0-FB1E9FF39F10}"/>
              </a:ext>
            </a:extLst>
          </p:cNvPr>
          <p:cNvSpPr txBox="1"/>
          <p:nvPr/>
        </p:nvSpPr>
        <p:spPr>
          <a:xfrm>
            <a:off x="9375377" y="403167"/>
            <a:ext cx="243662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dirty="0"/>
              <a:t>[Wang et al, SIGMOD’13]</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58802642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482F82-5248-9D4F-8907-4E28832314E7}"/>
              </a:ext>
            </a:extLst>
          </p:cNvPr>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00" b="0" i="0" u="none" strike="noStrike" kern="1200" cap="none" spc="0" normalizeH="0" baseline="0" noProof="0" smtClean="0">
                <a:ln>
                  <a:noFill/>
                </a:ln>
                <a:solidFill>
                  <a:srgbClr val="001934"/>
                </a:solidFill>
                <a:effectLst/>
                <a:uLnTx/>
                <a:uFillTx/>
                <a:latin typeface="Arial"/>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700" b="0" i="0" u="none" strike="noStrike" kern="1200" cap="none" spc="0" normalizeH="0" baseline="0" noProof="0">
              <a:ln>
                <a:noFill/>
              </a:ln>
              <a:solidFill>
                <a:srgbClr val="001934"/>
              </a:solidFill>
              <a:effectLst/>
              <a:uLnTx/>
              <a:uFillTx/>
              <a:latin typeface="Arial"/>
              <a:cs typeface="Arial"/>
              <a:sym typeface="Arial"/>
            </a:endParaRPr>
          </a:p>
        </p:txBody>
      </p:sp>
      <p:sp>
        <p:nvSpPr>
          <p:cNvPr id="3" name="Title 2">
            <a:extLst>
              <a:ext uri="{FF2B5EF4-FFF2-40B4-BE49-F238E27FC236}">
                <a16:creationId xmlns:a16="http://schemas.microsoft.com/office/drawing/2014/main" id="{A92E4477-2904-1649-9BCF-057442463164}"/>
              </a:ext>
            </a:extLst>
          </p:cNvPr>
          <p:cNvSpPr>
            <a:spLocks noGrp="1"/>
          </p:cNvSpPr>
          <p:nvPr>
            <p:ph type="title"/>
          </p:nvPr>
        </p:nvSpPr>
        <p:spPr/>
        <p:txBody>
          <a:bodyPr>
            <a:noAutofit/>
          </a:bodyPr>
          <a:lstStyle/>
          <a:p>
            <a:r>
              <a:rPr lang="en-US" sz="2800" dirty="0"/>
              <a:t>Towards Crowdsourcing Strategies with Guarantees </a:t>
            </a: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105E2A15-AA25-7D4C-829D-173873052823}"/>
                  </a:ext>
                </a:extLst>
              </p:cNvPr>
              <p:cNvSpPr>
                <a:spLocks noGrp="1"/>
              </p:cNvSpPr>
              <p:nvPr>
                <p:ph type="body" idx="1"/>
              </p:nvPr>
            </p:nvSpPr>
            <p:spPr>
              <a:xfrm>
                <a:off x="609520" y="1181100"/>
                <a:ext cx="6563363" cy="5067300"/>
              </a:xfrm>
            </p:spPr>
            <p:txBody>
              <a:bodyPr>
                <a:normAutofit lnSpcReduction="10000"/>
              </a:bodyPr>
              <a:lstStyle/>
              <a:p>
                <a:endParaRPr lang="en-US" dirty="0"/>
              </a:p>
              <a:p>
                <a:r>
                  <a:rPr lang="en-US" dirty="0"/>
                  <a:t>Any strategy incurs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O(n)OPT (n is #records)</a:t>
                </a:r>
              </a:p>
              <a:p>
                <a:pPr lvl="1"/>
                <a:r>
                  <a:rPr lang="en-US" dirty="0"/>
                  <a:t>Need at least </a:t>
                </a:r>
                <a:r>
                  <a:rPr lang="en-US" i="1" dirty="0"/>
                  <a:t>O(n) </a:t>
                </a:r>
                <a:r>
                  <a:rPr lang="en-US" dirty="0"/>
                  <a:t>labels to determine cliques</a:t>
                </a:r>
                <a:endParaRPr lang="en-US" i="1" dirty="0"/>
              </a:p>
              <a:p>
                <a:pPr lvl="1"/>
                <a:r>
                  <a:rPr lang="en-US" dirty="0"/>
                  <a:t>Cannot crowdsource &gt; </a:t>
                </a:r>
                <a14:m>
                  <m:oMath xmlns:m="http://schemas.openxmlformats.org/officeDocument/2006/math">
                    <m:d>
                      <m:dPr>
                        <m:ctrlPr>
                          <a:rPr lang="en-US" i="1" smtClean="0">
                            <a:latin typeface="Cambria Math" panose="02040503050406030204" pitchFamily="18" charset="0"/>
                          </a:rPr>
                        </m:ctrlPr>
                      </m:dPr>
                      <m:e>
                        <m:f>
                          <m:fPr>
                            <m:type m:val="noBar"/>
                            <m:ctrlPr>
                              <a:rPr lang="en-US" i="1" smtClean="0">
                                <a:latin typeface="Cambria Math" panose="02040503050406030204" pitchFamily="18" charset="0"/>
                              </a:rPr>
                            </m:ctrlPr>
                          </m:fPr>
                          <m:num>
                            <m:r>
                              <a:rPr lang="en-US" b="0" i="1" smtClean="0">
                                <a:latin typeface="Cambria Math" panose="02040503050406030204" pitchFamily="18" charset="0"/>
                              </a:rPr>
                              <m:t>𝑛</m:t>
                            </m:r>
                          </m:num>
                          <m:den>
                            <m:r>
                              <a:rPr lang="en-US" b="0" i="1" smtClean="0">
                                <a:latin typeface="Cambria Math" panose="02040503050406030204" pitchFamily="18" charset="0"/>
                              </a:rPr>
                              <m:t>2</m:t>
                            </m:r>
                          </m:den>
                        </m:f>
                      </m:e>
                    </m:d>
                  </m:oMath>
                </a14:m>
                <a:r>
                  <a:rPr lang="en-US" dirty="0"/>
                  <a:t> labels (#edges)</a:t>
                </a:r>
              </a:p>
              <a:p>
                <a:pPr lvl="1"/>
                <a:endParaRPr lang="en-US" dirty="0"/>
              </a:p>
              <a:p>
                <a:r>
                  <a:rPr lang="en-US" dirty="0"/>
                  <a:t>Achieving OPT is NP-hard (reduction to correlation clustering)</a:t>
                </a:r>
              </a:p>
              <a:p>
                <a:endParaRPr lang="en-US" dirty="0"/>
              </a:p>
              <a:p>
                <a:r>
                  <a:rPr lang="en-US" dirty="0"/>
                  <a:t>Random edge is </a:t>
                </a:r>
                <a14:m>
                  <m:oMath xmlns:m="http://schemas.openxmlformats.org/officeDocument/2006/math">
                    <m:r>
                      <a:rPr lang="en-US" i="1">
                        <a:latin typeface="Cambria Math" panose="02040503050406030204" pitchFamily="18" charset="0"/>
                      </a:rPr>
                      <m:t>𝑂</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𝑘</m:t>
                            </m:r>
                          </m:den>
                        </m:f>
                      </m:e>
                    </m:d>
                  </m:oMath>
                </a14:m>
                <a:r>
                  <a:rPr lang="en-US" dirty="0"/>
                  <a:t> likely to be a match where k is #cliques</a:t>
                </a:r>
              </a:p>
              <a:p>
                <a:endParaRPr lang="en-US" dirty="0"/>
              </a:p>
              <a:p>
                <a:r>
                  <a:rPr lang="en-US" dirty="0"/>
                  <a:t>A 2-loop strategy that incurs </a:t>
                </a:r>
                <a:r>
                  <a:rPr lang="en-US" i="1" dirty="0"/>
                  <a:t>O(k)</a:t>
                </a:r>
                <a:r>
                  <a:rPr lang="en-US" dirty="0"/>
                  <a:t> OPT labels: </a:t>
                </a:r>
              </a:p>
              <a:p>
                <a:pPr lvl="1"/>
                <a:r>
                  <a:rPr lang="en-US" dirty="0"/>
                  <a:t>Visits records in decreasing order of “</a:t>
                </a:r>
                <a:r>
                  <a:rPr lang="en-US" dirty="0" err="1"/>
                  <a:t>hub”ness</a:t>
                </a:r>
                <a:endParaRPr lang="en-US" dirty="0"/>
              </a:p>
              <a:p>
                <a:pPr lvl="1"/>
                <a:r>
                  <a:rPr lang="en-US" dirty="0"/>
                  <a:t>For each record, crowdsources edges (unless inferred) in decreasing order of edge probability</a:t>
                </a:r>
              </a:p>
            </p:txBody>
          </p:sp>
        </mc:Choice>
        <mc:Fallback xmlns="">
          <p:sp>
            <p:nvSpPr>
              <p:cNvPr id="6" name="Text Placeholder 5">
                <a:extLst>
                  <a:ext uri="{FF2B5EF4-FFF2-40B4-BE49-F238E27FC236}">
                    <a16:creationId xmlns:a16="http://schemas.microsoft.com/office/drawing/2014/main" id="{105E2A15-AA25-7D4C-829D-173873052823}"/>
                  </a:ext>
                </a:extLst>
              </p:cNvPr>
              <p:cNvSpPr>
                <a:spLocks noGrp="1" noRot="1" noChangeAspect="1" noMove="1" noResize="1" noEditPoints="1" noAdjustHandles="1" noChangeArrowheads="1" noChangeShapeType="1" noTextEdit="1"/>
              </p:cNvSpPr>
              <p:nvPr>
                <p:ph type="body" idx="1"/>
              </p:nvPr>
            </p:nvSpPr>
            <p:spPr>
              <a:xfrm>
                <a:off x="609520" y="1181100"/>
                <a:ext cx="6563363" cy="5067300"/>
              </a:xfrm>
              <a:blipFill>
                <a:blip r:embed="rId2"/>
                <a:stretch>
                  <a:fillRect l="-1934" r="-212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33DCA61A-BC91-0C42-BABD-80EFA2A2E1E1}"/>
              </a:ext>
            </a:extLst>
          </p:cNvPr>
          <p:cNvSpPr txBox="1"/>
          <p:nvPr/>
        </p:nvSpPr>
        <p:spPr>
          <a:xfrm>
            <a:off x="609518" y="6452743"/>
            <a:ext cx="10328104" cy="553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Calibri"/>
                <a:cs typeface="Calibri"/>
              </a:rPr>
              <a:t>Crowdsourcing Algorithms for Entity Resolution </a:t>
            </a:r>
            <a:r>
              <a:rPr kumimoji="0" lang="en-US" sz="1200" b="0" i="0" u="none" strike="noStrike" kern="1200" cap="none" spc="0" normalizeH="0" baseline="0" noProof="0" dirty="0">
                <a:ln>
                  <a:noFill/>
                </a:ln>
                <a:solidFill>
                  <a:srgbClr val="000000"/>
                </a:solidFill>
                <a:effectLst/>
                <a:uLnTx/>
                <a:uFillTx/>
                <a:latin typeface="Calibri"/>
                <a:cs typeface="Calibri"/>
              </a:rPr>
              <a:t>by </a:t>
            </a:r>
            <a:r>
              <a:rPr kumimoji="0" lang="en-US" sz="1200" b="1" i="0" u="none" strike="noStrike" kern="1200" cap="none" spc="0" normalizeH="0" baseline="0" noProof="0" dirty="0" err="1">
                <a:ln>
                  <a:noFill/>
                </a:ln>
                <a:solidFill>
                  <a:srgbClr val="000000"/>
                </a:solidFill>
                <a:effectLst/>
                <a:uLnTx/>
                <a:uFillTx/>
                <a:latin typeface="Calibri"/>
                <a:cs typeface="Calibri"/>
              </a:rPr>
              <a:t>Vesdapunt</a:t>
            </a:r>
            <a:r>
              <a:rPr kumimoji="0" lang="en-US" sz="1200" b="1" i="0" u="none" strike="noStrike" kern="1200" cap="none" spc="0" normalizeH="0" baseline="0" noProof="0" dirty="0">
                <a:ln>
                  <a:noFill/>
                </a:ln>
                <a:solidFill>
                  <a:srgbClr val="000000"/>
                </a:solidFill>
                <a:effectLst/>
                <a:uLnTx/>
                <a:uFillTx/>
                <a:latin typeface="Calibri"/>
                <a:cs typeface="Calibri"/>
              </a:rPr>
              <a:t>, </a:t>
            </a:r>
            <a:r>
              <a:rPr kumimoji="0" lang="en-US" sz="1200" b="1" i="0" u="none" strike="noStrike" kern="1200" cap="none" spc="0" normalizeH="0" baseline="0" noProof="0" dirty="0" err="1">
                <a:ln>
                  <a:noFill/>
                </a:ln>
                <a:solidFill>
                  <a:srgbClr val="000000"/>
                </a:solidFill>
                <a:effectLst/>
                <a:uLnTx/>
                <a:uFillTx/>
                <a:latin typeface="Calibri"/>
                <a:cs typeface="Calibri"/>
              </a:rPr>
              <a:t>Bellare</a:t>
            </a:r>
            <a:r>
              <a:rPr kumimoji="0" lang="en-US" sz="1200" b="1" i="0" u="none" strike="noStrike" kern="1200" cap="none" spc="0" normalizeH="0" baseline="0" noProof="0" dirty="0">
                <a:ln>
                  <a:noFill/>
                </a:ln>
                <a:solidFill>
                  <a:srgbClr val="000000"/>
                </a:solidFill>
                <a:effectLst/>
                <a:uLnTx/>
                <a:uFillTx/>
                <a:latin typeface="Calibri"/>
                <a:cs typeface="Calibri"/>
              </a:rPr>
              <a:t> and Dalvi </a:t>
            </a:r>
            <a:r>
              <a:rPr kumimoji="0" lang="en-US" sz="1200" b="0" i="0" u="none" strike="noStrike" kern="1200" cap="none" spc="0" normalizeH="0" baseline="0" noProof="0" dirty="0">
                <a:ln>
                  <a:noFill/>
                </a:ln>
                <a:solidFill>
                  <a:srgbClr val="000000"/>
                </a:solidFill>
                <a:effectLst/>
                <a:uLnTx/>
                <a:uFillTx/>
                <a:latin typeface="Calibri"/>
                <a:cs typeface="Calibri"/>
              </a:rPr>
              <a:t>in PVLDB 2014.</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grpSp>
        <p:nvGrpSpPr>
          <p:cNvPr id="14" name="Group 13">
            <a:extLst>
              <a:ext uri="{FF2B5EF4-FFF2-40B4-BE49-F238E27FC236}">
                <a16:creationId xmlns:a16="http://schemas.microsoft.com/office/drawing/2014/main" id="{4ADC3821-99BB-6F46-A25D-0A36F2AF0509}"/>
              </a:ext>
            </a:extLst>
          </p:cNvPr>
          <p:cNvGrpSpPr/>
          <p:nvPr/>
        </p:nvGrpSpPr>
        <p:grpSpPr>
          <a:xfrm>
            <a:off x="6772868" y="2059638"/>
            <a:ext cx="4808817" cy="826871"/>
            <a:chOff x="6772868" y="2219833"/>
            <a:chExt cx="4808817" cy="826871"/>
          </a:xfrm>
        </p:grpSpPr>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0248E0F-1987-294C-8BE9-2E49715B9599}"/>
                    </a:ext>
                  </a:extLst>
                </p:cNvPr>
                <p:cNvSpPr/>
                <p:nvPr/>
              </p:nvSpPr>
              <p:spPr>
                <a:xfrm>
                  <a:off x="6772868" y="2464942"/>
                  <a:ext cx="4808817" cy="581762"/>
                </a:xfrm>
                <a:prstGeom prst="rect">
                  <a:avLst/>
                </a:prstGeom>
              </p:spPr>
              <p:txBody>
                <a:bodyPr wrap="none">
                  <a:spAutoFit/>
                </a:bodyPr>
                <a:lstStyle/>
                <a:p>
                  <a:pPr marL="453953" marR="0" lvl="1"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dPr>
                        <m:e>
                          <m:f>
                            <m:fPr>
                              <m:type m:val="noBa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fPr>
                            <m:num>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𝐶</m:t>
                                  </m:r>
                                </m:e>
                                <m: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1</m:t>
                                  </m:r>
                                </m:sub>
                              </m:sSub>
                            </m:num>
                            <m:den>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2</m:t>
                              </m:r>
                            </m:den>
                          </m:f>
                        </m:e>
                      </m:d>
                    </m:oMath>
                  </a14:m>
                  <a:r>
                    <a:rPr kumimoji="0" lang="en-US" sz="1800" b="0" i="0" u="none" strike="noStrike" kern="1200" cap="none" spc="0" normalizeH="0" baseline="0" noProof="0" dirty="0">
                      <a:ln>
                        <a:noFill/>
                      </a:ln>
                      <a:solidFill>
                        <a:srgbClr val="000000"/>
                      </a:solidFill>
                      <a:effectLst/>
                      <a:uLnTx/>
                      <a:uFillTx/>
                      <a:latin typeface="Calibri"/>
                      <a:cs typeface="Calibri"/>
                    </a:rPr>
                    <a:t>+ </a:t>
                  </a:r>
                  <a14:m>
                    <m:oMath xmlns:m="http://schemas.openxmlformats.org/officeDocument/2006/math">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dPr>
                        <m:e>
                          <m:f>
                            <m:fPr>
                              <m:type m:val="noBa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fPr>
                            <m:num>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𝐶</m:t>
                                  </m:r>
                                </m:e>
                                <m: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2</m:t>
                                  </m:r>
                                </m:sub>
                              </m:sSub>
                            </m:num>
                            <m:den>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2</m:t>
                              </m:r>
                            </m:den>
                          </m:f>
                        </m:e>
                      </m:d>
                    </m:oMath>
                  </a14:m>
                  <a:r>
                    <a:rPr kumimoji="0" lang="en-US" sz="1800" b="0" i="0" u="none" strike="noStrike" kern="1200" cap="none" spc="0" normalizeH="0" baseline="0" noProof="0" dirty="0">
                      <a:ln>
                        <a:noFill/>
                      </a:ln>
                      <a:solidFill>
                        <a:srgbClr val="000000"/>
                      </a:solidFill>
                      <a:effectLst/>
                      <a:uLnTx/>
                      <a:uFillTx/>
                      <a:latin typeface="Calibri"/>
                      <a:cs typeface="Calibri"/>
                    </a:rPr>
                    <a:t>+…+ </a:t>
                  </a:r>
                  <a14:m>
                    <m:oMath xmlns:m="http://schemas.openxmlformats.org/officeDocument/2006/math">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dPr>
                        <m:e>
                          <m:f>
                            <m:fPr>
                              <m:type m:val="noBa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fPr>
                            <m:num>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𝐶</m:t>
                                  </m:r>
                                </m:e>
                                <m: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𝑘</m:t>
                                  </m:r>
                                </m:sub>
                              </m:sSub>
                            </m:num>
                            <m:den>
                              <m:r>
                                <a:rPr kumimoji="0" lang="en-US" sz="1800" b="0" i="1" u="none" strike="noStrike" kern="1200" cap="none" spc="0" normalizeH="0" baseline="0" noProof="0">
                                  <a:ln>
                                    <a:noFill/>
                                  </a:ln>
                                  <a:solidFill>
                                    <a:srgbClr val="000000"/>
                                  </a:solidFill>
                                  <a:effectLst/>
                                  <a:uLnTx/>
                                  <a:uFillTx/>
                                  <a:latin typeface="Cambria Math" panose="02040503050406030204" pitchFamily="18" charset="0"/>
                                </a:rPr>
                                <m:t>2</m:t>
                              </m:r>
                            </m:den>
                          </m:f>
                        </m:e>
                      </m:d>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fPr>
                        <m:num>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pPr>
                            <m:e>
                              <m:d>
                                <m:d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dPr>
                                <m:e>
                                  <m:nary>
                                    <m:naryPr>
                                      <m:chr m:val="∑"/>
                                      <m:supHide m:val="on"/>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naryPr>
                                    <m:sub>
                                      <m:r>
                                        <m:rPr>
                                          <m:brk m:alnAt="7"/>
                                        </m:r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𝑖</m:t>
                                      </m:r>
                                    </m:sub>
                                    <m:sup/>
                                    <m:e>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𝐶</m:t>
                                          </m:r>
                                        </m:e>
                                        <m: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𝑖</m:t>
                                          </m:r>
                                        </m:sub>
                                      </m:sSub>
                                    </m:e>
                                  </m:nary>
                                </m:e>
                              </m:d>
                            </m:e>
                            <m: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2</m:t>
                              </m:r>
                            </m:sup>
                          </m:sSup>
                        </m:num>
                        <m:den>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2</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𝑘</m:t>
                          </m:r>
                        </m:den>
                      </m:f>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fPr>
                        <m:num>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𝑛</m:t>
                          </m:r>
                        </m:num>
                        <m:den>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2</m:t>
                          </m:r>
                        </m:den>
                      </m:f>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fPr>
                        <m:num>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pPr>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𝑛</m:t>
                              </m:r>
                            </m:e>
                            <m:sup>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2</m:t>
                              </m:r>
                            </m:sup>
                          </m:sSup>
                        </m:num>
                        <m:den>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2</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𝑘</m:t>
                          </m:r>
                        </m:den>
                      </m:f>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fPr>
                        <m:num>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𝑛</m:t>
                          </m:r>
                        </m:num>
                        <m:den>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2</m:t>
                          </m:r>
                        </m:den>
                      </m:f>
                    </m:oMath>
                  </a14:m>
                  <a:endParaRPr kumimoji="0" lang="en-US" sz="1800" b="0" i="0" u="none" strike="noStrike" kern="1200" cap="none" spc="0" normalizeH="0" baseline="0" noProof="0" dirty="0">
                    <a:ln>
                      <a:noFill/>
                    </a:ln>
                    <a:solidFill>
                      <a:srgbClr val="000000"/>
                    </a:solidFill>
                    <a:effectLst/>
                    <a:uLnTx/>
                    <a:uFillTx/>
                    <a:latin typeface="Calibri"/>
                    <a:cs typeface="Calibri"/>
                  </a:endParaRPr>
                </a:p>
              </p:txBody>
            </p:sp>
          </mc:Choice>
          <mc:Fallback xmlns="">
            <p:sp>
              <p:nvSpPr>
                <p:cNvPr id="10" name="Rectangle 9">
                  <a:extLst>
                    <a:ext uri="{FF2B5EF4-FFF2-40B4-BE49-F238E27FC236}">
                      <a16:creationId xmlns:a16="http://schemas.microsoft.com/office/drawing/2014/main" id="{E0248E0F-1987-294C-8BE9-2E49715B9599}"/>
                    </a:ext>
                  </a:extLst>
                </p:cNvPr>
                <p:cNvSpPr>
                  <a:spLocks noRot="1" noChangeAspect="1" noMove="1" noResize="1" noEditPoints="1" noAdjustHandles="1" noChangeArrowheads="1" noChangeShapeType="1" noTextEdit="1"/>
                </p:cNvSpPr>
                <p:nvPr/>
              </p:nvSpPr>
              <p:spPr>
                <a:xfrm>
                  <a:off x="6772868" y="2464942"/>
                  <a:ext cx="4808817" cy="581762"/>
                </a:xfrm>
                <a:prstGeom prst="rect">
                  <a:avLst/>
                </a:prstGeom>
                <a:blipFill>
                  <a:blip r:embed="rId3"/>
                  <a:stretch>
                    <a:fillRect t="-36170" b="-4255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0FDC9453-6797-8643-AF96-75C5E4DC0A0A}"/>
                </a:ext>
              </a:extLst>
            </p:cNvPr>
            <p:cNvSpPr txBox="1"/>
            <p:nvPr/>
          </p:nvSpPr>
          <p:spPr>
            <a:xfrm>
              <a:off x="7172883" y="2219833"/>
              <a:ext cx="172579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Within clique edges</a:t>
              </a:r>
              <a:r>
                <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rPr>
                <a:t>:</a:t>
              </a:r>
            </a:p>
          </p:txBody>
        </p:sp>
      </p:grpSp>
      <p:pic>
        <p:nvPicPr>
          <p:cNvPr id="15" name="Picture 14">
            <a:extLst>
              <a:ext uri="{FF2B5EF4-FFF2-40B4-BE49-F238E27FC236}">
                <a16:creationId xmlns:a16="http://schemas.microsoft.com/office/drawing/2014/main" id="{E2A789F6-3BBD-E541-9252-FC39E0F3F81F}"/>
              </a:ext>
            </a:extLst>
          </p:cNvPr>
          <p:cNvPicPr>
            <a:picLocks noChangeAspect="1"/>
          </p:cNvPicPr>
          <p:nvPr/>
        </p:nvPicPr>
        <p:blipFill>
          <a:blip r:embed="rId4"/>
          <a:stretch>
            <a:fillRect/>
          </a:stretch>
        </p:blipFill>
        <p:spPr>
          <a:xfrm>
            <a:off x="7364525" y="3528336"/>
            <a:ext cx="3625502" cy="1649440"/>
          </a:xfrm>
          <a:prstGeom prst="rect">
            <a:avLst/>
          </a:prstGeom>
        </p:spPr>
      </p:pic>
      <p:sp>
        <p:nvSpPr>
          <p:cNvPr id="16" name="TextBox 15">
            <a:extLst>
              <a:ext uri="{FF2B5EF4-FFF2-40B4-BE49-F238E27FC236}">
                <a16:creationId xmlns:a16="http://schemas.microsoft.com/office/drawing/2014/main" id="{E016DF87-59D9-6243-A5CC-2EE3EF5E20F4}"/>
              </a:ext>
            </a:extLst>
          </p:cNvPr>
          <p:cNvSpPr txBox="1"/>
          <p:nvPr/>
        </p:nvSpPr>
        <p:spPr>
          <a:xfrm>
            <a:off x="7656348" y="5228231"/>
            <a:ext cx="304185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An </a:t>
            </a:r>
            <a:r>
              <a:rPr kumimoji="0" lang="en-US" sz="1400" b="0" i="1"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O(k)</a:t>
            </a: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OPT Crowdsourcing Strategy</a:t>
            </a:r>
          </a:p>
        </p:txBody>
      </p:sp>
      <p:sp>
        <p:nvSpPr>
          <p:cNvPr id="4" name="TextBox 3">
            <a:extLst>
              <a:ext uri="{FF2B5EF4-FFF2-40B4-BE49-F238E27FC236}">
                <a16:creationId xmlns:a16="http://schemas.microsoft.com/office/drawing/2014/main" id="{721201EE-C320-3846-BAAA-2B5C74192B54}"/>
              </a:ext>
            </a:extLst>
          </p:cNvPr>
          <p:cNvSpPr txBox="1"/>
          <p:nvPr/>
        </p:nvSpPr>
        <p:spPr>
          <a:xfrm>
            <a:off x="8873189" y="640320"/>
            <a:ext cx="27084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dirty="0"/>
              <a:t>[</a:t>
            </a:r>
            <a:r>
              <a:rPr lang="en-US" dirty="0" err="1"/>
              <a:t>Vesdapunt</a:t>
            </a:r>
            <a:r>
              <a:rPr lang="en-US" dirty="0"/>
              <a:t> et al, PVLDB’14]</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03589845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B6D476-4EC3-EA40-BB03-7FC62949769C}"/>
              </a:ext>
            </a:extLst>
          </p:cNvPr>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00" b="0" i="0" u="none" strike="noStrike" kern="1200" cap="none" spc="0" normalizeH="0" baseline="0" noProof="0" smtClean="0">
                <a:ln>
                  <a:noFill/>
                </a:ln>
                <a:solidFill>
                  <a:srgbClr val="001934"/>
                </a:solidFill>
                <a:effectLst/>
                <a:uLnTx/>
                <a:uFillTx/>
                <a:latin typeface="Arial"/>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700" b="0" i="0" u="none" strike="noStrike" kern="1200" cap="none" spc="0" normalizeH="0" baseline="0" noProof="0">
              <a:ln>
                <a:noFill/>
              </a:ln>
              <a:solidFill>
                <a:srgbClr val="001934"/>
              </a:solidFill>
              <a:effectLst/>
              <a:uLnTx/>
              <a:uFillTx/>
              <a:latin typeface="Arial"/>
              <a:cs typeface="Arial"/>
              <a:sym typeface="Arial"/>
            </a:endParaRPr>
          </a:p>
        </p:txBody>
      </p:sp>
      <p:sp>
        <p:nvSpPr>
          <p:cNvPr id="3" name="Title 2">
            <a:extLst>
              <a:ext uri="{FF2B5EF4-FFF2-40B4-BE49-F238E27FC236}">
                <a16:creationId xmlns:a16="http://schemas.microsoft.com/office/drawing/2014/main" id="{437F50D0-F158-D345-94BC-62E4149ACE12}"/>
              </a:ext>
            </a:extLst>
          </p:cNvPr>
          <p:cNvSpPr>
            <a:spLocks noGrp="1"/>
          </p:cNvSpPr>
          <p:nvPr>
            <p:ph type="title"/>
          </p:nvPr>
        </p:nvSpPr>
        <p:spPr/>
        <p:txBody>
          <a:bodyPr>
            <a:normAutofit/>
          </a:bodyPr>
          <a:lstStyle/>
          <a:p>
            <a:r>
              <a:rPr lang="en-US" dirty="0"/>
              <a:t>Clustering Algorithms for Crowdsourced ER</a:t>
            </a:r>
          </a:p>
        </p:txBody>
      </p:sp>
      <p:sp>
        <p:nvSpPr>
          <p:cNvPr id="4" name="Text Placeholder 3">
            <a:extLst>
              <a:ext uri="{FF2B5EF4-FFF2-40B4-BE49-F238E27FC236}">
                <a16:creationId xmlns:a16="http://schemas.microsoft.com/office/drawing/2014/main" id="{6B9FF345-45E6-8849-B304-3F35821F22B5}"/>
              </a:ext>
            </a:extLst>
          </p:cNvPr>
          <p:cNvSpPr>
            <a:spLocks noGrp="1"/>
          </p:cNvSpPr>
          <p:nvPr>
            <p:ph type="body" idx="1"/>
          </p:nvPr>
        </p:nvSpPr>
        <p:spPr>
          <a:xfrm>
            <a:off x="609917" y="1752597"/>
            <a:ext cx="10972166" cy="4521057"/>
          </a:xfrm>
        </p:spPr>
        <p:txBody>
          <a:bodyPr>
            <a:normAutofit/>
          </a:bodyPr>
          <a:lstStyle/>
          <a:p>
            <a:r>
              <a:rPr lang="en-US" dirty="0"/>
              <a:t>Any clustering algorithm may be used to perform entity clustering such as</a:t>
            </a:r>
          </a:p>
          <a:p>
            <a:endParaRPr lang="en-US" dirty="0"/>
          </a:p>
          <a:p>
            <a:r>
              <a:rPr lang="en-US" dirty="0"/>
              <a:t>Correlation clustering does not need specifying clusters [Wang et al, SIGMOD’15]</a:t>
            </a:r>
          </a:p>
          <a:p>
            <a:endParaRPr lang="en-US" dirty="0"/>
          </a:p>
          <a:p>
            <a:endParaRPr lang="en-US" dirty="0"/>
          </a:p>
          <a:p>
            <a:endParaRPr lang="en-US" dirty="0"/>
          </a:p>
          <a:p>
            <a:endParaRPr lang="en-US" dirty="0"/>
          </a:p>
          <a:p>
            <a:endParaRPr lang="en-US" dirty="0"/>
          </a:p>
          <a:p>
            <a:endParaRPr lang="en-US" dirty="0"/>
          </a:p>
          <a:p>
            <a:r>
              <a:rPr lang="en-US" dirty="0"/>
              <a:t>Another option is maximum likelihood (ML) clustering [V. and G.-M., ICDE’15]</a:t>
            </a:r>
          </a:p>
          <a:p>
            <a:pPr lvl="1"/>
            <a:r>
              <a:rPr lang="en-US" dirty="0"/>
              <a:t>Devise techniques to choose next HIT (under certain assumptions)</a:t>
            </a:r>
          </a:p>
        </p:txBody>
      </p:sp>
      <p:sp>
        <p:nvSpPr>
          <p:cNvPr id="5" name="TextBox 4">
            <a:extLst>
              <a:ext uri="{FF2B5EF4-FFF2-40B4-BE49-F238E27FC236}">
                <a16:creationId xmlns:a16="http://schemas.microsoft.com/office/drawing/2014/main" id="{01E51FD8-2339-EF4E-BE26-2298B9D0FC04}"/>
              </a:ext>
            </a:extLst>
          </p:cNvPr>
          <p:cNvSpPr txBox="1"/>
          <p:nvPr/>
        </p:nvSpPr>
        <p:spPr>
          <a:xfrm>
            <a:off x="609518" y="6452743"/>
            <a:ext cx="10328104"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Calibri"/>
                <a:cs typeface="Calibri"/>
              </a:rPr>
              <a:t>Crowd-based Deduplication: An Adaptive Approach </a:t>
            </a:r>
            <a:r>
              <a:rPr kumimoji="0" lang="en-US" sz="1200" b="0" i="0" u="none" strike="noStrike" kern="1200" cap="none" spc="0" normalizeH="0" baseline="0" noProof="0" dirty="0">
                <a:ln>
                  <a:noFill/>
                </a:ln>
                <a:solidFill>
                  <a:srgbClr val="000000"/>
                </a:solidFill>
                <a:effectLst/>
                <a:uLnTx/>
                <a:uFillTx/>
                <a:latin typeface="Calibri"/>
                <a:cs typeface="Calibri"/>
              </a:rPr>
              <a:t>by </a:t>
            </a:r>
            <a:r>
              <a:rPr kumimoji="0" lang="en-US" sz="1200" b="1" i="0" u="none" strike="noStrike" kern="1200" cap="none" spc="0" normalizeH="0" baseline="0" noProof="0" dirty="0">
                <a:ln>
                  <a:noFill/>
                </a:ln>
                <a:solidFill>
                  <a:srgbClr val="000000"/>
                </a:solidFill>
                <a:effectLst/>
                <a:uLnTx/>
                <a:uFillTx/>
                <a:latin typeface="Calibri"/>
                <a:cs typeface="Calibri"/>
              </a:rPr>
              <a:t>Wang, Xiao and Lee </a:t>
            </a:r>
            <a:r>
              <a:rPr kumimoji="0" lang="en-US" sz="1200" b="0" i="0" u="none" strike="noStrike" kern="1200" cap="none" spc="0" normalizeH="0" baseline="0" noProof="0" dirty="0">
                <a:ln>
                  <a:noFill/>
                </a:ln>
                <a:solidFill>
                  <a:srgbClr val="000000"/>
                </a:solidFill>
                <a:effectLst/>
                <a:uLnTx/>
                <a:uFillTx/>
                <a:latin typeface="Calibri"/>
                <a:cs typeface="Calibri"/>
              </a:rPr>
              <a:t>in SIGMOD 2015.</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Calibri"/>
                <a:ea typeface="+mn-ea"/>
                <a:cs typeface="Calibri"/>
                <a:sym typeface="Calibri"/>
              </a:rPr>
              <a:t>Entity Resolution with Crowd Errors </a:t>
            </a:r>
            <a:r>
              <a:rPr kumimoji="0" lang="en-US" sz="1200" b="0" i="0" u="none" strike="noStrike" kern="1200" cap="none" spc="0" normalizeH="0" baseline="0" noProof="0" dirty="0">
                <a:ln>
                  <a:noFill/>
                </a:ln>
                <a:solidFill>
                  <a:srgbClr val="000000"/>
                </a:solidFill>
                <a:effectLst/>
                <a:uLnTx/>
                <a:uFillTx/>
                <a:latin typeface="Calibri"/>
                <a:ea typeface="+mn-ea"/>
                <a:cs typeface="Calibri"/>
                <a:sym typeface="Calibri"/>
              </a:rPr>
              <a:t>by </a:t>
            </a:r>
            <a:r>
              <a:rPr kumimoji="0" lang="en-US" sz="1200" b="1" i="0" u="none" strike="noStrike" kern="1200" cap="none" spc="0" normalizeH="0" baseline="0" noProof="0" dirty="0" err="1">
                <a:ln>
                  <a:noFill/>
                </a:ln>
                <a:solidFill>
                  <a:srgbClr val="000000"/>
                </a:solidFill>
                <a:effectLst/>
                <a:uLnTx/>
                <a:uFillTx/>
                <a:latin typeface="Calibri"/>
                <a:ea typeface="+mn-ea"/>
                <a:cs typeface="Calibri"/>
                <a:sym typeface="Calibri"/>
              </a:rPr>
              <a:t>Verroios</a:t>
            </a:r>
            <a:r>
              <a:rPr kumimoji="0" lang="en-US" sz="1200" b="1" i="0" u="none" strike="noStrike" kern="1200" cap="none" spc="0" normalizeH="0" baseline="0" noProof="0" dirty="0">
                <a:ln>
                  <a:noFill/>
                </a:ln>
                <a:solidFill>
                  <a:srgbClr val="000000"/>
                </a:solidFill>
                <a:effectLst/>
                <a:uLnTx/>
                <a:uFillTx/>
                <a:latin typeface="Calibri"/>
                <a:ea typeface="+mn-ea"/>
                <a:cs typeface="Calibri"/>
                <a:sym typeface="Calibri"/>
              </a:rPr>
              <a:t> and Garcia-Molina </a:t>
            </a:r>
            <a:r>
              <a:rPr kumimoji="0" lang="en-US" sz="1200" b="0" i="0" u="none" strike="noStrike" kern="1200" cap="none" spc="0" normalizeH="0" baseline="0" noProof="0" dirty="0">
                <a:ln>
                  <a:noFill/>
                </a:ln>
                <a:solidFill>
                  <a:srgbClr val="000000"/>
                </a:solidFill>
                <a:effectLst/>
                <a:uLnTx/>
                <a:uFillTx/>
                <a:latin typeface="Calibri"/>
                <a:ea typeface="+mn-ea"/>
                <a:cs typeface="Calibri"/>
                <a:sym typeface="Calibri"/>
              </a:rPr>
              <a:t>in ICDE 2015.</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37BD93B-B037-ED40-8087-8C08C7A79730}"/>
                  </a:ext>
                </a:extLst>
              </p:cNvPr>
              <p:cNvSpPr txBox="1"/>
              <p:nvPr/>
            </p:nvSpPr>
            <p:spPr>
              <a:xfrm>
                <a:off x="4897794" y="3300981"/>
                <a:ext cx="4265078" cy="7171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t>mi</m:t>
                      </m:r>
                      <m:r>
                        <m:rPr>
                          <m:nor/>
                        </m:rPr>
                        <a:rPr kumimoji="0" lang="en-US" sz="1800" b="0" i="0" u="none" strike="noStrike" kern="1200" cap="none" spc="0" normalizeH="0" baseline="0" noProof="0" smtClean="0">
                          <a:ln>
                            <a:noFill/>
                          </a:ln>
                          <a:solidFill>
                            <a:srgbClr val="818181"/>
                          </a:solidFill>
                          <a:effectLst/>
                          <a:uLnTx/>
                          <a:uFillTx/>
                          <a:latin typeface="Cambria Math" panose="02040503050406030204" pitchFamily="18" charset="0"/>
                          <a:ea typeface="+mn-ea"/>
                          <a:cs typeface="Calibri"/>
                          <a:sym typeface="Calibri"/>
                        </a:rPr>
                        <m:t>n</m:t>
                      </m:r>
                      <m:r>
                        <m:rPr>
                          <m:nor/>
                        </m:rPr>
                        <a:rPr kumimoji="0" lang="en-US" sz="1800" b="0" i="0" u="none" strike="noStrike" kern="1200" cap="none" spc="0" normalizeH="0" baseline="0" noProof="0" smtClean="0">
                          <a:ln>
                            <a:noFill/>
                          </a:ln>
                          <a:solidFill>
                            <a:srgbClr val="818181"/>
                          </a:solidFill>
                          <a:effectLst/>
                          <a:uLnTx/>
                          <a:uFillTx/>
                          <a:latin typeface="Cambria Math" panose="02040503050406030204" pitchFamily="18" charset="0"/>
                          <a:ea typeface="+mn-ea"/>
                          <a:cs typeface="Calibri"/>
                          <a:sym typeface="Calibri"/>
                        </a:rPr>
                        <m:t> </m:t>
                      </m:r>
                      <m:nary>
                        <m:naryPr>
                          <m:chr m:val="∑"/>
                          <m:supHide m:val="on"/>
                          <m:ctrlP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ctrlPr>
                        </m:naryPr>
                        <m:sub>
                          <m:r>
                            <m:rPr>
                              <m:brk m:alnAt="7"/>
                            </m:rP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t>𝑒</m:t>
                          </m:r>
                          <m: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t>=(</m:t>
                          </m:r>
                          <m: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t>𝑟</m:t>
                          </m:r>
                          <m: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t>,</m:t>
                          </m:r>
                          <m:sSup>
                            <m:sSupPr>
                              <m:ctrlP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ctrlPr>
                            </m:sSupPr>
                            <m:e>
                              <m:r>
                                <m:rPr>
                                  <m:brk m:alnAt="7"/>
                                </m:rP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t>𝑟</m:t>
                              </m:r>
                            </m:e>
                            <m:sup>
                              <m: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t>′</m:t>
                              </m:r>
                            </m:sup>
                          </m:sSup>
                          <m:r>
                            <m:rPr>
                              <m:brk m:alnAt="7"/>
                            </m:rP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t>)</m:t>
                          </m:r>
                        </m:sub>
                        <m:sup/>
                        <m:e>
                          <m: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t>𝑝𝑟</m:t>
                          </m:r>
                          <m:d>
                            <m:dPr>
                              <m:ctrlP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ctrlPr>
                            </m:dPr>
                            <m:e>
                              <m: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t>𝑒</m:t>
                              </m:r>
                            </m:e>
                          </m:d>
                          <m:d>
                            <m:dPr>
                              <m:ctrlP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ctrlPr>
                            </m:dPr>
                            <m:e>
                              <m: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t>1−</m:t>
                              </m:r>
                              <m:sSub>
                                <m:sSubPr>
                                  <m:ctrlP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ctrlPr>
                                </m:sSubPr>
                                <m:e>
                                  <m: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t>𝑥</m:t>
                                  </m:r>
                                </m:e>
                                <m:sub>
                                  <m: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t>𝑒</m:t>
                                  </m:r>
                                </m:sub>
                              </m:sSub>
                            </m:e>
                          </m:d>
                          <m: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t>+</m:t>
                          </m:r>
                          <m:d>
                            <m:dPr>
                              <m:ctrlP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ctrlPr>
                            </m:dPr>
                            <m:e>
                              <m: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t>1−</m:t>
                              </m:r>
                              <m: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t>𝑝𝑟</m:t>
                              </m:r>
                              <m:d>
                                <m:dPr>
                                  <m:ctrlP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ctrlPr>
                                </m:dPr>
                                <m:e>
                                  <m: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t>𝑒</m:t>
                                  </m:r>
                                </m:e>
                              </m:d>
                            </m:e>
                          </m:d>
                          <m:sSub>
                            <m:sSubPr>
                              <m:ctrlP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ctrlPr>
                            </m:sSubPr>
                            <m:e>
                              <m: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t>𝑥</m:t>
                              </m:r>
                            </m:e>
                            <m:sub>
                              <m:r>
                                <a:rPr kumimoji="0" lang="en-US" sz="1800" b="0" i="1" u="none" strike="noStrike" kern="1200" cap="none" spc="0" normalizeH="0" baseline="0" noProof="0" smtClean="0">
                                  <a:ln>
                                    <a:noFill/>
                                  </a:ln>
                                  <a:solidFill>
                                    <a:srgbClr val="818181"/>
                                  </a:solidFill>
                                  <a:effectLst/>
                                  <a:uLnTx/>
                                  <a:uFillTx/>
                                  <a:latin typeface="Cambria Math" panose="02040503050406030204" pitchFamily="18" charset="0"/>
                                  <a:ea typeface="+mn-ea"/>
                                  <a:cs typeface="+mn-cs"/>
                                  <a:sym typeface="Calibri"/>
                                </a:rPr>
                                <m:t>𝑒</m:t>
                              </m:r>
                            </m:sub>
                          </m:sSub>
                        </m:e>
                      </m:nary>
                    </m:oMath>
                  </m:oMathPara>
                </a14:m>
                <a:endParaRPr kumimoji="0" lang="en-US" sz="1800" b="0" i="0" u="none" strike="noStrike" kern="1200" cap="none" spc="0" normalizeH="0" baseline="0" noProof="0" dirty="0">
                  <a:ln>
                    <a:noFill/>
                  </a:ln>
                  <a:solidFill>
                    <a:srgbClr val="818181"/>
                  </a:solidFill>
                  <a:effectLst/>
                  <a:uLnTx/>
                  <a:uFillTx/>
                  <a:latin typeface="Calibri"/>
                  <a:ea typeface="+mn-ea"/>
                  <a:cs typeface="Calibri"/>
                  <a:sym typeface="Calibri"/>
                </a:endParaRPr>
              </a:p>
            </p:txBody>
          </p:sp>
        </mc:Choice>
        <mc:Fallback xmlns="">
          <p:sp>
            <p:nvSpPr>
              <p:cNvPr id="6" name="TextBox 5">
                <a:extLst>
                  <a:ext uri="{FF2B5EF4-FFF2-40B4-BE49-F238E27FC236}">
                    <a16:creationId xmlns:a16="http://schemas.microsoft.com/office/drawing/2014/main" id="{A37BD93B-B037-ED40-8087-8C08C7A79730}"/>
                  </a:ext>
                </a:extLst>
              </p:cNvPr>
              <p:cNvSpPr txBox="1">
                <a:spLocks noRot="1" noChangeAspect="1" noMove="1" noResize="1" noEditPoints="1" noAdjustHandles="1" noChangeArrowheads="1" noChangeShapeType="1" noTextEdit="1"/>
              </p:cNvSpPr>
              <p:nvPr/>
            </p:nvSpPr>
            <p:spPr>
              <a:xfrm>
                <a:off x="4897794" y="3300981"/>
                <a:ext cx="4265078" cy="717119"/>
              </a:xfrm>
              <a:prstGeom prst="rect">
                <a:avLst/>
              </a:prstGeom>
              <a:blipFill>
                <a:blip r:embed="rId2"/>
                <a:stretch>
                  <a:fillRect l="-4167" t="-136842" b="-182456"/>
                </a:stretch>
              </a:blipFill>
              <a:ln w="12700" cap="flat">
                <a:noFill/>
                <a:miter lim="400000"/>
              </a:ln>
              <a:effectLst/>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91D17495-36BE-6F4E-8D45-1A9E958FE1FA}"/>
              </a:ext>
            </a:extLst>
          </p:cNvPr>
          <p:cNvCxnSpPr>
            <a:cxnSpLocks/>
            <a:endCxn id="9" idx="1"/>
          </p:cNvCxnSpPr>
          <p:nvPr/>
        </p:nvCxnSpPr>
        <p:spPr>
          <a:xfrm flipV="1">
            <a:off x="9021440" y="3112420"/>
            <a:ext cx="801384" cy="440602"/>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3CF89E0-6657-A44F-BF45-B8660D9DD0D9}"/>
                  </a:ext>
                </a:extLst>
              </p:cNvPr>
              <p:cNvSpPr txBox="1"/>
              <p:nvPr/>
            </p:nvSpPr>
            <p:spPr>
              <a:xfrm>
                <a:off x="9822824" y="2850105"/>
                <a:ext cx="2023275" cy="5246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 xmlns:m="http://schemas.openxmlformats.org/officeDocument/2006/math">
                    <m:sSub>
                      <m:sSubPr>
                        <m:ctrlPr>
                          <a:rPr kumimoji="0" lang="en-US" sz="1400" b="0" i="1" u="none" strike="noStrike" kern="1200" cap="none" spc="0" normalizeH="0" baseline="0" noProof="0" smtClean="0">
                            <a:ln>
                              <a:noFill/>
                            </a:ln>
                            <a:solidFill>
                              <a:srgbClr val="818181"/>
                            </a:solidFill>
                            <a:effectLst/>
                            <a:uLnTx/>
                            <a:uFillTx/>
                            <a:latin typeface="Cambria Math" panose="02040503050406030204" pitchFamily="18" charset="0"/>
                            <a:sym typeface="Calibri"/>
                          </a:rPr>
                        </m:ctrlPr>
                      </m:sSubPr>
                      <m:e>
                        <m:r>
                          <a:rPr kumimoji="0" lang="en-US" sz="1400" b="0" i="1" u="none" strike="noStrike" kern="1200" cap="none" spc="0" normalizeH="0" baseline="0" noProof="0" smtClean="0">
                            <a:ln>
                              <a:noFill/>
                            </a:ln>
                            <a:solidFill>
                              <a:srgbClr val="818181"/>
                            </a:solidFill>
                            <a:effectLst/>
                            <a:uLnTx/>
                            <a:uFillTx/>
                            <a:latin typeface="Cambria Math" panose="02040503050406030204" pitchFamily="18" charset="0"/>
                            <a:sym typeface="Calibri"/>
                          </a:rPr>
                          <m:t>𝑥</m:t>
                        </m:r>
                      </m:e>
                      <m:sub>
                        <m:r>
                          <a:rPr kumimoji="0" lang="en-US" sz="1400" b="0" i="1" u="none" strike="noStrike" kern="1200" cap="none" spc="0" normalizeH="0" baseline="0" noProof="0" smtClean="0">
                            <a:ln>
                              <a:noFill/>
                            </a:ln>
                            <a:solidFill>
                              <a:srgbClr val="818181"/>
                            </a:solidFill>
                            <a:effectLst/>
                            <a:uLnTx/>
                            <a:uFillTx/>
                            <a:latin typeface="Cambria Math" panose="02040503050406030204" pitchFamily="18" charset="0"/>
                            <a:sym typeface="Calibri"/>
                          </a:rPr>
                          <m:t>𝑟</m:t>
                        </m:r>
                        <m:sSup>
                          <m:sSupPr>
                            <m:ctrlPr>
                              <a:rPr kumimoji="0" lang="en-US" sz="1400" b="0" i="1" u="none" strike="noStrike" kern="1200" cap="none" spc="0" normalizeH="0" baseline="0" noProof="0" smtClean="0">
                                <a:ln>
                                  <a:noFill/>
                                </a:ln>
                                <a:solidFill>
                                  <a:srgbClr val="818181"/>
                                </a:solidFill>
                                <a:effectLst/>
                                <a:uLnTx/>
                                <a:uFillTx/>
                                <a:latin typeface="Cambria Math" panose="02040503050406030204" pitchFamily="18" charset="0"/>
                                <a:sym typeface="Calibri"/>
                              </a:rPr>
                            </m:ctrlPr>
                          </m:sSupPr>
                          <m:e>
                            <m:r>
                              <a:rPr kumimoji="0" lang="en-US" sz="1400" b="0" i="1" u="none" strike="noStrike" kern="1200" cap="none" spc="0" normalizeH="0" baseline="0" noProof="0" smtClean="0">
                                <a:ln>
                                  <a:noFill/>
                                </a:ln>
                                <a:solidFill>
                                  <a:srgbClr val="818181"/>
                                </a:solidFill>
                                <a:effectLst/>
                                <a:uLnTx/>
                                <a:uFillTx/>
                                <a:latin typeface="Cambria Math" panose="02040503050406030204" pitchFamily="18" charset="0"/>
                                <a:sym typeface="Calibri"/>
                              </a:rPr>
                              <m:t>𝑟</m:t>
                            </m:r>
                          </m:e>
                          <m:sup>
                            <m:r>
                              <a:rPr kumimoji="0" lang="en-US" sz="1400" b="0" i="1" u="none" strike="noStrike" kern="1200" cap="none" spc="0" normalizeH="0" baseline="0" noProof="0" smtClean="0">
                                <a:ln>
                                  <a:noFill/>
                                </a:ln>
                                <a:solidFill>
                                  <a:srgbClr val="818181"/>
                                </a:solidFill>
                                <a:effectLst/>
                                <a:uLnTx/>
                                <a:uFillTx/>
                                <a:latin typeface="Cambria Math" panose="02040503050406030204" pitchFamily="18" charset="0"/>
                                <a:sym typeface="Calibri"/>
                              </a:rPr>
                              <m:t>′</m:t>
                            </m:r>
                          </m:sup>
                        </m:sSup>
                      </m:sub>
                    </m:sSub>
                    <m:r>
                      <a:rPr kumimoji="0" lang="en-US" sz="1400" b="0" i="1" u="none" strike="noStrike" kern="1200" cap="none" spc="0" normalizeH="0" baseline="0" noProof="0">
                        <a:ln>
                          <a:noFill/>
                        </a:ln>
                        <a:solidFill>
                          <a:srgbClr val="818181"/>
                        </a:solidFill>
                        <a:effectLst/>
                        <a:uLnTx/>
                        <a:uFillTx/>
                        <a:latin typeface="Cambria Math" panose="02040503050406030204" pitchFamily="18" charset="0"/>
                        <a:ea typeface="Cambria Math" panose="02040503050406030204" pitchFamily="18" charset="0"/>
                        <a:sym typeface="Calibri"/>
                      </a:rPr>
                      <m:t>∈</m:t>
                    </m:r>
                    <m:d>
                      <m:dPr>
                        <m:begChr m:val="{"/>
                        <m:endChr m:val="}"/>
                        <m:ctrlPr>
                          <a:rPr kumimoji="0" lang="en-US" sz="1400" b="0" i="1" u="none" strike="noStrike" kern="1200" cap="none" spc="0" normalizeH="0" baseline="0" noProof="0">
                            <a:ln>
                              <a:noFill/>
                            </a:ln>
                            <a:solidFill>
                              <a:srgbClr val="818181"/>
                            </a:solidFill>
                            <a:effectLst/>
                            <a:uLnTx/>
                            <a:uFillTx/>
                            <a:latin typeface="Cambria Math" panose="02040503050406030204" pitchFamily="18" charset="0"/>
                            <a:ea typeface="Cambria Math" panose="02040503050406030204" pitchFamily="18" charset="0"/>
                            <a:sym typeface="Calibri"/>
                          </a:rPr>
                        </m:ctrlPr>
                      </m:dPr>
                      <m:e>
                        <m:r>
                          <a:rPr kumimoji="0" lang="en-US" sz="1400" b="0" i="1" u="none" strike="noStrike" kern="1200" cap="none" spc="0" normalizeH="0" baseline="0" noProof="0">
                            <a:ln>
                              <a:noFill/>
                            </a:ln>
                            <a:solidFill>
                              <a:srgbClr val="818181"/>
                            </a:solidFill>
                            <a:effectLst/>
                            <a:uLnTx/>
                            <a:uFillTx/>
                            <a:latin typeface="Cambria Math" panose="02040503050406030204" pitchFamily="18" charset="0"/>
                            <a:ea typeface="Cambria Math" panose="02040503050406030204" pitchFamily="18" charset="0"/>
                            <a:sym typeface="Calibri"/>
                          </a:rPr>
                          <m:t>0,1</m:t>
                        </m:r>
                      </m:e>
                    </m:d>
                  </m:oMath>
                </a14:m>
                <a:r>
                  <a:rPr kumimoji="0" lang="en-US" sz="1400" b="0" i="0" u="none" strike="noStrike" kern="1200" cap="none" spc="0" normalizeH="0" baseline="0" noProof="0" dirty="0">
                    <a:ln>
                      <a:noFill/>
                    </a:ln>
                    <a:solidFill>
                      <a:srgbClr val="818181"/>
                    </a:solidFill>
                    <a:effectLst/>
                    <a:uLnTx/>
                    <a:uFillTx/>
                    <a:latin typeface="IBM Plex Sans" panose="020B0503050203000203" pitchFamily="34" charset="0"/>
                    <a:cs typeface="Calibri"/>
                    <a:sym typeface="Calibri"/>
                  </a:rPr>
                  <a:t> is 1 if </a:t>
                </a:r>
                <a14:m>
                  <m:oMath xmlns:m="http://schemas.openxmlformats.org/officeDocument/2006/math">
                    <m:r>
                      <a:rPr kumimoji="0" lang="en-US" sz="1400" b="0" i="1" u="none" strike="noStrike" kern="1200" cap="none" spc="0" normalizeH="0" baseline="0" noProof="0" smtClean="0">
                        <a:ln>
                          <a:noFill/>
                        </a:ln>
                        <a:solidFill>
                          <a:srgbClr val="818181"/>
                        </a:solidFill>
                        <a:effectLst/>
                        <a:uLnTx/>
                        <a:uFillTx/>
                        <a:latin typeface="Cambria Math" panose="02040503050406030204" pitchFamily="18" charset="0"/>
                        <a:sym typeface="Calibri"/>
                      </a:rPr>
                      <m:t>𝑟</m:t>
                    </m:r>
                    <m:r>
                      <a:rPr kumimoji="0" lang="en-US" sz="1400" b="0" i="1" u="none" strike="noStrike" kern="1200" cap="none" spc="0" normalizeH="0" baseline="0" noProof="0" smtClean="0">
                        <a:ln>
                          <a:noFill/>
                        </a:ln>
                        <a:solidFill>
                          <a:srgbClr val="818181"/>
                        </a:solidFill>
                        <a:effectLst/>
                        <a:uLnTx/>
                        <a:uFillTx/>
                        <a:latin typeface="Cambria Math" panose="02040503050406030204" pitchFamily="18" charset="0"/>
                        <a:sym typeface="Calibri"/>
                      </a:rPr>
                      <m:t>,</m:t>
                    </m:r>
                    <m:r>
                      <a:rPr kumimoji="0" lang="en-US" sz="1400" b="0" i="1" u="none" strike="noStrike" kern="1200" cap="none" spc="0" normalizeH="0" baseline="0" noProof="0" smtClean="0">
                        <a:ln>
                          <a:noFill/>
                        </a:ln>
                        <a:solidFill>
                          <a:srgbClr val="818181"/>
                        </a:solidFill>
                        <a:effectLst/>
                        <a:uLnTx/>
                        <a:uFillTx/>
                        <a:latin typeface="Cambria Math" panose="02040503050406030204" pitchFamily="18" charset="0"/>
                        <a:sym typeface="Calibri"/>
                      </a:rPr>
                      <m:t>𝑟</m:t>
                    </m:r>
                    <m:r>
                      <a:rPr kumimoji="0" lang="en-US" sz="1400" b="0" i="1" u="none" strike="noStrike" kern="1200" cap="none" spc="0" normalizeH="0" baseline="0" noProof="0" smtClean="0">
                        <a:ln>
                          <a:noFill/>
                        </a:ln>
                        <a:solidFill>
                          <a:srgbClr val="818181"/>
                        </a:solidFill>
                        <a:effectLst/>
                        <a:uLnTx/>
                        <a:uFillTx/>
                        <a:latin typeface="Cambria Math" panose="02040503050406030204" pitchFamily="18" charset="0"/>
                        <a:sym typeface="Calibri"/>
                      </a:rPr>
                      <m:t>′</m:t>
                    </m:r>
                  </m:oMath>
                </a14:m>
                <a:r>
                  <a:rPr kumimoji="0" lang="en-US" sz="1400" b="0" i="0" u="none" strike="noStrike" kern="1200" cap="none" spc="0" normalizeH="0" baseline="0" noProof="0" dirty="0">
                    <a:ln>
                      <a:noFill/>
                    </a:ln>
                    <a:solidFill>
                      <a:srgbClr val="818181"/>
                    </a:solidFill>
                    <a:effectLst/>
                    <a:uLnTx/>
                    <a:uFillTx/>
                    <a:latin typeface="IBM Plex Sans" panose="020B0503050203000203" pitchFamily="34" charset="0"/>
                    <a:cs typeface="Calibri"/>
                    <a:sym typeface="Calibri"/>
                  </a:rPr>
                  <a:t> refer to the same entity </a:t>
                </a:r>
                <a:endPar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endParaRPr>
              </a:p>
            </p:txBody>
          </p:sp>
        </mc:Choice>
        <mc:Fallback xmlns="">
          <p:sp>
            <p:nvSpPr>
              <p:cNvPr id="9" name="TextBox 8">
                <a:extLst>
                  <a:ext uri="{FF2B5EF4-FFF2-40B4-BE49-F238E27FC236}">
                    <a16:creationId xmlns:a16="http://schemas.microsoft.com/office/drawing/2014/main" id="{A3CF89E0-6657-A44F-BF45-B8660D9DD0D9}"/>
                  </a:ext>
                </a:extLst>
              </p:cNvPr>
              <p:cNvSpPr txBox="1">
                <a:spLocks noRot="1" noChangeAspect="1" noMove="1" noResize="1" noEditPoints="1" noAdjustHandles="1" noChangeArrowheads="1" noChangeShapeType="1" noTextEdit="1"/>
              </p:cNvSpPr>
              <p:nvPr/>
            </p:nvSpPr>
            <p:spPr>
              <a:xfrm>
                <a:off x="9822824" y="2850105"/>
                <a:ext cx="2023275" cy="524629"/>
              </a:xfrm>
              <a:prstGeom prst="rect">
                <a:avLst/>
              </a:prstGeom>
              <a:blipFill>
                <a:blip r:embed="rId3"/>
                <a:stretch>
                  <a:fillRect l="-2484" b="-9302"/>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0B328B-325C-264F-A6FC-389788D933FD}"/>
                  </a:ext>
                </a:extLst>
              </p:cNvPr>
              <p:cNvSpPr txBox="1"/>
              <p:nvPr/>
            </p:nvSpPr>
            <p:spPr>
              <a:xfrm>
                <a:off x="9822825" y="3703915"/>
                <a:ext cx="1936726"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18181"/>
                    </a:solidFill>
                    <a:effectLst/>
                    <a:uLnTx/>
                    <a:uFillTx/>
                    <a:latin typeface="IBM Plex Sans" panose="020B0503050203000203" pitchFamily="34" charset="0"/>
                    <a:cs typeface="Calibri"/>
                    <a:sym typeface="Calibri"/>
                  </a:rPr>
                  <a:t>fraction of “match” crowdsourced labels acquired for </a:t>
                </a:r>
                <a14:m>
                  <m:oMath xmlns:m="http://schemas.openxmlformats.org/officeDocument/2006/math">
                    <m:r>
                      <a:rPr kumimoji="0" lang="en-US" sz="1400" b="0" i="1" u="none" strike="noStrike" kern="1200" cap="none" spc="0" normalizeH="0" baseline="0" noProof="0">
                        <a:ln>
                          <a:noFill/>
                        </a:ln>
                        <a:solidFill>
                          <a:srgbClr val="818181"/>
                        </a:solidFill>
                        <a:effectLst/>
                        <a:uLnTx/>
                        <a:uFillTx/>
                        <a:latin typeface="Cambria Math" panose="02040503050406030204" pitchFamily="18" charset="0"/>
                        <a:sym typeface="Calibri"/>
                      </a:rPr>
                      <m:t>𝑟</m:t>
                    </m:r>
                    <m:r>
                      <a:rPr kumimoji="0" lang="en-US" sz="1400" b="0" i="1" u="none" strike="noStrike" kern="1200" cap="none" spc="0" normalizeH="0" baseline="0" noProof="0">
                        <a:ln>
                          <a:noFill/>
                        </a:ln>
                        <a:solidFill>
                          <a:srgbClr val="818181"/>
                        </a:solidFill>
                        <a:effectLst/>
                        <a:uLnTx/>
                        <a:uFillTx/>
                        <a:latin typeface="Cambria Math" panose="02040503050406030204" pitchFamily="18" charset="0"/>
                        <a:sym typeface="Calibri"/>
                      </a:rPr>
                      <m:t>,</m:t>
                    </m:r>
                    <m:r>
                      <a:rPr kumimoji="0" lang="en-US" sz="1400" b="0" i="1" u="none" strike="noStrike" kern="1200" cap="none" spc="0" normalizeH="0" baseline="0" noProof="0">
                        <a:ln>
                          <a:noFill/>
                        </a:ln>
                        <a:solidFill>
                          <a:srgbClr val="818181"/>
                        </a:solidFill>
                        <a:effectLst/>
                        <a:uLnTx/>
                        <a:uFillTx/>
                        <a:latin typeface="Cambria Math" panose="02040503050406030204" pitchFamily="18" charset="0"/>
                        <a:sym typeface="Calibri"/>
                      </a:rPr>
                      <m:t>𝑟</m:t>
                    </m:r>
                    <m:r>
                      <a:rPr kumimoji="0" lang="en-US" sz="1400" b="0" i="1" u="none" strike="noStrike" kern="1200" cap="none" spc="0" normalizeH="0" baseline="0" noProof="0">
                        <a:ln>
                          <a:noFill/>
                        </a:ln>
                        <a:solidFill>
                          <a:srgbClr val="818181"/>
                        </a:solidFill>
                        <a:effectLst/>
                        <a:uLnTx/>
                        <a:uFillTx/>
                        <a:latin typeface="Cambria Math" panose="02040503050406030204" pitchFamily="18" charset="0"/>
                        <a:sym typeface="Calibri"/>
                      </a:rPr>
                      <m:t>′</m:t>
                    </m:r>
                  </m:oMath>
                </a14:m>
                <a:r>
                  <a:rPr kumimoji="0" lang="en-US" sz="1400" b="0" i="0" u="none" strike="noStrike" kern="1200" cap="none" spc="0" normalizeH="0" baseline="0" noProof="0" dirty="0">
                    <a:ln>
                      <a:noFill/>
                    </a:ln>
                    <a:solidFill>
                      <a:srgbClr val="818181"/>
                    </a:solidFill>
                    <a:effectLst/>
                    <a:uLnTx/>
                    <a:uFillTx/>
                    <a:latin typeface="IBM Plex Sans" panose="020B0503050203000203" pitchFamily="34" charset="0"/>
                    <a:cs typeface="Calibri"/>
                    <a:sym typeface="Calibri"/>
                  </a:rPr>
                  <a:t> </a:t>
                </a:r>
              </a:p>
            </p:txBody>
          </p:sp>
        </mc:Choice>
        <mc:Fallback xmlns="">
          <p:sp>
            <p:nvSpPr>
              <p:cNvPr id="16" name="TextBox 15">
                <a:extLst>
                  <a:ext uri="{FF2B5EF4-FFF2-40B4-BE49-F238E27FC236}">
                    <a16:creationId xmlns:a16="http://schemas.microsoft.com/office/drawing/2014/main" id="{3C0B328B-325C-264F-A6FC-389788D933FD}"/>
                  </a:ext>
                </a:extLst>
              </p:cNvPr>
              <p:cNvSpPr txBox="1">
                <a:spLocks noRot="1" noChangeAspect="1" noMove="1" noResize="1" noEditPoints="1" noAdjustHandles="1" noChangeArrowheads="1" noChangeShapeType="1" noTextEdit="1"/>
              </p:cNvSpPr>
              <p:nvPr/>
            </p:nvSpPr>
            <p:spPr>
              <a:xfrm>
                <a:off x="9822825" y="3703915"/>
                <a:ext cx="1936726" cy="738662"/>
              </a:xfrm>
              <a:prstGeom prst="rect">
                <a:avLst/>
              </a:prstGeom>
              <a:blipFill>
                <a:blip r:embed="rId4"/>
                <a:stretch>
                  <a:fillRect l="-2597" t="-1695" b="-8475"/>
                </a:stretch>
              </a:blipFill>
              <a:ln w="12700" cap="flat">
                <a:noFill/>
                <a:miter lim="400000"/>
              </a:ln>
              <a:effectLst/>
            </p:spPr>
            <p:txBody>
              <a:bodyPr/>
              <a:lstStyle/>
              <a:p>
                <a:r>
                  <a:rPr lang="en-US">
                    <a:noFill/>
                  </a:rPr>
                  <a:t> </a:t>
                </a:r>
              </a:p>
            </p:txBody>
          </p:sp>
        </mc:Fallback>
      </mc:AlternateContent>
      <p:cxnSp>
        <p:nvCxnSpPr>
          <p:cNvPr id="18" name="Elbow Connector 17">
            <a:extLst>
              <a:ext uri="{FF2B5EF4-FFF2-40B4-BE49-F238E27FC236}">
                <a16:creationId xmlns:a16="http://schemas.microsoft.com/office/drawing/2014/main" id="{B9B02A82-C0C8-6F4D-8719-6D252831AF71}"/>
              </a:ext>
            </a:extLst>
          </p:cNvPr>
          <p:cNvCxnSpPr>
            <a:cxnSpLocks/>
          </p:cNvCxnSpPr>
          <p:nvPr/>
        </p:nvCxnSpPr>
        <p:spPr>
          <a:xfrm>
            <a:off x="6360434" y="3725062"/>
            <a:ext cx="3431569" cy="274885"/>
          </a:xfrm>
          <a:prstGeom prst="bentConnector3">
            <a:avLst>
              <a:gd name="adj1" fmla="val 299"/>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1" name="Oval 20">
            <a:extLst>
              <a:ext uri="{FF2B5EF4-FFF2-40B4-BE49-F238E27FC236}">
                <a16:creationId xmlns:a16="http://schemas.microsoft.com/office/drawing/2014/main" id="{4FC71C0E-802E-FA42-AFE2-036E3F734843}"/>
              </a:ext>
            </a:extLst>
          </p:cNvPr>
          <p:cNvSpPr/>
          <p:nvPr/>
        </p:nvSpPr>
        <p:spPr>
          <a:xfrm>
            <a:off x="1846567" y="3119871"/>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2" name="Oval 21">
            <a:extLst>
              <a:ext uri="{FF2B5EF4-FFF2-40B4-BE49-F238E27FC236}">
                <a16:creationId xmlns:a16="http://schemas.microsoft.com/office/drawing/2014/main" id="{0E512C74-90DE-5841-A74D-18B926AC810C}"/>
              </a:ext>
            </a:extLst>
          </p:cNvPr>
          <p:cNvSpPr/>
          <p:nvPr/>
        </p:nvSpPr>
        <p:spPr>
          <a:xfrm>
            <a:off x="1495534" y="3683163"/>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3" name="Oval 22">
            <a:extLst>
              <a:ext uri="{FF2B5EF4-FFF2-40B4-BE49-F238E27FC236}">
                <a16:creationId xmlns:a16="http://schemas.microsoft.com/office/drawing/2014/main" id="{5F64F87E-86BA-7B44-8A98-E312C61761DD}"/>
              </a:ext>
            </a:extLst>
          </p:cNvPr>
          <p:cNvSpPr/>
          <p:nvPr/>
        </p:nvSpPr>
        <p:spPr>
          <a:xfrm>
            <a:off x="2199472" y="3683163"/>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4" name="Oval 23">
            <a:extLst>
              <a:ext uri="{FF2B5EF4-FFF2-40B4-BE49-F238E27FC236}">
                <a16:creationId xmlns:a16="http://schemas.microsoft.com/office/drawing/2014/main" id="{548BCD8D-FF37-EE42-A097-A9343822557E}"/>
              </a:ext>
            </a:extLst>
          </p:cNvPr>
          <p:cNvSpPr/>
          <p:nvPr/>
        </p:nvSpPr>
        <p:spPr>
          <a:xfrm>
            <a:off x="2903410" y="3683163"/>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25" name="Straight Connector 24">
            <a:extLst>
              <a:ext uri="{FF2B5EF4-FFF2-40B4-BE49-F238E27FC236}">
                <a16:creationId xmlns:a16="http://schemas.microsoft.com/office/drawing/2014/main" id="{03AF1508-72CB-D74D-9955-09789DE9911D}"/>
              </a:ext>
            </a:extLst>
          </p:cNvPr>
          <p:cNvCxnSpPr>
            <a:stCxn id="21" idx="3"/>
            <a:endCxn id="22" idx="0"/>
          </p:cNvCxnSpPr>
          <p:nvPr/>
        </p:nvCxnSpPr>
        <p:spPr>
          <a:xfrm flipH="1">
            <a:off x="1601917" y="3300981"/>
            <a:ext cx="275809" cy="38218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657F9F3-2A48-0C43-9E4E-CF64AD0F91DC}"/>
              </a:ext>
            </a:extLst>
          </p:cNvPr>
          <p:cNvCxnSpPr>
            <a:cxnSpLocks/>
            <a:stCxn id="21" idx="5"/>
            <a:endCxn id="23" idx="0"/>
          </p:cNvCxnSpPr>
          <p:nvPr/>
        </p:nvCxnSpPr>
        <p:spPr>
          <a:xfrm>
            <a:off x="2028174" y="3300981"/>
            <a:ext cx="277681" cy="38218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8A988B47-57B6-8C46-801D-0D5244B00BA4}"/>
              </a:ext>
            </a:extLst>
          </p:cNvPr>
          <p:cNvCxnSpPr>
            <a:cxnSpLocks/>
            <a:stCxn id="22" idx="6"/>
            <a:endCxn id="23" idx="2"/>
          </p:cNvCxnSpPr>
          <p:nvPr/>
        </p:nvCxnSpPr>
        <p:spPr>
          <a:xfrm>
            <a:off x="1708300" y="3789255"/>
            <a:ext cx="491172"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200948EB-C180-8744-A432-367A982C4F68}"/>
              </a:ext>
            </a:extLst>
          </p:cNvPr>
          <p:cNvCxnSpPr>
            <a:cxnSpLocks/>
            <a:stCxn id="24" idx="2"/>
            <a:endCxn id="23" idx="6"/>
          </p:cNvCxnSpPr>
          <p:nvPr/>
        </p:nvCxnSpPr>
        <p:spPr>
          <a:xfrm flipH="1">
            <a:off x="2412238" y="3789255"/>
            <a:ext cx="491172"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 name="TextBox 31">
            <a:extLst>
              <a:ext uri="{FF2B5EF4-FFF2-40B4-BE49-F238E27FC236}">
                <a16:creationId xmlns:a16="http://schemas.microsoft.com/office/drawing/2014/main" id="{79CE057A-723F-DC4D-8AE1-EA6890C77AFC}"/>
              </a:ext>
            </a:extLst>
          </p:cNvPr>
          <p:cNvSpPr txBox="1"/>
          <p:nvPr/>
        </p:nvSpPr>
        <p:spPr>
          <a:xfrm>
            <a:off x="1490296" y="3271050"/>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0.9</a:t>
            </a:r>
          </a:p>
        </p:txBody>
      </p:sp>
      <p:sp>
        <p:nvSpPr>
          <p:cNvPr id="33" name="TextBox 32">
            <a:extLst>
              <a:ext uri="{FF2B5EF4-FFF2-40B4-BE49-F238E27FC236}">
                <a16:creationId xmlns:a16="http://schemas.microsoft.com/office/drawing/2014/main" id="{3A565B7B-F1C5-DA49-AE03-305E6E91D8BA}"/>
              </a:ext>
            </a:extLst>
          </p:cNvPr>
          <p:cNvSpPr txBox="1"/>
          <p:nvPr/>
        </p:nvSpPr>
        <p:spPr>
          <a:xfrm>
            <a:off x="2534821" y="3591110"/>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0.9</a:t>
            </a:r>
          </a:p>
        </p:txBody>
      </p:sp>
      <p:sp>
        <p:nvSpPr>
          <p:cNvPr id="34" name="TextBox 33">
            <a:extLst>
              <a:ext uri="{FF2B5EF4-FFF2-40B4-BE49-F238E27FC236}">
                <a16:creationId xmlns:a16="http://schemas.microsoft.com/office/drawing/2014/main" id="{29A66D16-48FE-8A49-9BB9-D50D16AC0354}"/>
              </a:ext>
            </a:extLst>
          </p:cNvPr>
          <p:cNvSpPr txBox="1"/>
          <p:nvPr/>
        </p:nvSpPr>
        <p:spPr>
          <a:xfrm>
            <a:off x="2158353" y="3330852"/>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0.1</a:t>
            </a:r>
          </a:p>
        </p:txBody>
      </p:sp>
      <p:sp>
        <p:nvSpPr>
          <p:cNvPr id="35" name="TextBox 34">
            <a:extLst>
              <a:ext uri="{FF2B5EF4-FFF2-40B4-BE49-F238E27FC236}">
                <a16:creationId xmlns:a16="http://schemas.microsoft.com/office/drawing/2014/main" id="{1E8BEF36-FBB2-564C-8481-3158EEED0A80}"/>
              </a:ext>
            </a:extLst>
          </p:cNvPr>
          <p:cNvSpPr txBox="1"/>
          <p:nvPr/>
        </p:nvSpPr>
        <p:spPr>
          <a:xfrm>
            <a:off x="1819921" y="3575128"/>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0.6</a:t>
            </a:r>
          </a:p>
        </p:txBody>
      </p:sp>
      <p:sp>
        <p:nvSpPr>
          <p:cNvPr id="36" name="Oval 35">
            <a:extLst>
              <a:ext uri="{FF2B5EF4-FFF2-40B4-BE49-F238E27FC236}">
                <a16:creationId xmlns:a16="http://schemas.microsoft.com/office/drawing/2014/main" id="{9A79D75C-87AD-5E4B-BF2A-2D8DBF8323EC}"/>
              </a:ext>
            </a:extLst>
          </p:cNvPr>
          <p:cNvSpPr/>
          <p:nvPr/>
        </p:nvSpPr>
        <p:spPr>
          <a:xfrm rot="2025072">
            <a:off x="1518622" y="2845589"/>
            <a:ext cx="456744" cy="1202076"/>
          </a:xfrm>
          <a:prstGeom prst="ellipse">
            <a:avLst/>
          </a:prstGeom>
          <a:noFill/>
          <a:ln w="25400" cap="flat">
            <a:solidFill>
              <a:schemeClr val="accent1"/>
            </a:solidFill>
            <a:prstDash val="sysDot"/>
            <a:round/>
            <a:extLst>
              <a:ext uri="{C807C97D-BFC1-408E-A445-0C87EB9F89A2}">
                <ask:lineSketchStyleProps xmlns:ask="http://schemas.microsoft.com/office/drawing/2018/sketchyshapes" sd="1219033472">
                  <a:custGeom>
                    <a:avLst/>
                    <a:gdLst>
                      <a:gd name="connsiteX0" fmla="*/ 0 w 703356"/>
                      <a:gd name="connsiteY0" fmla="*/ 601038 h 1202076"/>
                      <a:gd name="connsiteX1" fmla="*/ 351678 w 703356"/>
                      <a:gd name="connsiteY1" fmla="*/ 0 h 1202076"/>
                      <a:gd name="connsiteX2" fmla="*/ 703356 w 703356"/>
                      <a:gd name="connsiteY2" fmla="*/ 601038 h 1202076"/>
                      <a:gd name="connsiteX3" fmla="*/ 351678 w 703356"/>
                      <a:gd name="connsiteY3" fmla="*/ 1202076 h 1202076"/>
                      <a:gd name="connsiteX4" fmla="*/ 0 w 703356"/>
                      <a:gd name="connsiteY4" fmla="*/ 601038 h 1202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356" h="1202076" extrusionOk="0">
                        <a:moveTo>
                          <a:pt x="0" y="601038"/>
                        </a:moveTo>
                        <a:cubicBezTo>
                          <a:pt x="-10352" y="262709"/>
                          <a:pt x="126370" y="11666"/>
                          <a:pt x="351678" y="0"/>
                        </a:cubicBezTo>
                        <a:cubicBezTo>
                          <a:pt x="586238" y="8491"/>
                          <a:pt x="648925" y="270825"/>
                          <a:pt x="703356" y="601038"/>
                        </a:cubicBezTo>
                        <a:cubicBezTo>
                          <a:pt x="690266" y="945765"/>
                          <a:pt x="543436" y="1215719"/>
                          <a:pt x="351678" y="1202076"/>
                        </a:cubicBezTo>
                        <a:cubicBezTo>
                          <a:pt x="117722" y="1180339"/>
                          <a:pt x="41544" y="952832"/>
                          <a:pt x="0" y="601038"/>
                        </a:cubicBezTo>
                        <a:close/>
                      </a:path>
                    </a:pathLst>
                  </a:custGeom>
                  <ask:type>
                    <ask:lineSketchNone/>
                  </ask:type>
                </ask:lineSketchStyleProps>
              </a:ext>
            </a:extLst>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p:sp>
        <p:nvSpPr>
          <p:cNvPr id="38" name="Oval 37">
            <a:extLst>
              <a:ext uri="{FF2B5EF4-FFF2-40B4-BE49-F238E27FC236}">
                <a16:creationId xmlns:a16="http://schemas.microsoft.com/office/drawing/2014/main" id="{7842C662-7503-1940-811B-B16D8534B451}"/>
              </a:ext>
            </a:extLst>
          </p:cNvPr>
          <p:cNvSpPr/>
          <p:nvPr/>
        </p:nvSpPr>
        <p:spPr>
          <a:xfrm>
            <a:off x="2141697" y="3527258"/>
            <a:ext cx="1067732" cy="531995"/>
          </a:xfrm>
          <a:prstGeom prst="ellipse">
            <a:avLst/>
          </a:prstGeom>
          <a:noFill/>
          <a:ln w="25400" cap="flat">
            <a:solidFill>
              <a:schemeClr val="accent1"/>
            </a:solidFill>
            <a:prstDash val="sysDot"/>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p:sp>
        <p:nvSpPr>
          <p:cNvPr id="39" name="TextBox 38">
            <a:extLst>
              <a:ext uri="{FF2B5EF4-FFF2-40B4-BE49-F238E27FC236}">
                <a16:creationId xmlns:a16="http://schemas.microsoft.com/office/drawing/2014/main" id="{9704F6D6-427E-1948-87A4-DB2B4CD0E5BE}"/>
              </a:ext>
            </a:extLst>
          </p:cNvPr>
          <p:cNvSpPr txBox="1"/>
          <p:nvPr/>
        </p:nvSpPr>
        <p:spPr>
          <a:xfrm>
            <a:off x="2317490" y="3050705"/>
            <a:ext cx="1028485"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Cost = 0.9</a:t>
            </a:r>
          </a:p>
        </p:txBody>
      </p:sp>
      <p:sp>
        <p:nvSpPr>
          <p:cNvPr id="40" name="TextBox 39">
            <a:extLst>
              <a:ext uri="{FF2B5EF4-FFF2-40B4-BE49-F238E27FC236}">
                <a16:creationId xmlns:a16="http://schemas.microsoft.com/office/drawing/2014/main" id="{3A54B7E9-608C-7D46-93AA-71D60109CC96}"/>
              </a:ext>
            </a:extLst>
          </p:cNvPr>
          <p:cNvSpPr txBox="1"/>
          <p:nvPr/>
        </p:nvSpPr>
        <p:spPr>
          <a:xfrm>
            <a:off x="772529" y="3105260"/>
            <a:ext cx="77040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Cluster</a:t>
            </a:r>
            <a:r>
              <a:rPr kumimoji="0" lang="en-US" sz="1400" b="0" i="0" u="none" strike="noStrike" kern="1200" cap="none" spc="0" normalizeH="0" baseline="-25000" noProof="0" dirty="0">
                <a:ln>
                  <a:noFill/>
                </a:ln>
                <a:solidFill>
                  <a:srgbClr val="000000"/>
                </a:solidFill>
                <a:effectLst/>
                <a:uLnTx/>
                <a:uFillTx/>
                <a:latin typeface="IBM Plex Sans" panose="020B0503050203000203" pitchFamily="34" charset="0"/>
                <a:cs typeface="Calibri"/>
                <a:sym typeface="Calibri"/>
              </a:rPr>
              <a:t>1</a:t>
            </a:r>
          </a:p>
        </p:txBody>
      </p:sp>
      <p:sp>
        <p:nvSpPr>
          <p:cNvPr id="41" name="TextBox 40">
            <a:extLst>
              <a:ext uri="{FF2B5EF4-FFF2-40B4-BE49-F238E27FC236}">
                <a16:creationId xmlns:a16="http://schemas.microsoft.com/office/drawing/2014/main" id="{BA3A078C-292A-5A41-AA78-6AC1B7846388}"/>
              </a:ext>
            </a:extLst>
          </p:cNvPr>
          <p:cNvSpPr txBox="1"/>
          <p:nvPr/>
        </p:nvSpPr>
        <p:spPr>
          <a:xfrm>
            <a:off x="2336258" y="4059253"/>
            <a:ext cx="74154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Cluster</a:t>
            </a:r>
            <a:r>
              <a:rPr kumimoji="0" lang="en-US" sz="1400" b="0" i="0" u="none" strike="noStrike" kern="1200" cap="none" spc="0" normalizeH="0" baseline="-25000" noProof="0" dirty="0">
                <a:ln>
                  <a:noFill/>
                </a:ln>
                <a:solidFill>
                  <a:srgbClr val="000000"/>
                </a:solidFill>
                <a:effectLst/>
                <a:uLnTx/>
                <a:uFillTx/>
                <a:latin typeface="IBM Plex Sans" panose="020B0503050203000203" pitchFamily="34" charset="0"/>
                <a:cs typeface="Calibri"/>
                <a:sym typeface="Calibri"/>
              </a:rPr>
              <a:t>2</a:t>
            </a:r>
          </a:p>
        </p:txBody>
      </p:sp>
    </p:spTree>
    <p:extLst>
      <p:ext uri="{BB962C8B-B14F-4D97-AF65-F5344CB8AC3E}">
        <p14:creationId xmlns:p14="http://schemas.microsoft.com/office/powerpoint/2010/main" val="250191564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46019" y="266702"/>
            <a:ext cx="11061782" cy="588447"/>
          </a:xfrm>
          <a:solidFill>
            <a:schemeClr val="bg1"/>
          </a:solidFill>
        </p:spPr>
        <p:txBody>
          <a:bodyPr>
            <a:normAutofit/>
          </a:bodyPr>
          <a:lstStyle/>
          <a:p>
            <a:r>
              <a:rPr lang="en-US" sz="2800" dirty="0">
                <a:solidFill>
                  <a:srgbClr val="00B0F0"/>
                </a:solidFill>
              </a:rPr>
              <a:t>A Bit More Context …</a:t>
            </a:r>
            <a:endParaRPr lang="en-US" sz="2800" dirty="0"/>
          </a:p>
        </p:txBody>
      </p:sp>
      <p:sp>
        <p:nvSpPr>
          <p:cNvPr id="18" name="Content Placeholder 2">
            <a:extLst>
              <a:ext uri="{FF2B5EF4-FFF2-40B4-BE49-F238E27FC236}">
                <a16:creationId xmlns:a16="http://schemas.microsoft.com/office/drawing/2014/main" id="{A17C187F-4121-004B-BE61-E8F862E0E1F3}"/>
              </a:ext>
            </a:extLst>
          </p:cNvPr>
          <p:cNvSpPr txBox="1">
            <a:spLocks/>
          </p:cNvSpPr>
          <p:nvPr/>
        </p:nvSpPr>
        <p:spPr>
          <a:xfrm>
            <a:off x="713905" y="1116444"/>
            <a:ext cx="10013568" cy="5274304"/>
          </a:xfrm>
          <a:prstGeom prst="rect">
            <a:avLst/>
          </a:prstGeom>
          <a:ln w="12700">
            <a:miter lim="400000"/>
          </a:ln>
          <a:extLst>
            <a:ext uri="{C572A759-6A51-4108-AA02-DFA0A04FC94B}">
              <ma14:wrappingTextBoxFlag xmlns="" xmlns:ma14="http://schemas.microsoft.com/office/mac/drawingml/2011/main" val="1"/>
            </a:ext>
          </a:extLst>
        </p:spPr>
        <p:txBody>
          <a:bodyPr lIns="45711" tIns="45711" rIns="45711" bIns="45711">
            <a:normAutofit/>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pPr>
              <a:lnSpc>
                <a:spcPts val="1860"/>
              </a:lnSpc>
              <a:buFont typeface="Wingdings" pitchFamily="2" charset="2"/>
              <a:buChar char="§"/>
            </a:pPr>
            <a:r>
              <a:rPr lang="en-US" sz="1800" kern="0" dirty="0">
                <a:solidFill>
                  <a:schemeClr val="tx1"/>
                </a:solidFill>
              </a:rPr>
              <a:t>Broader Area: </a:t>
            </a:r>
            <a:r>
              <a:rPr lang="en-US" sz="1800" kern="0" dirty="0">
                <a:solidFill>
                  <a:schemeClr val="bg2"/>
                </a:solidFill>
              </a:rPr>
              <a:t>  </a:t>
            </a:r>
            <a:r>
              <a:rPr lang="en-US" sz="1800" b="1" i="1" kern="0" dirty="0">
                <a:solidFill>
                  <a:schemeClr val="bg2"/>
                </a:solidFill>
              </a:rPr>
              <a:t>Information integration and Knowledge curation  </a:t>
            </a:r>
          </a:p>
          <a:p>
            <a:pPr lvl="1">
              <a:lnSpc>
                <a:spcPts val="2120"/>
              </a:lnSpc>
            </a:pPr>
            <a:r>
              <a:rPr lang="en-US" sz="1600" i="1" kern="0" dirty="0">
                <a:solidFill>
                  <a:schemeClr val="tx1"/>
                </a:solidFill>
              </a:rPr>
              <a:t>80’s, 90’s, 00’s: data federation, schema mapping, ontology alignment, etc.</a:t>
            </a:r>
            <a:endParaRPr lang="en-US" sz="1200" i="1" kern="0" dirty="0">
              <a:solidFill>
                <a:schemeClr val="tx1"/>
              </a:solidFill>
            </a:endParaRPr>
          </a:p>
          <a:p>
            <a:pPr lvl="1">
              <a:lnSpc>
                <a:spcPts val="2120"/>
              </a:lnSpc>
            </a:pPr>
            <a:r>
              <a:rPr lang="en-US" sz="1600" i="1" u="sng" kern="0" dirty="0">
                <a:solidFill>
                  <a:schemeClr val="tx1"/>
                </a:solidFill>
              </a:rPr>
              <a:t>Today</a:t>
            </a:r>
            <a:r>
              <a:rPr lang="en-US" sz="1600" i="1" kern="0" dirty="0">
                <a:solidFill>
                  <a:schemeClr val="tx1"/>
                </a:solidFill>
              </a:rPr>
              <a:t>: all about making </a:t>
            </a:r>
            <a:r>
              <a:rPr lang="en-US" sz="1600" b="1" i="1" kern="0" dirty="0">
                <a:solidFill>
                  <a:srgbClr val="00B0F0"/>
                </a:solidFill>
              </a:rPr>
              <a:t>connections at the data-instance level (ER)</a:t>
            </a:r>
            <a:endParaRPr lang="en-US" kern="0" dirty="0">
              <a:solidFill>
                <a:schemeClr val="bg2"/>
              </a:solidFill>
              <a:latin typeface="IBM Plex Sans" panose="020B0503050203000203" pitchFamily="34" charset="77"/>
            </a:endParaRPr>
          </a:p>
          <a:p>
            <a:pPr marL="295720" lvl="1" indent="-285750">
              <a:lnSpc>
                <a:spcPts val="2100"/>
              </a:lnSpc>
              <a:buFont typeface="Wingdings" pitchFamily="2" charset="2"/>
              <a:buChar char="§"/>
            </a:pPr>
            <a:endParaRPr lang="en-US" kern="0" dirty="0">
              <a:solidFill>
                <a:schemeClr val="bg2"/>
              </a:solidFill>
              <a:latin typeface="IBM Plex Sans" panose="020B0503050203000203" pitchFamily="34" charset="77"/>
            </a:endParaRPr>
          </a:p>
          <a:p>
            <a:pPr marL="295720" lvl="1" indent="-285750">
              <a:lnSpc>
                <a:spcPts val="2100"/>
              </a:lnSpc>
              <a:buFont typeface="Wingdings" pitchFamily="2" charset="2"/>
              <a:buChar char="§"/>
            </a:pPr>
            <a:endParaRPr lang="en-US" kern="0" dirty="0">
              <a:solidFill>
                <a:schemeClr val="bg2"/>
              </a:solidFill>
              <a:latin typeface="IBM Plex Sans" panose="020B0503050203000203" pitchFamily="34" charset="77"/>
            </a:endParaRPr>
          </a:p>
          <a:p>
            <a:pPr marL="295720" lvl="1" indent="-285750">
              <a:lnSpc>
                <a:spcPts val="2100"/>
              </a:lnSpc>
              <a:buFont typeface="Wingdings" pitchFamily="2" charset="2"/>
              <a:buChar char="§"/>
            </a:pPr>
            <a:r>
              <a:rPr lang="en-US" kern="0" dirty="0">
                <a:solidFill>
                  <a:schemeClr val="tx1"/>
                </a:solidFill>
                <a:latin typeface="IBM Plex Sans" panose="020B0503050203000203" pitchFamily="34" charset="77"/>
              </a:rPr>
              <a:t>ER is ubiquitous: </a:t>
            </a:r>
            <a:endParaRPr lang="en-US" sz="1000" kern="0" dirty="0">
              <a:solidFill>
                <a:schemeClr val="tx1"/>
              </a:solidFill>
              <a:latin typeface="IBM Plex Sans" panose="020B0503050203000203" pitchFamily="34" charset="77"/>
            </a:endParaRPr>
          </a:p>
          <a:p>
            <a:pPr marL="705603" lvl="2" indent="-285750">
              <a:lnSpc>
                <a:spcPts val="1800"/>
              </a:lnSpc>
              <a:buFont typeface="Courier New" panose="02070309020205020404" pitchFamily="49" charset="0"/>
              <a:buChar char="o"/>
            </a:pPr>
            <a:r>
              <a:rPr lang="en-US" kern="0" dirty="0">
                <a:solidFill>
                  <a:schemeClr val="tx1"/>
                </a:solidFill>
                <a:latin typeface="IBM Plex Sans" panose="020B0503050203000203" pitchFamily="34" charset="77"/>
              </a:rPr>
              <a:t>Within a document/conversation: </a:t>
            </a:r>
          </a:p>
          <a:p>
            <a:pPr marL="942914" lvl="3" indent="0">
              <a:lnSpc>
                <a:spcPts val="1800"/>
              </a:lnSpc>
              <a:buNone/>
            </a:pPr>
            <a:r>
              <a:rPr lang="en-US" kern="0" dirty="0">
                <a:solidFill>
                  <a:schemeClr val="tx1"/>
                </a:solidFill>
                <a:latin typeface="IBM Plex Sans" panose="020B0503050203000203" pitchFamily="34" charset="77"/>
              </a:rPr>
              <a:t>Coreference resolution (in NLP)</a:t>
            </a:r>
          </a:p>
          <a:p>
            <a:pPr marL="942914" lvl="3" indent="0">
              <a:lnSpc>
                <a:spcPts val="1300"/>
              </a:lnSpc>
              <a:buNone/>
            </a:pPr>
            <a:endParaRPr lang="en-US" sz="1400" kern="0" dirty="0">
              <a:solidFill>
                <a:schemeClr val="tx1"/>
              </a:solidFill>
              <a:latin typeface="IBM Plex Sans" panose="020B0503050203000203" pitchFamily="34" charset="77"/>
            </a:endParaRPr>
          </a:p>
          <a:p>
            <a:pPr marL="942914" lvl="3" indent="0">
              <a:lnSpc>
                <a:spcPts val="1300"/>
              </a:lnSpc>
              <a:buNone/>
            </a:pPr>
            <a:endParaRPr lang="en-US" sz="1400" kern="0" dirty="0">
              <a:solidFill>
                <a:schemeClr val="tx1"/>
              </a:solidFill>
              <a:latin typeface="IBM Plex Sans" panose="020B0503050203000203" pitchFamily="34" charset="77"/>
            </a:endParaRPr>
          </a:p>
          <a:p>
            <a:pPr marL="705603" lvl="2" indent="-285750">
              <a:lnSpc>
                <a:spcPts val="1800"/>
              </a:lnSpc>
              <a:buFont typeface="Courier New" panose="02070309020205020404" pitchFamily="49" charset="0"/>
              <a:buChar char="o"/>
            </a:pPr>
            <a:r>
              <a:rPr lang="en-US" kern="0" dirty="0">
                <a:solidFill>
                  <a:schemeClr val="tx1"/>
                </a:solidFill>
                <a:latin typeface="IBM Plex Sans" panose="020B0503050203000203" pitchFamily="34" charset="77"/>
              </a:rPr>
              <a:t>Within a single database, or across multiple databases</a:t>
            </a:r>
          </a:p>
          <a:p>
            <a:pPr marL="419853" lvl="2" indent="0">
              <a:lnSpc>
                <a:spcPts val="1800"/>
              </a:lnSpc>
              <a:buNone/>
            </a:pPr>
            <a:r>
              <a:rPr lang="en-US" kern="0" dirty="0">
                <a:solidFill>
                  <a:schemeClr val="tx1"/>
                </a:solidFill>
                <a:latin typeface="IBM Plex Sans" panose="020B0503050203000203" pitchFamily="34" charset="77"/>
              </a:rPr>
              <a:t>		“Traditional” ER (deduplication / record linkage)</a:t>
            </a:r>
          </a:p>
          <a:p>
            <a:pPr marL="942914" lvl="3" indent="0">
              <a:lnSpc>
                <a:spcPts val="1400"/>
              </a:lnSpc>
              <a:buNone/>
            </a:pPr>
            <a:endParaRPr lang="en-US" sz="1400" kern="0" dirty="0">
              <a:solidFill>
                <a:schemeClr val="tx1"/>
              </a:solidFill>
              <a:latin typeface="IBM Plex Sans" panose="020B0503050203000203" pitchFamily="34" charset="77"/>
            </a:endParaRPr>
          </a:p>
          <a:p>
            <a:pPr marL="419853" lvl="2" indent="0">
              <a:lnSpc>
                <a:spcPts val="1400"/>
              </a:lnSpc>
              <a:buNone/>
            </a:pPr>
            <a:endParaRPr lang="en-US" sz="1400" kern="0" dirty="0">
              <a:solidFill>
                <a:schemeClr val="tx1"/>
              </a:solidFill>
              <a:latin typeface="IBM Plex Sans" panose="020B0503050203000203" pitchFamily="34" charset="77"/>
            </a:endParaRPr>
          </a:p>
          <a:p>
            <a:pPr marL="419853" lvl="2" indent="0">
              <a:lnSpc>
                <a:spcPts val="1400"/>
              </a:lnSpc>
              <a:buNone/>
            </a:pPr>
            <a:endParaRPr lang="en-US" sz="1400" kern="0" dirty="0">
              <a:solidFill>
                <a:schemeClr val="tx1"/>
              </a:solidFill>
              <a:latin typeface="IBM Plex Sans" panose="020B0503050203000203" pitchFamily="34" charset="77"/>
            </a:endParaRPr>
          </a:p>
          <a:p>
            <a:pPr marL="705603" lvl="2" indent="-285750">
              <a:lnSpc>
                <a:spcPts val="1800"/>
              </a:lnSpc>
              <a:buFont typeface="Courier New" panose="02070309020205020404" pitchFamily="49" charset="0"/>
              <a:buChar char="o"/>
            </a:pPr>
            <a:r>
              <a:rPr lang="en-US" kern="0" dirty="0">
                <a:solidFill>
                  <a:schemeClr val="tx1"/>
                </a:solidFill>
                <a:latin typeface="IBM Plex Sans" panose="020B0503050203000203" pitchFamily="34" charset="77"/>
              </a:rPr>
              <a:t>Entity linking to existing knowledge base (KB)</a:t>
            </a:r>
          </a:p>
          <a:p>
            <a:pPr marL="1228664" lvl="3" indent="-285750">
              <a:lnSpc>
                <a:spcPts val="1400"/>
              </a:lnSpc>
              <a:buFont typeface="Courier New" panose="02070309020205020404" pitchFamily="49" charset="0"/>
              <a:buChar char="o"/>
            </a:pPr>
            <a:endParaRPr lang="en-US" sz="1400" kern="0" dirty="0">
              <a:solidFill>
                <a:schemeClr val="tx1"/>
              </a:solidFill>
              <a:latin typeface="IBM Plex Sans" panose="020B0503050203000203" pitchFamily="34" charset="77"/>
            </a:endParaRPr>
          </a:p>
          <a:p>
            <a:pPr marL="419853" lvl="2" indent="0">
              <a:lnSpc>
                <a:spcPts val="1400"/>
              </a:lnSpc>
              <a:buNone/>
            </a:pPr>
            <a:endParaRPr lang="en-US" sz="1400" kern="0" dirty="0">
              <a:solidFill>
                <a:schemeClr val="tx1"/>
              </a:solidFill>
              <a:latin typeface="IBM Plex Sans" panose="020B0503050203000203" pitchFamily="34" charset="77"/>
            </a:endParaRPr>
          </a:p>
          <a:p>
            <a:pPr marL="419853" lvl="2" indent="0">
              <a:lnSpc>
                <a:spcPts val="1400"/>
              </a:lnSpc>
              <a:buNone/>
            </a:pPr>
            <a:endParaRPr lang="en-US" sz="1400" kern="0" dirty="0">
              <a:solidFill>
                <a:schemeClr val="tx1"/>
              </a:solidFill>
              <a:latin typeface="IBM Plex Sans" panose="020B0503050203000203" pitchFamily="34" charset="77"/>
            </a:endParaRPr>
          </a:p>
          <a:p>
            <a:pPr marL="705603" lvl="2" indent="-285750">
              <a:lnSpc>
                <a:spcPts val="1800"/>
              </a:lnSpc>
              <a:buFont typeface="Courier New" panose="02070309020205020404" pitchFamily="49" charset="0"/>
              <a:buChar char="o"/>
            </a:pPr>
            <a:r>
              <a:rPr lang="en-US" kern="0" dirty="0">
                <a:solidFill>
                  <a:schemeClr val="tx1"/>
                </a:solidFill>
                <a:latin typeface="IBM Plex Sans" panose="020B0503050203000203" pitchFamily="34" charset="77"/>
              </a:rPr>
              <a:t>Knowledge base (KB) population </a:t>
            </a:r>
            <a:r>
              <a:rPr lang="en-US" b="1" kern="0" dirty="0">
                <a:solidFill>
                  <a:schemeClr val="accent6">
                    <a:lumMod val="50000"/>
                  </a:schemeClr>
                </a:solidFill>
                <a:latin typeface="IBM Plex Sans" panose="020B0503050203000203" pitchFamily="34" charset="77"/>
              </a:rPr>
              <a:t>(see next example …)</a:t>
            </a:r>
          </a:p>
        </p:txBody>
      </p:sp>
      <p:sp>
        <p:nvSpPr>
          <p:cNvPr id="56" name="Rectangle 55">
            <a:extLst>
              <a:ext uri="{FF2B5EF4-FFF2-40B4-BE49-F238E27FC236}">
                <a16:creationId xmlns:a16="http://schemas.microsoft.com/office/drawing/2014/main" id="{E08EEE26-E419-8744-8B52-7A22AA3BB57F}"/>
              </a:ext>
            </a:extLst>
          </p:cNvPr>
          <p:cNvSpPr/>
          <p:nvPr/>
        </p:nvSpPr>
        <p:spPr>
          <a:xfrm>
            <a:off x="5053924" y="2603096"/>
            <a:ext cx="3591219" cy="738664"/>
          </a:xfrm>
          <a:prstGeom prst="rect">
            <a:avLst/>
          </a:prstGeom>
          <a:solidFill>
            <a:schemeClr val="tx2">
              <a:alpha val="20000"/>
            </a:schemeClr>
          </a:solidFill>
        </p:spPr>
        <p:txBody>
          <a:bodyPr wrap="square">
            <a:spAutoFit/>
          </a:bodyPr>
          <a:lstStyle/>
          <a:p>
            <a:r>
              <a:rPr lang="en-US" sz="1400" i="1" dirty="0">
                <a:latin typeface="medium-content-serif-font"/>
              </a:rPr>
              <a:t>I need to know when </a:t>
            </a:r>
            <a:r>
              <a:rPr lang="en-US" sz="1400" b="1" i="1" dirty="0">
                <a:solidFill>
                  <a:schemeClr val="accent2">
                    <a:lumMod val="50000"/>
                  </a:schemeClr>
                </a:solidFill>
                <a:latin typeface="medium-content-serif-font"/>
              </a:rPr>
              <a:t>president</a:t>
            </a:r>
            <a:r>
              <a:rPr lang="en-US" sz="1400" i="1" dirty="0">
                <a:latin typeface="medium-content-serif-font"/>
              </a:rPr>
              <a:t> </a:t>
            </a:r>
            <a:r>
              <a:rPr lang="en-US" sz="1400" b="1" i="1" dirty="0">
                <a:solidFill>
                  <a:srgbClr val="0070C0"/>
                </a:solidFill>
                <a:latin typeface="medium-content-serif-font"/>
              </a:rPr>
              <a:t>Barack Obama </a:t>
            </a:r>
            <a:r>
              <a:rPr lang="en-US" sz="1400" i="1" dirty="0">
                <a:latin typeface="medium-content-serif-font"/>
              </a:rPr>
              <a:t>was born.</a:t>
            </a:r>
          </a:p>
          <a:p>
            <a:r>
              <a:rPr lang="en-US" sz="1400" b="1" i="1" dirty="0">
                <a:solidFill>
                  <a:srgbClr val="0070C0"/>
                </a:solidFill>
                <a:latin typeface="medium-content-serif-font"/>
              </a:rPr>
              <a:t>He</a:t>
            </a:r>
            <a:r>
              <a:rPr lang="en-US" sz="1400" i="1" dirty="0">
                <a:latin typeface="medium-content-serif-font"/>
              </a:rPr>
              <a:t> was born on August 4, 1961.</a:t>
            </a:r>
            <a:endParaRPr lang="en-US" sz="1400" b="0" i="1" dirty="0">
              <a:effectLst/>
              <a:latin typeface="medium-content-serif-font"/>
            </a:endParaRPr>
          </a:p>
        </p:txBody>
      </p:sp>
      <p:sp>
        <p:nvSpPr>
          <p:cNvPr id="2" name="TextBox 1">
            <a:extLst>
              <a:ext uri="{FF2B5EF4-FFF2-40B4-BE49-F238E27FC236}">
                <a16:creationId xmlns:a16="http://schemas.microsoft.com/office/drawing/2014/main" id="{8E0794EA-6D14-0D4C-AE41-B714DDC84FB9}"/>
              </a:ext>
            </a:extLst>
          </p:cNvPr>
          <p:cNvSpPr txBox="1"/>
          <p:nvPr/>
        </p:nvSpPr>
        <p:spPr>
          <a:xfrm>
            <a:off x="8929871" y="2759046"/>
            <a:ext cx="220565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chemeClr val="accent6">
                    <a:lumMod val="50000"/>
                  </a:schemeClr>
                </a:solidFill>
                <a:effectLst/>
                <a:uFillTx/>
                <a:latin typeface="+mn-lt"/>
                <a:ea typeface="+mn-ea"/>
                <a:cs typeface="+mn-cs"/>
                <a:sym typeface="Calibri"/>
              </a:rPr>
              <a:t>(Not in this tutorial)</a:t>
            </a:r>
          </a:p>
        </p:txBody>
      </p:sp>
      <p:sp>
        <p:nvSpPr>
          <p:cNvPr id="4" name="Can 3">
            <a:extLst>
              <a:ext uri="{FF2B5EF4-FFF2-40B4-BE49-F238E27FC236}">
                <a16:creationId xmlns:a16="http://schemas.microsoft.com/office/drawing/2014/main" id="{115EFFE9-E1FA-BE4F-950E-AC908CED1A29}"/>
              </a:ext>
            </a:extLst>
          </p:cNvPr>
          <p:cNvSpPr/>
          <p:nvPr/>
        </p:nvSpPr>
        <p:spPr>
          <a:xfrm>
            <a:off x="8244772" y="3579715"/>
            <a:ext cx="490654" cy="557322"/>
          </a:xfrm>
          <a:prstGeom prst="can">
            <a:avLst/>
          </a:prstGeom>
          <a:solidFill>
            <a:schemeClr val="tx2"/>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 name="Can 13">
            <a:extLst>
              <a:ext uri="{FF2B5EF4-FFF2-40B4-BE49-F238E27FC236}">
                <a16:creationId xmlns:a16="http://schemas.microsoft.com/office/drawing/2014/main" id="{296C7602-3904-A249-A4F3-CC0132D4CEA5}"/>
              </a:ext>
            </a:extLst>
          </p:cNvPr>
          <p:cNvSpPr/>
          <p:nvPr/>
        </p:nvSpPr>
        <p:spPr>
          <a:xfrm>
            <a:off x="9147805" y="3586165"/>
            <a:ext cx="490654" cy="557322"/>
          </a:xfrm>
          <a:prstGeom prst="can">
            <a:avLst/>
          </a:prstGeom>
          <a:solidFill>
            <a:schemeClr val="tx2"/>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cxnSp>
        <p:nvCxnSpPr>
          <p:cNvPr id="6" name="Straight Arrow Connector 5">
            <a:extLst>
              <a:ext uri="{FF2B5EF4-FFF2-40B4-BE49-F238E27FC236}">
                <a16:creationId xmlns:a16="http://schemas.microsoft.com/office/drawing/2014/main" id="{80690621-3A3C-E244-A6D8-8969FE82F931}"/>
              </a:ext>
            </a:extLst>
          </p:cNvPr>
          <p:cNvCxnSpPr>
            <a:cxnSpLocks/>
          </p:cNvCxnSpPr>
          <p:nvPr/>
        </p:nvCxnSpPr>
        <p:spPr>
          <a:xfrm flipV="1">
            <a:off x="8557007" y="3804657"/>
            <a:ext cx="775658" cy="109475"/>
          </a:xfrm>
          <a:prstGeom prst="straightConnector1">
            <a:avLst/>
          </a:prstGeom>
          <a:noFill/>
          <a:ln w="12700" cap="flat">
            <a:solidFill>
              <a:schemeClr val="accent1"/>
            </a:solidFill>
            <a:prstDash val="sysDot"/>
            <a:round/>
            <a:headEnd type="triangle"/>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1" name="Can 20">
            <a:extLst>
              <a:ext uri="{FF2B5EF4-FFF2-40B4-BE49-F238E27FC236}">
                <a16:creationId xmlns:a16="http://schemas.microsoft.com/office/drawing/2014/main" id="{DF2CC3A7-2566-A547-A0BD-F08BCC521713}"/>
              </a:ext>
            </a:extLst>
          </p:cNvPr>
          <p:cNvSpPr/>
          <p:nvPr/>
        </p:nvSpPr>
        <p:spPr>
          <a:xfrm>
            <a:off x="6766994" y="3589763"/>
            <a:ext cx="490654" cy="557322"/>
          </a:xfrm>
          <a:prstGeom prst="can">
            <a:avLst/>
          </a:prstGeom>
          <a:solidFill>
            <a:schemeClr val="tx2"/>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 name="Arc 10">
            <a:extLst>
              <a:ext uri="{FF2B5EF4-FFF2-40B4-BE49-F238E27FC236}">
                <a16:creationId xmlns:a16="http://schemas.microsoft.com/office/drawing/2014/main" id="{27B6EAE3-70B1-9F44-B2EF-BFFDCF12FD7D}"/>
              </a:ext>
            </a:extLst>
          </p:cNvPr>
          <p:cNvSpPr/>
          <p:nvPr/>
        </p:nvSpPr>
        <p:spPr>
          <a:xfrm rot="5400000" flipH="1">
            <a:off x="6992934" y="3651380"/>
            <a:ext cx="261201" cy="490653"/>
          </a:xfrm>
          <a:prstGeom prst="arc">
            <a:avLst>
              <a:gd name="adj1" fmla="val 11016759"/>
              <a:gd name="adj2" fmla="val 0"/>
            </a:avLst>
          </a:prstGeom>
          <a:noFill/>
          <a:ln w="12700" cap="flat">
            <a:solidFill>
              <a:schemeClr val="accent1"/>
            </a:solidFill>
            <a:prstDash val="sysDot"/>
            <a:round/>
            <a:headEnd type="triangle" w="sm" len="me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pic>
        <p:nvPicPr>
          <p:cNvPr id="19" name="Picture 18">
            <a:extLst>
              <a:ext uri="{FF2B5EF4-FFF2-40B4-BE49-F238E27FC236}">
                <a16:creationId xmlns:a16="http://schemas.microsoft.com/office/drawing/2014/main" id="{8EB003E1-9BC5-FC4E-83C6-6D85CE54644D}"/>
              </a:ext>
            </a:extLst>
          </p:cNvPr>
          <p:cNvPicPr>
            <a:picLocks noChangeAspect="1"/>
          </p:cNvPicPr>
          <p:nvPr/>
        </p:nvPicPr>
        <p:blipFill>
          <a:blip r:embed="rId3"/>
          <a:stretch>
            <a:fillRect/>
          </a:stretch>
        </p:blipFill>
        <p:spPr>
          <a:xfrm>
            <a:off x="9763493" y="4033321"/>
            <a:ext cx="2431929" cy="1835045"/>
          </a:xfrm>
          <a:prstGeom prst="rect">
            <a:avLst/>
          </a:prstGeom>
        </p:spPr>
      </p:pic>
      <p:sp>
        <p:nvSpPr>
          <p:cNvPr id="20" name="Rectangle 19">
            <a:extLst>
              <a:ext uri="{FF2B5EF4-FFF2-40B4-BE49-F238E27FC236}">
                <a16:creationId xmlns:a16="http://schemas.microsoft.com/office/drawing/2014/main" id="{679A3C10-44F8-8048-BAC7-8F4098E3E5EA}"/>
              </a:ext>
            </a:extLst>
          </p:cNvPr>
          <p:cNvSpPr/>
          <p:nvPr/>
        </p:nvSpPr>
        <p:spPr>
          <a:xfrm>
            <a:off x="5931827" y="4619776"/>
            <a:ext cx="3591219" cy="738664"/>
          </a:xfrm>
          <a:prstGeom prst="rect">
            <a:avLst/>
          </a:prstGeom>
          <a:solidFill>
            <a:schemeClr val="tx2">
              <a:alpha val="20000"/>
            </a:schemeClr>
          </a:solidFill>
        </p:spPr>
        <p:txBody>
          <a:bodyPr wrap="square">
            <a:spAutoFit/>
          </a:bodyPr>
          <a:lstStyle/>
          <a:p>
            <a:r>
              <a:rPr lang="en-US" sz="1400" i="1" dirty="0">
                <a:latin typeface="medium-content-serif-font"/>
              </a:rPr>
              <a:t>I need to know when </a:t>
            </a:r>
            <a:r>
              <a:rPr lang="en-US" sz="1400" b="1" i="1" dirty="0">
                <a:solidFill>
                  <a:schemeClr val="accent2">
                    <a:lumMod val="50000"/>
                  </a:schemeClr>
                </a:solidFill>
                <a:latin typeface="medium-content-serif-font"/>
              </a:rPr>
              <a:t>president</a:t>
            </a:r>
            <a:r>
              <a:rPr lang="en-US" sz="1400" i="1" dirty="0">
                <a:latin typeface="medium-content-serif-font"/>
              </a:rPr>
              <a:t> </a:t>
            </a:r>
            <a:r>
              <a:rPr lang="en-US" sz="1400" b="1" i="1" dirty="0">
                <a:solidFill>
                  <a:srgbClr val="0070C0"/>
                </a:solidFill>
                <a:latin typeface="medium-content-serif-font"/>
              </a:rPr>
              <a:t>Barack Obama </a:t>
            </a:r>
            <a:r>
              <a:rPr lang="en-US" sz="1400" i="1" dirty="0">
                <a:latin typeface="medium-content-serif-font"/>
              </a:rPr>
              <a:t>was born.</a:t>
            </a:r>
          </a:p>
          <a:p>
            <a:r>
              <a:rPr lang="en-US" sz="1400" i="1" dirty="0">
                <a:latin typeface="medium-content-serif-font"/>
              </a:rPr>
              <a:t>He was born on August 4, 1961.</a:t>
            </a:r>
            <a:endParaRPr lang="en-US" sz="1400" b="0" i="1" dirty="0">
              <a:effectLst/>
              <a:latin typeface="medium-content-serif-font"/>
            </a:endParaRPr>
          </a:p>
        </p:txBody>
      </p:sp>
      <p:cxnSp>
        <p:nvCxnSpPr>
          <p:cNvPr id="22" name="Straight Arrow Connector 21">
            <a:extLst>
              <a:ext uri="{FF2B5EF4-FFF2-40B4-BE49-F238E27FC236}">
                <a16:creationId xmlns:a16="http://schemas.microsoft.com/office/drawing/2014/main" id="{63F4D1B9-1E00-5543-844D-E3CA6F6CCF3E}"/>
              </a:ext>
            </a:extLst>
          </p:cNvPr>
          <p:cNvCxnSpPr>
            <a:cxnSpLocks/>
          </p:cNvCxnSpPr>
          <p:nvPr/>
        </p:nvCxnSpPr>
        <p:spPr>
          <a:xfrm flipV="1">
            <a:off x="9147805" y="4404782"/>
            <a:ext cx="615688" cy="221445"/>
          </a:xfrm>
          <a:prstGeom prst="straightConnector1">
            <a:avLst/>
          </a:prstGeom>
          <a:noFill/>
          <a:ln w="12700"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3" name="Straight Arrow Connector 22">
            <a:extLst>
              <a:ext uri="{FF2B5EF4-FFF2-40B4-BE49-F238E27FC236}">
                <a16:creationId xmlns:a16="http://schemas.microsoft.com/office/drawing/2014/main" id="{B483DBD3-F092-EC47-AE4F-CF7B32BB6663}"/>
              </a:ext>
            </a:extLst>
          </p:cNvPr>
          <p:cNvCxnSpPr>
            <a:cxnSpLocks/>
          </p:cNvCxnSpPr>
          <p:nvPr/>
        </p:nvCxnSpPr>
        <p:spPr>
          <a:xfrm>
            <a:off x="8553787" y="3814190"/>
            <a:ext cx="825825" cy="99999"/>
          </a:xfrm>
          <a:prstGeom prst="straightConnector1">
            <a:avLst/>
          </a:prstGeom>
          <a:noFill/>
          <a:ln w="12700" cap="flat">
            <a:solidFill>
              <a:schemeClr val="accent1"/>
            </a:solidFill>
            <a:prstDash val="sysDot"/>
            <a:round/>
            <a:headEnd type="triangle"/>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873CA7ED-2802-A145-8F36-E2C2902E86ED}"/>
              </a:ext>
            </a:extLst>
          </p:cNvPr>
          <p:cNvSpPr/>
          <p:nvPr/>
        </p:nvSpPr>
        <p:spPr>
          <a:xfrm>
            <a:off x="4747718" y="2300407"/>
            <a:ext cx="3109358" cy="874631"/>
          </a:xfrm>
          <a:custGeom>
            <a:avLst/>
            <a:gdLst>
              <a:gd name="connsiteX0" fmla="*/ 355525 w 3109358"/>
              <a:gd name="connsiteY0" fmla="*/ 874631 h 874631"/>
              <a:gd name="connsiteX1" fmla="*/ 25916 w 3109358"/>
              <a:gd name="connsiteY1" fmla="*/ 576919 h 874631"/>
              <a:gd name="connsiteX2" fmla="*/ 164139 w 3109358"/>
              <a:gd name="connsiteY2" fmla="*/ 204780 h 874631"/>
              <a:gd name="connsiteX3" fmla="*/ 1291191 w 3109358"/>
              <a:gd name="connsiteY3" fmla="*/ 45291 h 874631"/>
              <a:gd name="connsiteX4" fmla="*/ 2418242 w 3109358"/>
              <a:gd name="connsiteY4" fmla="*/ 24026 h 874631"/>
              <a:gd name="connsiteX5" fmla="*/ 3109358 w 3109358"/>
              <a:gd name="connsiteY5" fmla="*/ 353635 h 874631"/>
              <a:gd name="connsiteX6" fmla="*/ 3109358 w 3109358"/>
              <a:gd name="connsiteY6" fmla="*/ 353635 h 87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9358" h="874631">
                <a:moveTo>
                  <a:pt x="355525" y="874631"/>
                </a:moveTo>
                <a:cubicBezTo>
                  <a:pt x="206669" y="781596"/>
                  <a:pt x="57814" y="688561"/>
                  <a:pt x="25916" y="576919"/>
                </a:cubicBezTo>
                <a:cubicBezTo>
                  <a:pt x="-5982" y="465277"/>
                  <a:pt x="-46740" y="293385"/>
                  <a:pt x="164139" y="204780"/>
                </a:cubicBezTo>
                <a:cubicBezTo>
                  <a:pt x="375018" y="116175"/>
                  <a:pt x="915507" y="75417"/>
                  <a:pt x="1291191" y="45291"/>
                </a:cubicBezTo>
                <a:cubicBezTo>
                  <a:pt x="1666875" y="15165"/>
                  <a:pt x="2115214" y="-27365"/>
                  <a:pt x="2418242" y="24026"/>
                </a:cubicBezTo>
                <a:cubicBezTo>
                  <a:pt x="2721270" y="75417"/>
                  <a:pt x="3109358" y="353635"/>
                  <a:pt x="3109358" y="353635"/>
                </a:cubicBezTo>
                <a:lnTo>
                  <a:pt x="3109358" y="353635"/>
                </a:lnTo>
              </a:path>
            </a:pathLst>
          </a:custGeom>
          <a:noFill/>
          <a:ln w="15875" cap="flat">
            <a:solidFill>
              <a:schemeClr val="accent1"/>
            </a:solidFill>
            <a:prstDash val="sysDash"/>
            <a:round/>
            <a:tailEnd type="triangle" w="sm" len="me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7" name="Slide Number Placeholder 6">
            <a:extLst>
              <a:ext uri="{FF2B5EF4-FFF2-40B4-BE49-F238E27FC236}">
                <a16:creationId xmlns:a16="http://schemas.microsoft.com/office/drawing/2014/main" id="{E7E5F2D7-1009-9D46-9141-561C974BB398}"/>
              </a:ext>
            </a:extLst>
          </p:cNvPr>
          <p:cNvSpPr>
            <a:spLocks noGrp="1"/>
          </p:cNvSpPr>
          <p:nvPr>
            <p:ph type="sldNum" sz="quarter" idx="2"/>
          </p:nvPr>
        </p:nvSpPr>
        <p:spPr/>
        <p:txBody>
          <a:bodyPr/>
          <a:lstStyle/>
          <a:p>
            <a:fld id="{86CB4B4D-7CA3-9044-876B-883B54F8677D}" type="slidenum">
              <a:rPr lang="en-US" smtClean="0"/>
              <a:t>4</a:t>
            </a:fld>
            <a:endParaRPr lang="en-US"/>
          </a:p>
        </p:txBody>
      </p:sp>
    </p:spTree>
    <p:extLst>
      <p:ext uri="{BB962C8B-B14F-4D97-AF65-F5344CB8AC3E}">
        <p14:creationId xmlns:p14="http://schemas.microsoft.com/office/powerpoint/2010/main" val="78443496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xEl>
                                              <p:pRg st="5" end="5"/>
                                            </p:txEl>
                                          </p:spTgt>
                                        </p:tgtEl>
                                        <p:attrNameLst>
                                          <p:attrName>style.visibility</p:attrName>
                                        </p:attrNameLst>
                                      </p:cBhvr>
                                      <p:to>
                                        <p:strVal val="visible"/>
                                      </p:to>
                                    </p:set>
                                    <p:animEffect transition="in" filter="dissolve">
                                      <p:cBhvr>
                                        <p:cTn id="7" dur="500"/>
                                        <p:tgtEl>
                                          <p:spTgt spid="18">
                                            <p:txEl>
                                              <p:pRg st="5" end="5"/>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8">
                                            <p:txEl>
                                              <p:pRg st="6" end="6"/>
                                            </p:txEl>
                                          </p:spTgt>
                                        </p:tgtEl>
                                        <p:attrNameLst>
                                          <p:attrName>style.visibility</p:attrName>
                                        </p:attrNameLst>
                                      </p:cBhvr>
                                      <p:to>
                                        <p:strVal val="visible"/>
                                      </p:to>
                                    </p:set>
                                    <p:animEffect transition="in" filter="dissolve">
                                      <p:cBhvr>
                                        <p:cTn id="10" dur="500"/>
                                        <p:tgtEl>
                                          <p:spTgt spid="18">
                                            <p:txEl>
                                              <p:pRg st="6" end="6"/>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18">
                                            <p:txEl>
                                              <p:pRg st="7" end="7"/>
                                            </p:txEl>
                                          </p:spTgt>
                                        </p:tgtEl>
                                        <p:attrNameLst>
                                          <p:attrName>style.visibility</p:attrName>
                                        </p:attrNameLst>
                                      </p:cBhvr>
                                      <p:to>
                                        <p:strVal val="visible"/>
                                      </p:to>
                                    </p:set>
                                    <p:animEffect transition="in" filter="dissolve">
                                      <p:cBhvr>
                                        <p:cTn id="13" dur="500"/>
                                        <p:tgtEl>
                                          <p:spTgt spid="18">
                                            <p:txEl>
                                              <p:pRg st="7" end="7"/>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18">
                                            <p:txEl>
                                              <p:pRg st="10" end="10"/>
                                            </p:txEl>
                                          </p:spTgt>
                                        </p:tgtEl>
                                        <p:attrNameLst>
                                          <p:attrName>style.visibility</p:attrName>
                                        </p:attrNameLst>
                                      </p:cBhvr>
                                      <p:to>
                                        <p:strVal val="visible"/>
                                      </p:to>
                                    </p:set>
                                    <p:animEffect transition="in" filter="dissolve">
                                      <p:cBhvr>
                                        <p:cTn id="16" dur="500"/>
                                        <p:tgtEl>
                                          <p:spTgt spid="18">
                                            <p:txEl>
                                              <p:pRg st="10" end="10"/>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18">
                                            <p:txEl>
                                              <p:pRg st="11" end="11"/>
                                            </p:txEl>
                                          </p:spTgt>
                                        </p:tgtEl>
                                        <p:attrNameLst>
                                          <p:attrName>style.visibility</p:attrName>
                                        </p:attrNameLst>
                                      </p:cBhvr>
                                      <p:to>
                                        <p:strVal val="visible"/>
                                      </p:to>
                                    </p:set>
                                    <p:animEffect transition="in" filter="dissolve">
                                      <p:cBhvr>
                                        <p:cTn id="19" dur="500"/>
                                        <p:tgtEl>
                                          <p:spTgt spid="18">
                                            <p:txEl>
                                              <p:pRg st="11" end="11"/>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18">
                                            <p:txEl>
                                              <p:pRg st="15" end="15"/>
                                            </p:txEl>
                                          </p:spTgt>
                                        </p:tgtEl>
                                        <p:attrNameLst>
                                          <p:attrName>style.visibility</p:attrName>
                                        </p:attrNameLst>
                                      </p:cBhvr>
                                      <p:to>
                                        <p:strVal val="visible"/>
                                      </p:to>
                                    </p:set>
                                    <p:animEffect transition="in" filter="dissolve">
                                      <p:cBhvr>
                                        <p:cTn id="22" dur="500"/>
                                        <p:tgtEl>
                                          <p:spTgt spid="18">
                                            <p:txEl>
                                              <p:pRg st="15" end="15"/>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18">
                                            <p:txEl>
                                              <p:pRg st="19" end="19"/>
                                            </p:txEl>
                                          </p:spTgt>
                                        </p:tgtEl>
                                        <p:attrNameLst>
                                          <p:attrName>style.visibility</p:attrName>
                                        </p:attrNameLst>
                                      </p:cBhvr>
                                      <p:to>
                                        <p:strVal val="visible"/>
                                      </p:to>
                                    </p:set>
                                    <p:animEffect transition="in" filter="dissolve">
                                      <p:cBhvr>
                                        <p:cTn id="25" dur="500"/>
                                        <p:tgtEl>
                                          <p:spTgt spid="18">
                                            <p:txEl>
                                              <p:pRg st="19" end="19"/>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dissolve">
                                      <p:cBhvr>
                                        <p:cTn id="30" dur="500"/>
                                        <p:tgtEl>
                                          <p:spTgt spid="56"/>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dissolve">
                                      <p:cBhvr>
                                        <p:cTn id="33" dur="500"/>
                                        <p:tgtEl>
                                          <p:spTgt spid="2"/>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dissolv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dissolve">
                                      <p:cBhvr>
                                        <p:cTn id="41" dur="500"/>
                                        <p:tgtEl>
                                          <p:spTgt spid="4"/>
                                        </p:tgtEl>
                                      </p:cBhvr>
                                    </p:animEffect>
                                  </p:childTnLst>
                                </p:cTn>
                              </p:par>
                              <p:par>
                                <p:cTn id="42" presetID="9" presetClass="entr" presetSubtype="0" fill="hold"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dissolve">
                                      <p:cBhvr>
                                        <p:cTn id="44" dur="500"/>
                                        <p:tgtEl>
                                          <p:spTgt spid="6"/>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dissolve">
                                      <p:cBhvr>
                                        <p:cTn id="47" dur="500"/>
                                        <p:tgtEl>
                                          <p:spTgt spid="14"/>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dissolve">
                                      <p:cBhvr>
                                        <p:cTn id="50" dur="500"/>
                                        <p:tgtEl>
                                          <p:spTgt spid="21"/>
                                        </p:tgtEl>
                                      </p:cBhvr>
                                    </p:animEffect>
                                  </p:childTnLst>
                                </p:cTn>
                              </p:par>
                              <p:par>
                                <p:cTn id="51" presetID="9" presetClass="entr" presetSubtype="0" fill="hold" grpId="1"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dissolve">
                                      <p:cBhvr>
                                        <p:cTn id="53" dur="500"/>
                                        <p:tgtEl>
                                          <p:spTgt spid="21"/>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dissolve">
                                      <p:cBhvr>
                                        <p:cTn id="56" dur="500"/>
                                        <p:tgtEl>
                                          <p:spTgt spid="11"/>
                                        </p:tgtEl>
                                      </p:cBhvr>
                                    </p:animEffect>
                                  </p:childTnLst>
                                </p:cTn>
                              </p:par>
                              <p:par>
                                <p:cTn id="57" presetID="9" presetClass="entr" presetSubtype="0" fill="hold"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dissolve">
                                      <p:cBhvr>
                                        <p:cTn id="59" dur="500"/>
                                        <p:tgtEl>
                                          <p:spTgt spid="23"/>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nodeType="click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dissolve">
                                      <p:cBhvr>
                                        <p:cTn id="64" dur="500"/>
                                        <p:tgtEl>
                                          <p:spTgt spid="19"/>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dissolve">
                                      <p:cBhvr>
                                        <p:cTn id="67" dur="500"/>
                                        <p:tgtEl>
                                          <p:spTgt spid="20"/>
                                        </p:tgtEl>
                                      </p:cBhvr>
                                    </p:animEffect>
                                  </p:childTnLst>
                                </p:cTn>
                              </p:par>
                              <p:par>
                                <p:cTn id="68" presetID="9" presetClass="entr" presetSubtype="0" fill="hold" nodeType="with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dissolve">
                                      <p:cBhvr>
                                        <p:cTn id="7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2" grpId="0"/>
      <p:bldP spid="4" grpId="0" animBg="1"/>
      <p:bldP spid="14" grpId="0" animBg="1"/>
      <p:bldP spid="21" grpId="0" animBg="1"/>
      <p:bldP spid="21" grpId="1" animBg="1"/>
      <p:bldP spid="11" grpId="0" animBg="1"/>
      <p:bldP spid="20" grpId="0" animBg="1"/>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AC9BAD-01F4-AA49-A1A8-0A3EB661E867}"/>
              </a:ext>
            </a:extLst>
          </p:cNvPr>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00" b="0" i="0" u="none" strike="noStrike" kern="1200" cap="none" spc="0" normalizeH="0" baseline="0" noProof="0" smtClean="0">
                <a:ln>
                  <a:noFill/>
                </a:ln>
                <a:solidFill>
                  <a:srgbClr val="001934"/>
                </a:solidFill>
                <a:effectLst/>
                <a:uLnTx/>
                <a:uFillTx/>
                <a:latin typeface="Arial"/>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700" b="0" i="0" u="none" strike="noStrike" kern="1200" cap="none" spc="0" normalizeH="0" baseline="0" noProof="0">
              <a:ln>
                <a:noFill/>
              </a:ln>
              <a:solidFill>
                <a:srgbClr val="001934"/>
              </a:solidFill>
              <a:effectLst/>
              <a:uLnTx/>
              <a:uFillTx/>
              <a:latin typeface="Arial"/>
              <a:cs typeface="Arial"/>
              <a:sym typeface="Arial"/>
            </a:endParaRPr>
          </a:p>
        </p:txBody>
      </p:sp>
      <p:sp>
        <p:nvSpPr>
          <p:cNvPr id="3" name="Title 2">
            <a:extLst>
              <a:ext uri="{FF2B5EF4-FFF2-40B4-BE49-F238E27FC236}">
                <a16:creationId xmlns:a16="http://schemas.microsoft.com/office/drawing/2014/main" id="{22A38F33-A7FC-D94B-89EB-07132468E4E5}"/>
              </a:ext>
            </a:extLst>
          </p:cNvPr>
          <p:cNvSpPr>
            <a:spLocks noGrp="1"/>
          </p:cNvSpPr>
          <p:nvPr>
            <p:ph type="title"/>
          </p:nvPr>
        </p:nvSpPr>
        <p:spPr/>
        <p:txBody>
          <a:bodyPr>
            <a:normAutofit/>
          </a:bodyPr>
          <a:lstStyle/>
          <a:p>
            <a:r>
              <a:rPr lang="en-US" dirty="0"/>
              <a:t>Using Partially-ordered HITs for Crowdsourced ER</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88331C49-9C3D-1E48-856E-488B7D5C3A47}"/>
                  </a:ext>
                </a:extLst>
              </p:cNvPr>
              <p:cNvSpPr>
                <a:spLocks noGrp="1"/>
              </p:cNvSpPr>
              <p:nvPr>
                <p:ph type="body" idx="1"/>
              </p:nvPr>
            </p:nvSpPr>
            <p:spPr>
              <a:xfrm>
                <a:off x="609520" y="3099506"/>
                <a:ext cx="10972166" cy="3455845"/>
              </a:xfrm>
            </p:spPr>
            <p:txBody>
              <a:bodyPr numCol="1">
                <a:normAutofit/>
              </a:bodyPr>
              <a:lstStyle/>
              <a:p>
                <a:r>
                  <a:rPr lang="en-US" dirty="0"/>
                  <a:t>Defines a partial order for HITs</a:t>
                </a:r>
              </a:p>
              <a:p>
                <a:pPr marL="0" indent="0" algn="ctr">
                  <a:buNone/>
                </a:pPr>
                <a14:m>
                  <m:oMath xmlns:m="http://schemas.openxmlformats.org/officeDocument/2006/math">
                    <m:r>
                      <m:rPr>
                        <m:nor/>
                      </m:rPr>
                      <a:rPr lang="en-US" b="0" i="0" smtClean="0">
                        <a:latin typeface="Cambria Math" panose="02040503050406030204" pitchFamily="18" charset="0"/>
                      </a:rPr>
                      <m:t>HIT</m:t>
                    </m:r>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𝑢</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𝑣</m:t>
                            </m:r>
                          </m:sub>
                        </m:sSub>
                      </m:e>
                    </m:d>
                    <m:r>
                      <a:rPr lang="en-US"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HIT</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𝑠</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𝑡</m:t>
                            </m:r>
                          </m:sub>
                        </m:sSub>
                      </m:e>
                    </m:d>
                  </m:oMath>
                </a14:m>
                <a:r>
                  <a:rPr lang="en-US" dirty="0"/>
                  <a:t> if </a:t>
                </a:r>
                <a14:m>
                  <m:oMath xmlns:m="http://schemas.openxmlformats.org/officeDocument/2006/math">
                    <m:r>
                      <m:rPr>
                        <m:nor/>
                      </m:rPr>
                      <a:rPr lang="en-US" dirty="0" smtClean="0">
                        <a:latin typeface="Cambria Math" panose="02040503050406030204" pitchFamily="18" charset="0"/>
                      </a:rPr>
                      <m:t>s</m:t>
                    </m:r>
                    <m:r>
                      <m:rPr>
                        <m:nor/>
                      </m:rPr>
                      <a:rPr lang="en-US" b="0" i="0" dirty="0" smtClean="0">
                        <a:latin typeface="Cambria Math" panose="02040503050406030204" pitchFamily="18" charset="0"/>
                      </a:rPr>
                      <m:t>im</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𝑢</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𝑣</m:t>
                            </m:r>
                          </m:sub>
                        </m:sSub>
                      </m:e>
                    </m:d>
                    <m:r>
                      <a:rPr lang="en-US"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sim</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𝑟</m:t>
                            </m:r>
                          </m:e>
                          <m:sub>
                            <m:r>
                              <a:rPr lang="en-US" i="1">
                                <a:latin typeface="Cambria Math" panose="02040503050406030204" pitchFamily="18" charset="0"/>
                                <a:ea typeface="Cambria Math" panose="02040503050406030204" pitchFamily="18" charset="0"/>
                              </a:rPr>
                              <m:t>𝑠</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𝑟</m:t>
                            </m:r>
                          </m:e>
                          <m:sub>
                            <m:r>
                              <a:rPr lang="en-US" i="1">
                                <a:latin typeface="Cambria Math" panose="02040503050406030204" pitchFamily="18" charset="0"/>
                                <a:ea typeface="Cambria Math" panose="02040503050406030204" pitchFamily="18" charset="0"/>
                              </a:rPr>
                              <m:t>𝑡</m:t>
                            </m:r>
                          </m:sub>
                        </m:sSub>
                      </m:e>
                    </m:d>
                  </m:oMath>
                </a14:m>
                <a:r>
                  <a:rPr lang="en-US" dirty="0"/>
                  <a:t> </a:t>
                </a:r>
                <a:r>
                  <a:rPr lang="en-US" dirty="0" err="1"/>
                  <a:t>wrt</a:t>
                </a:r>
                <a:r>
                  <a:rPr lang="en-US" dirty="0"/>
                  <a:t> every attribute</a:t>
                </a:r>
              </a:p>
              <a:p>
                <a:pPr marL="0" indent="0" algn="ctr">
                  <a:buNone/>
                </a:pPr>
                <a:endParaRPr lang="en-US" dirty="0"/>
              </a:p>
              <a:p>
                <a:r>
                  <a:rPr lang="en-US" dirty="0"/>
                  <a:t>Uses binary search to label entire paths by crowdsourcing the middle vertex</a:t>
                </a:r>
              </a:p>
              <a:p>
                <a:pPr lvl="1"/>
                <a:r>
                  <a:rPr lang="en-US" dirty="0"/>
                  <a:t>For ‘match’, ancestors are labeled the same</a:t>
                </a:r>
              </a:p>
              <a:p>
                <a:pPr lvl="1"/>
                <a:r>
                  <a:rPr lang="en-US" dirty="0"/>
                  <a:t>For ‘non-match’, descendants are labeled the same</a:t>
                </a:r>
              </a:p>
              <a:p>
                <a:endParaRPr lang="en-US" dirty="0"/>
              </a:p>
              <a:p>
                <a:r>
                  <a:rPr lang="en-US" dirty="0"/>
                  <a:t>Utilizes a sophisticated crowd error mitigating process</a:t>
                </a:r>
              </a:p>
              <a:p>
                <a:pPr lvl="1"/>
                <a:r>
                  <a:rPr lang="en-US" dirty="0"/>
                  <a:t>Instead of propagating unreliable labels, these are colored in </a:t>
                </a:r>
                <a:r>
                  <a:rPr lang="en-US" dirty="0">
                    <a:solidFill>
                      <a:schemeClr val="bg1"/>
                    </a:solidFill>
                    <a:highlight>
                      <a:srgbClr val="0000FF"/>
                    </a:highlight>
                  </a:rPr>
                  <a:t>blue</a:t>
                </a:r>
                <a:r>
                  <a:rPr lang="en-US" dirty="0">
                    <a:solidFill>
                      <a:schemeClr val="bg1"/>
                    </a:solidFill>
                  </a:rPr>
                  <a:t> </a:t>
                </a:r>
                <a:r>
                  <a:rPr lang="en-US" dirty="0"/>
                  <a:t>instead</a:t>
                </a:r>
              </a:p>
              <a:p>
                <a:pPr lvl="1"/>
                <a:r>
                  <a:rPr lang="en-US" dirty="0"/>
                  <a:t>Correct labels are derived by first determining reliable attributes</a:t>
                </a:r>
              </a:p>
            </p:txBody>
          </p:sp>
        </mc:Choice>
        <mc:Fallback xmlns="">
          <p:sp>
            <p:nvSpPr>
              <p:cNvPr id="4" name="Text Placeholder 3">
                <a:extLst>
                  <a:ext uri="{FF2B5EF4-FFF2-40B4-BE49-F238E27FC236}">
                    <a16:creationId xmlns:a16="http://schemas.microsoft.com/office/drawing/2014/main" id="{88331C49-9C3D-1E48-856E-488B7D5C3A47}"/>
                  </a:ext>
                </a:extLst>
              </p:cNvPr>
              <p:cNvSpPr>
                <a:spLocks noGrp="1" noRot="1" noChangeAspect="1" noMove="1" noResize="1" noEditPoints="1" noAdjustHandles="1" noChangeArrowheads="1" noChangeShapeType="1" noTextEdit="1"/>
              </p:cNvSpPr>
              <p:nvPr>
                <p:ph type="body" idx="1"/>
              </p:nvPr>
            </p:nvSpPr>
            <p:spPr>
              <a:xfrm>
                <a:off x="609520" y="3099506"/>
                <a:ext cx="10972166" cy="3455845"/>
              </a:xfrm>
              <a:blipFill>
                <a:blip r:embed="rId2"/>
                <a:stretch>
                  <a:fillRect l="-1157" t="-1099"/>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BE9025F8-A5ED-834D-A096-C62358B22C41}"/>
              </a:ext>
            </a:extLst>
          </p:cNvPr>
          <p:cNvSpPr txBox="1"/>
          <p:nvPr/>
        </p:nvSpPr>
        <p:spPr>
          <a:xfrm>
            <a:off x="609518" y="6452743"/>
            <a:ext cx="1032810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Calibri"/>
                <a:cs typeface="Calibri"/>
              </a:rPr>
              <a:t>Cost-Effective Crowdsourced Entity Resolution: A Partial-Order Approach</a:t>
            </a:r>
            <a:r>
              <a:rPr kumimoji="0" lang="en-US" sz="1200" b="0" i="0" u="none" strike="noStrike" kern="1200" cap="none" spc="0" normalizeH="0" baseline="0" noProof="0" dirty="0">
                <a:ln>
                  <a:noFill/>
                </a:ln>
                <a:solidFill>
                  <a:srgbClr val="000000"/>
                </a:solidFill>
                <a:effectLst/>
                <a:uLnTx/>
                <a:uFillTx/>
                <a:latin typeface="Calibri"/>
                <a:cs typeface="Calibri"/>
              </a:rPr>
              <a:t> by </a:t>
            </a:r>
            <a:r>
              <a:rPr kumimoji="0" lang="en-US" sz="1200" b="1" i="0" u="none" strike="noStrike" kern="1200" cap="none" spc="0" normalizeH="0" baseline="0" noProof="0" dirty="0">
                <a:ln>
                  <a:noFill/>
                </a:ln>
                <a:solidFill>
                  <a:srgbClr val="000000"/>
                </a:solidFill>
                <a:effectLst/>
                <a:uLnTx/>
                <a:uFillTx/>
                <a:latin typeface="Calibri"/>
                <a:cs typeface="Calibri"/>
              </a:rPr>
              <a:t>Chai, Li, Li, Deng and Feng </a:t>
            </a:r>
            <a:r>
              <a:rPr kumimoji="0" lang="en-US" sz="1200" b="0" i="0" u="none" strike="noStrike" kern="1200" cap="none" spc="0" normalizeH="0" baseline="0" noProof="0" dirty="0">
                <a:ln>
                  <a:noFill/>
                </a:ln>
                <a:solidFill>
                  <a:srgbClr val="000000"/>
                </a:solidFill>
                <a:effectLst/>
                <a:uLnTx/>
                <a:uFillTx/>
                <a:latin typeface="Calibri"/>
                <a:cs typeface="Calibri"/>
              </a:rPr>
              <a:t>in SIGMOD 2016.</a:t>
            </a:r>
          </a:p>
        </p:txBody>
      </p:sp>
      <p:sp>
        <p:nvSpPr>
          <p:cNvPr id="8" name="Oval 7">
            <a:extLst>
              <a:ext uri="{FF2B5EF4-FFF2-40B4-BE49-F238E27FC236}">
                <a16:creationId xmlns:a16="http://schemas.microsoft.com/office/drawing/2014/main" id="{6141F3E1-0CFF-E14D-8C7C-340A3886E9AC}"/>
              </a:ext>
            </a:extLst>
          </p:cNvPr>
          <p:cNvSpPr/>
          <p:nvPr/>
        </p:nvSpPr>
        <p:spPr>
          <a:xfrm>
            <a:off x="1533842" y="1842648"/>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9" name="Oval 8">
            <a:extLst>
              <a:ext uri="{FF2B5EF4-FFF2-40B4-BE49-F238E27FC236}">
                <a16:creationId xmlns:a16="http://schemas.microsoft.com/office/drawing/2014/main" id="{41AD7DD2-167E-DE41-A411-49B7CA81D801}"/>
              </a:ext>
            </a:extLst>
          </p:cNvPr>
          <p:cNvSpPr/>
          <p:nvPr/>
        </p:nvSpPr>
        <p:spPr>
          <a:xfrm>
            <a:off x="1182809" y="2405940"/>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0" name="Oval 9">
            <a:extLst>
              <a:ext uri="{FF2B5EF4-FFF2-40B4-BE49-F238E27FC236}">
                <a16:creationId xmlns:a16="http://schemas.microsoft.com/office/drawing/2014/main" id="{4D93BAE8-4504-7845-B187-24347047073E}"/>
              </a:ext>
            </a:extLst>
          </p:cNvPr>
          <p:cNvSpPr/>
          <p:nvPr/>
        </p:nvSpPr>
        <p:spPr>
          <a:xfrm>
            <a:off x="1886747" y="2405940"/>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1" name="Oval 10">
            <a:extLst>
              <a:ext uri="{FF2B5EF4-FFF2-40B4-BE49-F238E27FC236}">
                <a16:creationId xmlns:a16="http://schemas.microsoft.com/office/drawing/2014/main" id="{8457B311-5710-9340-AB13-9AD4AE895F02}"/>
              </a:ext>
            </a:extLst>
          </p:cNvPr>
          <p:cNvSpPr/>
          <p:nvPr/>
        </p:nvSpPr>
        <p:spPr>
          <a:xfrm>
            <a:off x="2590685" y="2405940"/>
            <a:ext cx="212766" cy="212184"/>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cxnSp>
        <p:nvCxnSpPr>
          <p:cNvPr id="12" name="Straight Connector 11">
            <a:extLst>
              <a:ext uri="{FF2B5EF4-FFF2-40B4-BE49-F238E27FC236}">
                <a16:creationId xmlns:a16="http://schemas.microsoft.com/office/drawing/2014/main" id="{342EED34-8204-684F-B12B-7192ED17224A}"/>
              </a:ext>
            </a:extLst>
          </p:cNvPr>
          <p:cNvCxnSpPr>
            <a:stCxn id="8" idx="3"/>
            <a:endCxn id="9" idx="0"/>
          </p:cNvCxnSpPr>
          <p:nvPr/>
        </p:nvCxnSpPr>
        <p:spPr>
          <a:xfrm flipH="1">
            <a:off x="1289192" y="2023758"/>
            <a:ext cx="275809" cy="38218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 name="Straight Connector 12">
            <a:extLst>
              <a:ext uri="{FF2B5EF4-FFF2-40B4-BE49-F238E27FC236}">
                <a16:creationId xmlns:a16="http://schemas.microsoft.com/office/drawing/2014/main" id="{05F9A8BC-0DD5-BF4C-A4B2-28B0292B7340}"/>
              </a:ext>
            </a:extLst>
          </p:cNvPr>
          <p:cNvCxnSpPr>
            <a:cxnSpLocks/>
            <a:stCxn id="8" idx="5"/>
            <a:endCxn id="10" idx="0"/>
          </p:cNvCxnSpPr>
          <p:nvPr/>
        </p:nvCxnSpPr>
        <p:spPr>
          <a:xfrm>
            <a:off x="1715449" y="2023758"/>
            <a:ext cx="277681" cy="38218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10A4C595-507C-D241-9F38-CDCEDAE9BBE6}"/>
              </a:ext>
            </a:extLst>
          </p:cNvPr>
          <p:cNvCxnSpPr>
            <a:cxnSpLocks/>
            <a:stCxn id="9" idx="6"/>
            <a:endCxn id="10" idx="2"/>
          </p:cNvCxnSpPr>
          <p:nvPr/>
        </p:nvCxnSpPr>
        <p:spPr>
          <a:xfrm>
            <a:off x="1395575" y="2512032"/>
            <a:ext cx="491172"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D67D50A3-71F8-7A4D-BBB7-3532B2C629CB}"/>
              </a:ext>
            </a:extLst>
          </p:cNvPr>
          <p:cNvCxnSpPr>
            <a:cxnSpLocks/>
            <a:stCxn id="11" idx="2"/>
            <a:endCxn id="10" idx="6"/>
          </p:cNvCxnSpPr>
          <p:nvPr/>
        </p:nvCxnSpPr>
        <p:spPr>
          <a:xfrm flipH="1">
            <a:off x="2099513" y="2512032"/>
            <a:ext cx="491172"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0" name="TextBox 19">
            <a:extLst>
              <a:ext uri="{FF2B5EF4-FFF2-40B4-BE49-F238E27FC236}">
                <a16:creationId xmlns:a16="http://schemas.microsoft.com/office/drawing/2014/main" id="{CAA2176B-34E3-DE40-8CEF-1E383DF95850}"/>
              </a:ext>
            </a:extLst>
          </p:cNvPr>
          <p:cNvSpPr txBox="1"/>
          <p:nvPr/>
        </p:nvSpPr>
        <p:spPr>
          <a:xfrm>
            <a:off x="1177571" y="1993827"/>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0.9</a:t>
            </a:r>
          </a:p>
        </p:txBody>
      </p:sp>
      <p:sp>
        <p:nvSpPr>
          <p:cNvPr id="21" name="TextBox 20">
            <a:extLst>
              <a:ext uri="{FF2B5EF4-FFF2-40B4-BE49-F238E27FC236}">
                <a16:creationId xmlns:a16="http://schemas.microsoft.com/office/drawing/2014/main" id="{B981526F-38B3-D54D-B12C-80CC4FB1F128}"/>
              </a:ext>
            </a:extLst>
          </p:cNvPr>
          <p:cNvSpPr txBox="1"/>
          <p:nvPr/>
        </p:nvSpPr>
        <p:spPr>
          <a:xfrm>
            <a:off x="2222096" y="2313887"/>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0.9</a:t>
            </a:r>
          </a:p>
        </p:txBody>
      </p:sp>
      <p:sp>
        <p:nvSpPr>
          <p:cNvPr id="22" name="TextBox 21">
            <a:extLst>
              <a:ext uri="{FF2B5EF4-FFF2-40B4-BE49-F238E27FC236}">
                <a16:creationId xmlns:a16="http://schemas.microsoft.com/office/drawing/2014/main" id="{3192425C-EA07-7D4C-AFE8-CE02B2B42884}"/>
              </a:ext>
            </a:extLst>
          </p:cNvPr>
          <p:cNvSpPr txBox="1"/>
          <p:nvPr/>
        </p:nvSpPr>
        <p:spPr>
          <a:xfrm>
            <a:off x="1845628" y="2053629"/>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0.1</a:t>
            </a:r>
          </a:p>
        </p:txBody>
      </p:sp>
      <p:sp>
        <p:nvSpPr>
          <p:cNvPr id="23" name="TextBox 22">
            <a:extLst>
              <a:ext uri="{FF2B5EF4-FFF2-40B4-BE49-F238E27FC236}">
                <a16:creationId xmlns:a16="http://schemas.microsoft.com/office/drawing/2014/main" id="{2E95CA10-8234-6F4C-8CE5-7E6A90BF7E4A}"/>
              </a:ext>
            </a:extLst>
          </p:cNvPr>
          <p:cNvSpPr txBox="1"/>
          <p:nvPr/>
        </p:nvSpPr>
        <p:spPr>
          <a:xfrm>
            <a:off x="1507196" y="2297905"/>
            <a:ext cx="28148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0.6</a:t>
            </a:r>
          </a:p>
        </p:txBody>
      </p:sp>
      <p:sp>
        <p:nvSpPr>
          <p:cNvPr id="24" name="TextBox 23">
            <a:extLst>
              <a:ext uri="{FF2B5EF4-FFF2-40B4-BE49-F238E27FC236}">
                <a16:creationId xmlns:a16="http://schemas.microsoft.com/office/drawing/2014/main" id="{052B603B-9CCF-B644-9F8B-78548B69B107}"/>
              </a:ext>
            </a:extLst>
          </p:cNvPr>
          <p:cNvSpPr txBox="1"/>
          <p:nvPr/>
        </p:nvSpPr>
        <p:spPr>
          <a:xfrm>
            <a:off x="1532843" y="1549187"/>
            <a:ext cx="23018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000000"/>
                </a:solidFill>
                <a:effectLst/>
                <a:uLnTx/>
                <a:uFillTx/>
                <a:latin typeface="IBM Plex Sans" panose="020B0503050203000203" pitchFamily="34" charset="0"/>
                <a:cs typeface="Calibri"/>
                <a:sym typeface="Calibri"/>
              </a:rPr>
              <a:t>1</a:t>
            </a:r>
          </a:p>
        </p:txBody>
      </p:sp>
      <p:sp>
        <p:nvSpPr>
          <p:cNvPr id="25" name="TextBox 24">
            <a:extLst>
              <a:ext uri="{FF2B5EF4-FFF2-40B4-BE49-F238E27FC236}">
                <a16:creationId xmlns:a16="http://schemas.microsoft.com/office/drawing/2014/main" id="{7C3D43BF-A81B-8D41-86BA-7A3BF0A754E7}"/>
              </a:ext>
            </a:extLst>
          </p:cNvPr>
          <p:cNvSpPr txBox="1"/>
          <p:nvPr/>
        </p:nvSpPr>
        <p:spPr>
          <a:xfrm>
            <a:off x="953232" y="2358144"/>
            <a:ext cx="23018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000000"/>
                </a:solidFill>
                <a:effectLst/>
                <a:uLnTx/>
                <a:uFillTx/>
                <a:latin typeface="IBM Plex Sans" panose="020B0503050203000203" pitchFamily="34" charset="0"/>
                <a:cs typeface="Calibri"/>
                <a:sym typeface="Calibri"/>
              </a:rPr>
              <a:t>2</a:t>
            </a:r>
          </a:p>
        </p:txBody>
      </p:sp>
      <p:sp>
        <p:nvSpPr>
          <p:cNvPr id="26" name="TextBox 25">
            <a:extLst>
              <a:ext uri="{FF2B5EF4-FFF2-40B4-BE49-F238E27FC236}">
                <a16:creationId xmlns:a16="http://schemas.microsoft.com/office/drawing/2014/main" id="{831CCD29-1830-B44B-852B-DD765576C3B4}"/>
              </a:ext>
            </a:extLst>
          </p:cNvPr>
          <p:cNvSpPr txBox="1"/>
          <p:nvPr/>
        </p:nvSpPr>
        <p:spPr>
          <a:xfrm>
            <a:off x="2806319" y="2358143"/>
            <a:ext cx="23018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000000"/>
                </a:solidFill>
                <a:effectLst/>
                <a:uLnTx/>
                <a:uFillTx/>
                <a:latin typeface="IBM Plex Sans" panose="020B0503050203000203" pitchFamily="34" charset="0"/>
                <a:cs typeface="Calibri"/>
                <a:sym typeface="Calibri"/>
              </a:rPr>
              <a:t>4</a:t>
            </a:r>
          </a:p>
        </p:txBody>
      </p:sp>
      <p:sp>
        <p:nvSpPr>
          <p:cNvPr id="27" name="TextBox 26">
            <a:extLst>
              <a:ext uri="{FF2B5EF4-FFF2-40B4-BE49-F238E27FC236}">
                <a16:creationId xmlns:a16="http://schemas.microsoft.com/office/drawing/2014/main" id="{06E74488-D350-AB45-B431-CB2B1D156868}"/>
              </a:ext>
            </a:extLst>
          </p:cNvPr>
          <p:cNvSpPr txBox="1"/>
          <p:nvPr/>
        </p:nvSpPr>
        <p:spPr>
          <a:xfrm>
            <a:off x="1879775" y="2572736"/>
            <a:ext cx="23018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000000"/>
                </a:solidFill>
                <a:effectLst/>
                <a:uLnTx/>
                <a:uFillTx/>
                <a:latin typeface="IBM Plex Sans" panose="020B0503050203000203" pitchFamily="34" charset="0"/>
                <a:cs typeface="Calibri"/>
                <a:sym typeface="Calibri"/>
              </a:rPr>
              <a:t>3</a:t>
            </a:r>
          </a:p>
        </p:txBody>
      </p:sp>
      <p:sp>
        <p:nvSpPr>
          <p:cNvPr id="28" name="Right Arrow 27">
            <a:extLst>
              <a:ext uri="{FF2B5EF4-FFF2-40B4-BE49-F238E27FC236}">
                <a16:creationId xmlns:a16="http://schemas.microsoft.com/office/drawing/2014/main" id="{D62ED68B-7129-A242-9263-04759DEB5272}"/>
              </a:ext>
            </a:extLst>
          </p:cNvPr>
          <p:cNvSpPr/>
          <p:nvPr/>
        </p:nvSpPr>
        <p:spPr>
          <a:xfrm>
            <a:off x="3036508" y="2024790"/>
            <a:ext cx="503433" cy="309564"/>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p:sp>
        <p:nvSpPr>
          <p:cNvPr id="29" name="Oval 28">
            <a:extLst>
              <a:ext uri="{FF2B5EF4-FFF2-40B4-BE49-F238E27FC236}">
                <a16:creationId xmlns:a16="http://schemas.microsoft.com/office/drawing/2014/main" id="{8E61959E-94FE-714B-A206-118FF19DCFC2}"/>
              </a:ext>
            </a:extLst>
          </p:cNvPr>
          <p:cNvSpPr/>
          <p:nvPr/>
        </p:nvSpPr>
        <p:spPr>
          <a:xfrm>
            <a:off x="3201486" y="1332792"/>
            <a:ext cx="606801" cy="432789"/>
          </a:xfrm>
          <a:prstGeom prst="ellipse">
            <a:avLst/>
          </a:prstGeom>
          <a:solidFill>
            <a:srgbClr val="C0000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1</a:t>
            </a: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2</a:t>
            </a:r>
          </a:p>
        </p:txBody>
      </p:sp>
      <p:sp>
        <p:nvSpPr>
          <p:cNvPr id="30" name="Oval 29">
            <a:extLst>
              <a:ext uri="{FF2B5EF4-FFF2-40B4-BE49-F238E27FC236}">
                <a16:creationId xmlns:a16="http://schemas.microsoft.com/office/drawing/2014/main" id="{B0BD2F7D-8F50-634A-9525-2394FB0C0164}"/>
              </a:ext>
            </a:extLst>
          </p:cNvPr>
          <p:cNvSpPr/>
          <p:nvPr/>
        </p:nvSpPr>
        <p:spPr>
          <a:xfrm>
            <a:off x="3808287" y="1765475"/>
            <a:ext cx="606801" cy="432789"/>
          </a:xfrm>
          <a:prstGeom prst="ellipse">
            <a:avLst/>
          </a:prstGeom>
          <a:solidFill>
            <a:srgbClr val="C0000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3</a:t>
            </a: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4</a:t>
            </a:r>
          </a:p>
        </p:txBody>
      </p:sp>
      <p:sp>
        <p:nvSpPr>
          <p:cNvPr id="31" name="Oval 30">
            <a:extLst>
              <a:ext uri="{FF2B5EF4-FFF2-40B4-BE49-F238E27FC236}">
                <a16:creationId xmlns:a16="http://schemas.microsoft.com/office/drawing/2014/main" id="{566C27C6-0CE8-084A-A40A-87731D762148}"/>
              </a:ext>
            </a:extLst>
          </p:cNvPr>
          <p:cNvSpPr/>
          <p:nvPr/>
        </p:nvSpPr>
        <p:spPr>
          <a:xfrm>
            <a:off x="4414281" y="2192917"/>
            <a:ext cx="606801" cy="432789"/>
          </a:xfrm>
          <a:prstGeom prst="ellipse">
            <a:avLst/>
          </a:prstGeom>
          <a:solidFill>
            <a:srgbClr val="C0000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2</a:t>
            </a: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3</a:t>
            </a:r>
          </a:p>
        </p:txBody>
      </p:sp>
      <p:sp>
        <p:nvSpPr>
          <p:cNvPr id="32" name="Oval 31">
            <a:extLst>
              <a:ext uri="{FF2B5EF4-FFF2-40B4-BE49-F238E27FC236}">
                <a16:creationId xmlns:a16="http://schemas.microsoft.com/office/drawing/2014/main" id="{27D657DF-C6DF-4C4F-A524-F731015DEDB2}"/>
              </a:ext>
            </a:extLst>
          </p:cNvPr>
          <p:cNvSpPr/>
          <p:nvPr/>
        </p:nvSpPr>
        <p:spPr>
          <a:xfrm>
            <a:off x="5021082" y="2625706"/>
            <a:ext cx="606801" cy="432789"/>
          </a:xfrm>
          <a:prstGeom prst="ellipse">
            <a:avLst/>
          </a:prstGeom>
          <a:solidFill>
            <a:srgbClr val="C0000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1</a:t>
            </a: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3</a:t>
            </a:r>
          </a:p>
        </p:txBody>
      </p:sp>
      <p:cxnSp>
        <p:nvCxnSpPr>
          <p:cNvPr id="34" name="Straight Arrow Connector 33">
            <a:extLst>
              <a:ext uri="{FF2B5EF4-FFF2-40B4-BE49-F238E27FC236}">
                <a16:creationId xmlns:a16="http://schemas.microsoft.com/office/drawing/2014/main" id="{B04791BB-2B69-9D41-A260-4EF3627F84A2}"/>
              </a:ext>
            </a:extLst>
          </p:cNvPr>
          <p:cNvCxnSpPr>
            <a:stCxn id="29" idx="5"/>
            <a:endCxn id="30" idx="1"/>
          </p:cNvCxnSpPr>
          <p:nvPr/>
        </p:nvCxnSpPr>
        <p:spPr>
          <a:xfrm>
            <a:off x="3719423" y="1702201"/>
            <a:ext cx="177728" cy="126654"/>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5" name="Straight Arrow Connector 34">
            <a:extLst>
              <a:ext uri="{FF2B5EF4-FFF2-40B4-BE49-F238E27FC236}">
                <a16:creationId xmlns:a16="http://schemas.microsoft.com/office/drawing/2014/main" id="{2F77D24E-4110-AF4E-8E8F-E8EEB5AE1828}"/>
              </a:ext>
            </a:extLst>
          </p:cNvPr>
          <p:cNvCxnSpPr>
            <a:cxnSpLocks/>
            <a:stCxn id="30" idx="5"/>
            <a:endCxn id="31" idx="1"/>
          </p:cNvCxnSpPr>
          <p:nvPr/>
        </p:nvCxnSpPr>
        <p:spPr>
          <a:xfrm>
            <a:off x="4326224" y="2134884"/>
            <a:ext cx="176921" cy="121413"/>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2" name="Straight Arrow Connector 41">
            <a:extLst>
              <a:ext uri="{FF2B5EF4-FFF2-40B4-BE49-F238E27FC236}">
                <a16:creationId xmlns:a16="http://schemas.microsoft.com/office/drawing/2014/main" id="{4A470C7B-5113-554A-9719-C7CA9C0502D1}"/>
              </a:ext>
            </a:extLst>
          </p:cNvPr>
          <p:cNvCxnSpPr>
            <a:cxnSpLocks/>
            <a:stCxn id="31" idx="5"/>
            <a:endCxn id="32" idx="1"/>
          </p:cNvCxnSpPr>
          <p:nvPr/>
        </p:nvCxnSpPr>
        <p:spPr>
          <a:xfrm>
            <a:off x="4932218" y="2562326"/>
            <a:ext cx="177728" cy="12676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51" name="Right Arrow 50">
            <a:extLst>
              <a:ext uri="{FF2B5EF4-FFF2-40B4-BE49-F238E27FC236}">
                <a16:creationId xmlns:a16="http://schemas.microsoft.com/office/drawing/2014/main" id="{25FE4146-09BE-704D-901F-CC75EDEAA0E7}"/>
              </a:ext>
            </a:extLst>
          </p:cNvPr>
          <p:cNvSpPr/>
          <p:nvPr/>
        </p:nvSpPr>
        <p:spPr>
          <a:xfrm>
            <a:off x="5831558" y="2024790"/>
            <a:ext cx="503433" cy="309564"/>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p:sp>
        <p:nvSpPr>
          <p:cNvPr id="52" name="Oval 51">
            <a:extLst>
              <a:ext uri="{FF2B5EF4-FFF2-40B4-BE49-F238E27FC236}">
                <a16:creationId xmlns:a16="http://schemas.microsoft.com/office/drawing/2014/main" id="{09E1D307-7299-1647-92BD-8E9F4996C208}"/>
              </a:ext>
            </a:extLst>
          </p:cNvPr>
          <p:cNvSpPr/>
          <p:nvPr/>
        </p:nvSpPr>
        <p:spPr>
          <a:xfrm>
            <a:off x="6228919" y="1331098"/>
            <a:ext cx="606801" cy="432789"/>
          </a:xfrm>
          <a:prstGeom prst="ellipse">
            <a:avLst/>
          </a:prstGeom>
          <a:solidFill>
            <a:srgbClr val="C0000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1</a:t>
            </a: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2</a:t>
            </a:r>
          </a:p>
        </p:txBody>
      </p:sp>
      <p:sp>
        <p:nvSpPr>
          <p:cNvPr id="53" name="Oval 52">
            <a:extLst>
              <a:ext uri="{FF2B5EF4-FFF2-40B4-BE49-F238E27FC236}">
                <a16:creationId xmlns:a16="http://schemas.microsoft.com/office/drawing/2014/main" id="{CED60407-2BF0-FB44-A15C-3124A443EBDE}"/>
              </a:ext>
            </a:extLst>
          </p:cNvPr>
          <p:cNvSpPr/>
          <p:nvPr/>
        </p:nvSpPr>
        <p:spPr>
          <a:xfrm>
            <a:off x="6835720" y="1763781"/>
            <a:ext cx="606801" cy="432789"/>
          </a:xfrm>
          <a:prstGeom prst="ellipse">
            <a:avLst/>
          </a:prstGeom>
          <a:solidFill>
            <a:srgbClr val="C0000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3</a:t>
            </a: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4</a:t>
            </a:r>
          </a:p>
        </p:txBody>
      </p:sp>
      <p:sp>
        <p:nvSpPr>
          <p:cNvPr id="54" name="Oval 53">
            <a:extLst>
              <a:ext uri="{FF2B5EF4-FFF2-40B4-BE49-F238E27FC236}">
                <a16:creationId xmlns:a16="http://schemas.microsoft.com/office/drawing/2014/main" id="{8619D784-1033-B14F-AC02-581CCDBAD03C}"/>
              </a:ext>
            </a:extLst>
          </p:cNvPr>
          <p:cNvSpPr/>
          <p:nvPr/>
        </p:nvSpPr>
        <p:spPr>
          <a:xfrm>
            <a:off x="7441714" y="2191223"/>
            <a:ext cx="606801" cy="432789"/>
          </a:xfrm>
          <a:prstGeom prst="ellipse">
            <a:avLst/>
          </a:prstGeom>
          <a:solidFill>
            <a:schemeClr val="tx1"/>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2</a:t>
            </a: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3</a:t>
            </a:r>
          </a:p>
        </p:txBody>
      </p:sp>
      <p:sp>
        <p:nvSpPr>
          <p:cNvPr id="55" name="Oval 54">
            <a:extLst>
              <a:ext uri="{FF2B5EF4-FFF2-40B4-BE49-F238E27FC236}">
                <a16:creationId xmlns:a16="http://schemas.microsoft.com/office/drawing/2014/main" id="{F1768959-C084-CD4C-897A-4F802994B598}"/>
              </a:ext>
            </a:extLst>
          </p:cNvPr>
          <p:cNvSpPr/>
          <p:nvPr/>
        </p:nvSpPr>
        <p:spPr>
          <a:xfrm>
            <a:off x="8048515" y="2624012"/>
            <a:ext cx="606801" cy="432789"/>
          </a:xfrm>
          <a:prstGeom prst="ellipse">
            <a:avLst/>
          </a:prstGeom>
          <a:solidFill>
            <a:schemeClr val="tx1"/>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1</a:t>
            </a: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3</a:t>
            </a:r>
          </a:p>
        </p:txBody>
      </p:sp>
      <p:cxnSp>
        <p:nvCxnSpPr>
          <p:cNvPr id="56" name="Straight Arrow Connector 55">
            <a:extLst>
              <a:ext uri="{FF2B5EF4-FFF2-40B4-BE49-F238E27FC236}">
                <a16:creationId xmlns:a16="http://schemas.microsoft.com/office/drawing/2014/main" id="{B1961A2F-FD59-C846-B7E5-9292D57868CE}"/>
              </a:ext>
            </a:extLst>
          </p:cNvPr>
          <p:cNvCxnSpPr>
            <a:stCxn id="52" idx="5"/>
            <a:endCxn id="53" idx="1"/>
          </p:cNvCxnSpPr>
          <p:nvPr/>
        </p:nvCxnSpPr>
        <p:spPr>
          <a:xfrm>
            <a:off x="6746856" y="1700507"/>
            <a:ext cx="177728" cy="126654"/>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7" name="Straight Arrow Connector 56">
            <a:extLst>
              <a:ext uri="{FF2B5EF4-FFF2-40B4-BE49-F238E27FC236}">
                <a16:creationId xmlns:a16="http://schemas.microsoft.com/office/drawing/2014/main" id="{C112DEE7-8882-E945-B3D2-400005CF7D33}"/>
              </a:ext>
            </a:extLst>
          </p:cNvPr>
          <p:cNvCxnSpPr>
            <a:cxnSpLocks/>
            <a:stCxn id="53" idx="5"/>
            <a:endCxn id="54" idx="1"/>
          </p:cNvCxnSpPr>
          <p:nvPr/>
        </p:nvCxnSpPr>
        <p:spPr>
          <a:xfrm>
            <a:off x="7353657" y="2133190"/>
            <a:ext cx="176921" cy="121413"/>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8" name="Straight Arrow Connector 57">
            <a:extLst>
              <a:ext uri="{FF2B5EF4-FFF2-40B4-BE49-F238E27FC236}">
                <a16:creationId xmlns:a16="http://schemas.microsoft.com/office/drawing/2014/main" id="{9A24553C-0754-EC48-A303-E59F70D1D88D}"/>
              </a:ext>
            </a:extLst>
          </p:cNvPr>
          <p:cNvCxnSpPr>
            <a:cxnSpLocks/>
            <a:stCxn id="54" idx="5"/>
            <a:endCxn id="55" idx="1"/>
          </p:cNvCxnSpPr>
          <p:nvPr/>
        </p:nvCxnSpPr>
        <p:spPr>
          <a:xfrm>
            <a:off x="7959651" y="2560632"/>
            <a:ext cx="177728" cy="12676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59" name="TextBox 58">
            <a:extLst>
              <a:ext uri="{FF2B5EF4-FFF2-40B4-BE49-F238E27FC236}">
                <a16:creationId xmlns:a16="http://schemas.microsoft.com/office/drawing/2014/main" id="{F29E18A1-7BB1-5244-903A-6FCA7BFB87A3}"/>
              </a:ext>
            </a:extLst>
          </p:cNvPr>
          <p:cNvSpPr txBox="1"/>
          <p:nvPr/>
        </p:nvSpPr>
        <p:spPr>
          <a:xfrm>
            <a:off x="5838792" y="1723584"/>
            <a:ext cx="501097"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000000"/>
                </a:solidFill>
                <a:effectLst/>
                <a:uLnTx/>
                <a:uFillTx/>
                <a:latin typeface="IBM Plex Sans" panose="020B0503050203000203" pitchFamily="34" charset="0"/>
                <a:cs typeface="Calibri"/>
                <a:sym typeface="Calibri"/>
              </a:rPr>
              <a:t>2</a:t>
            </a: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000000"/>
                </a:solidFill>
                <a:effectLst/>
                <a:uLnTx/>
                <a:uFillTx/>
                <a:latin typeface="IBM Plex Sans" panose="020B0503050203000203" pitchFamily="34" charset="0"/>
                <a:cs typeface="Calibri"/>
                <a:sym typeface="Calibri"/>
              </a:rPr>
              <a:t>3</a:t>
            </a: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a:t>
            </a:r>
          </a:p>
        </p:txBody>
      </p:sp>
      <p:sp>
        <p:nvSpPr>
          <p:cNvPr id="60" name="TextBox 59">
            <a:extLst>
              <a:ext uri="{FF2B5EF4-FFF2-40B4-BE49-F238E27FC236}">
                <a16:creationId xmlns:a16="http://schemas.microsoft.com/office/drawing/2014/main" id="{CDD13C57-B849-4441-995D-53B6A6C642A6}"/>
              </a:ext>
            </a:extLst>
          </p:cNvPr>
          <p:cNvSpPr txBox="1"/>
          <p:nvPr/>
        </p:nvSpPr>
        <p:spPr>
          <a:xfrm>
            <a:off x="5600873" y="2354939"/>
            <a:ext cx="97879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non-match</a:t>
            </a:r>
          </a:p>
        </p:txBody>
      </p:sp>
      <p:sp>
        <p:nvSpPr>
          <p:cNvPr id="61" name="Right Arrow 60">
            <a:extLst>
              <a:ext uri="{FF2B5EF4-FFF2-40B4-BE49-F238E27FC236}">
                <a16:creationId xmlns:a16="http://schemas.microsoft.com/office/drawing/2014/main" id="{8CCA5455-601F-FA41-A831-33075FC4C421}"/>
              </a:ext>
            </a:extLst>
          </p:cNvPr>
          <p:cNvSpPr/>
          <p:nvPr/>
        </p:nvSpPr>
        <p:spPr>
          <a:xfrm>
            <a:off x="8583874" y="2024790"/>
            <a:ext cx="503433" cy="309564"/>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p:sp>
        <p:nvSpPr>
          <p:cNvPr id="62" name="TextBox 61">
            <a:extLst>
              <a:ext uri="{FF2B5EF4-FFF2-40B4-BE49-F238E27FC236}">
                <a16:creationId xmlns:a16="http://schemas.microsoft.com/office/drawing/2014/main" id="{2FBC7A55-9EAE-2A44-8900-DF50E64DB098}"/>
              </a:ext>
            </a:extLst>
          </p:cNvPr>
          <p:cNvSpPr txBox="1"/>
          <p:nvPr/>
        </p:nvSpPr>
        <p:spPr>
          <a:xfrm>
            <a:off x="8560593" y="1730886"/>
            <a:ext cx="501097"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000000"/>
                </a:solidFill>
                <a:effectLst/>
                <a:uLnTx/>
                <a:uFillTx/>
                <a:latin typeface="IBM Plex Sans" panose="020B0503050203000203" pitchFamily="34" charset="0"/>
                <a:cs typeface="Calibri"/>
                <a:sym typeface="Calibri"/>
              </a:rPr>
              <a:t>3</a:t>
            </a: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000000"/>
                </a:solidFill>
                <a:effectLst/>
                <a:uLnTx/>
                <a:uFillTx/>
                <a:latin typeface="IBM Plex Sans" panose="020B0503050203000203" pitchFamily="34" charset="0"/>
                <a:cs typeface="Calibri"/>
                <a:sym typeface="Calibri"/>
              </a:rPr>
              <a:t>4</a:t>
            </a: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a:t>
            </a:r>
          </a:p>
        </p:txBody>
      </p:sp>
      <p:sp>
        <p:nvSpPr>
          <p:cNvPr id="63" name="TextBox 62">
            <a:extLst>
              <a:ext uri="{FF2B5EF4-FFF2-40B4-BE49-F238E27FC236}">
                <a16:creationId xmlns:a16="http://schemas.microsoft.com/office/drawing/2014/main" id="{C38FAC0A-1BC2-0343-B83C-5C466605CAE1}"/>
              </a:ext>
            </a:extLst>
          </p:cNvPr>
          <p:cNvSpPr txBox="1"/>
          <p:nvPr/>
        </p:nvSpPr>
        <p:spPr>
          <a:xfrm>
            <a:off x="8510901" y="2325075"/>
            <a:ext cx="60048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match</a:t>
            </a:r>
          </a:p>
        </p:txBody>
      </p:sp>
      <p:sp>
        <p:nvSpPr>
          <p:cNvPr id="66" name="Oval 65">
            <a:extLst>
              <a:ext uri="{FF2B5EF4-FFF2-40B4-BE49-F238E27FC236}">
                <a16:creationId xmlns:a16="http://schemas.microsoft.com/office/drawing/2014/main" id="{177B60C4-0E12-DB4A-A700-4DD91280F264}"/>
              </a:ext>
            </a:extLst>
          </p:cNvPr>
          <p:cNvSpPr/>
          <p:nvPr/>
        </p:nvSpPr>
        <p:spPr>
          <a:xfrm>
            <a:off x="8990250" y="1329420"/>
            <a:ext cx="606801" cy="432789"/>
          </a:xfrm>
          <a:prstGeom prst="ellipse">
            <a:avLst/>
          </a:prstGeom>
          <a:solidFill>
            <a:schemeClr val="accent3">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1</a:t>
            </a: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2</a:t>
            </a:r>
          </a:p>
        </p:txBody>
      </p:sp>
      <p:sp>
        <p:nvSpPr>
          <p:cNvPr id="67" name="Oval 66">
            <a:extLst>
              <a:ext uri="{FF2B5EF4-FFF2-40B4-BE49-F238E27FC236}">
                <a16:creationId xmlns:a16="http://schemas.microsoft.com/office/drawing/2014/main" id="{40565BB0-E492-4A4F-91B9-3E17BE0B3384}"/>
              </a:ext>
            </a:extLst>
          </p:cNvPr>
          <p:cNvSpPr/>
          <p:nvPr/>
        </p:nvSpPr>
        <p:spPr>
          <a:xfrm>
            <a:off x="9597051" y="1762103"/>
            <a:ext cx="606801" cy="432789"/>
          </a:xfrm>
          <a:prstGeom prst="ellipse">
            <a:avLst/>
          </a:prstGeom>
          <a:solidFill>
            <a:schemeClr val="accent3">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3</a:t>
            </a: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4</a:t>
            </a:r>
          </a:p>
        </p:txBody>
      </p:sp>
      <p:sp>
        <p:nvSpPr>
          <p:cNvPr id="68" name="Oval 67">
            <a:extLst>
              <a:ext uri="{FF2B5EF4-FFF2-40B4-BE49-F238E27FC236}">
                <a16:creationId xmlns:a16="http://schemas.microsoft.com/office/drawing/2014/main" id="{C3F179E5-23DF-2B43-B448-A8A92DF76E76}"/>
              </a:ext>
            </a:extLst>
          </p:cNvPr>
          <p:cNvSpPr/>
          <p:nvPr/>
        </p:nvSpPr>
        <p:spPr>
          <a:xfrm>
            <a:off x="10203045" y="2189545"/>
            <a:ext cx="606801" cy="432789"/>
          </a:xfrm>
          <a:prstGeom prst="ellipse">
            <a:avLst/>
          </a:prstGeom>
          <a:solidFill>
            <a:schemeClr val="tx1"/>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2</a:t>
            </a: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3</a:t>
            </a:r>
          </a:p>
        </p:txBody>
      </p:sp>
      <p:sp>
        <p:nvSpPr>
          <p:cNvPr id="69" name="Oval 68">
            <a:extLst>
              <a:ext uri="{FF2B5EF4-FFF2-40B4-BE49-F238E27FC236}">
                <a16:creationId xmlns:a16="http://schemas.microsoft.com/office/drawing/2014/main" id="{6497AD4F-3564-8F4C-9D47-E6F77F598AE3}"/>
              </a:ext>
            </a:extLst>
          </p:cNvPr>
          <p:cNvSpPr/>
          <p:nvPr/>
        </p:nvSpPr>
        <p:spPr>
          <a:xfrm>
            <a:off x="10809846" y="2622334"/>
            <a:ext cx="606801" cy="432789"/>
          </a:xfrm>
          <a:prstGeom prst="ellipse">
            <a:avLst/>
          </a:prstGeom>
          <a:solidFill>
            <a:schemeClr val="tx1"/>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1</a:t>
            </a: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cs typeface="Calibri"/>
                <a:sym typeface="Calibri"/>
              </a:rPr>
              <a:t>,r</a:t>
            </a:r>
            <a:r>
              <a:rPr kumimoji="0" lang="en-US" sz="1400" b="0" i="0" u="none" strike="noStrike" kern="1200" cap="none" spc="0" normalizeH="0" baseline="-25000" noProof="0" dirty="0">
                <a:ln>
                  <a:noFill/>
                </a:ln>
                <a:solidFill>
                  <a:srgbClr val="FFFFFF"/>
                </a:solidFill>
                <a:effectLst/>
                <a:uLnTx/>
                <a:uFillTx/>
                <a:latin typeface="IBM Plex Sans" panose="020B0503050203000203" pitchFamily="34" charset="0"/>
                <a:cs typeface="Calibri"/>
                <a:sym typeface="Calibri"/>
              </a:rPr>
              <a:t>3</a:t>
            </a:r>
          </a:p>
        </p:txBody>
      </p:sp>
      <p:cxnSp>
        <p:nvCxnSpPr>
          <p:cNvPr id="70" name="Straight Arrow Connector 69">
            <a:extLst>
              <a:ext uri="{FF2B5EF4-FFF2-40B4-BE49-F238E27FC236}">
                <a16:creationId xmlns:a16="http://schemas.microsoft.com/office/drawing/2014/main" id="{086C3494-4232-3646-B7A2-3B0F7F5012BA}"/>
              </a:ext>
            </a:extLst>
          </p:cNvPr>
          <p:cNvCxnSpPr>
            <a:stCxn id="66" idx="5"/>
            <a:endCxn id="67" idx="1"/>
          </p:cNvCxnSpPr>
          <p:nvPr/>
        </p:nvCxnSpPr>
        <p:spPr>
          <a:xfrm>
            <a:off x="9508187" y="1698829"/>
            <a:ext cx="177728" cy="126654"/>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Arrow Connector 70">
            <a:extLst>
              <a:ext uri="{FF2B5EF4-FFF2-40B4-BE49-F238E27FC236}">
                <a16:creationId xmlns:a16="http://schemas.microsoft.com/office/drawing/2014/main" id="{32F74624-3C85-D345-A7BB-3675C765DB53}"/>
              </a:ext>
            </a:extLst>
          </p:cNvPr>
          <p:cNvCxnSpPr>
            <a:cxnSpLocks/>
            <a:stCxn id="67" idx="5"/>
            <a:endCxn id="68" idx="1"/>
          </p:cNvCxnSpPr>
          <p:nvPr/>
        </p:nvCxnSpPr>
        <p:spPr>
          <a:xfrm>
            <a:off x="10114988" y="2131512"/>
            <a:ext cx="176921" cy="121413"/>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2" name="Straight Arrow Connector 71">
            <a:extLst>
              <a:ext uri="{FF2B5EF4-FFF2-40B4-BE49-F238E27FC236}">
                <a16:creationId xmlns:a16="http://schemas.microsoft.com/office/drawing/2014/main" id="{7388BA22-8DCF-4B49-8418-C30F2152C768}"/>
              </a:ext>
            </a:extLst>
          </p:cNvPr>
          <p:cNvCxnSpPr>
            <a:cxnSpLocks/>
            <a:stCxn id="68" idx="5"/>
            <a:endCxn id="69" idx="1"/>
          </p:cNvCxnSpPr>
          <p:nvPr/>
        </p:nvCxnSpPr>
        <p:spPr>
          <a:xfrm>
            <a:off x="10720982" y="2558954"/>
            <a:ext cx="177728" cy="12676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5" name="TextBox 4">
            <a:extLst>
              <a:ext uri="{FF2B5EF4-FFF2-40B4-BE49-F238E27FC236}">
                <a16:creationId xmlns:a16="http://schemas.microsoft.com/office/drawing/2014/main" id="{04291448-B35B-5148-AF74-6B93AEE85A65}"/>
              </a:ext>
            </a:extLst>
          </p:cNvPr>
          <p:cNvSpPr txBox="1"/>
          <p:nvPr/>
        </p:nvSpPr>
        <p:spPr>
          <a:xfrm>
            <a:off x="9508187" y="682883"/>
            <a:ext cx="230678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dirty="0"/>
              <a:t>[Chai et al, SIGMOD’16]</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95395597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B9561C-AA91-C143-BC7F-F0C9C04DEEC9}"/>
              </a:ext>
            </a:extLst>
          </p:cNvPr>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00" b="0" i="0" u="none" strike="noStrike" kern="1200" cap="none" spc="0" normalizeH="0" baseline="0" noProof="0" smtClean="0">
                <a:ln>
                  <a:noFill/>
                </a:ln>
                <a:solidFill>
                  <a:srgbClr val="001934"/>
                </a:solidFill>
                <a:effectLst/>
                <a:uLnTx/>
                <a:uFillTx/>
                <a:latin typeface="Arial"/>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700" b="0" i="0" u="none" strike="noStrike" kern="1200" cap="none" spc="0" normalizeH="0" baseline="0" noProof="0">
              <a:ln>
                <a:noFill/>
              </a:ln>
              <a:solidFill>
                <a:srgbClr val="001934"/>
              </a:solidFill>
              <a:effectLst/>
              <a:uLnTx/>
              <a:uFillTx/>
              <a:latin typeface="Arial"/>
              <a:cs typeface="Arial"/>
              <a:sym typeface="Arial"/>
            </a:endParaRPr>
          </a:p>
        </p:txBody>
      </p:sp>
      <p:sp>
        <p:nvSpPr>
          <p:cNvPr id="3" name="Title 2">
            <a:extLst>
              <a:ext uri="{FF2B5EF4-FFF2-40B4-BE49-F238E27FC236}">
                <a16:creationId xmlns:a16="http://schemas.microsoft.com/office/drawing/2014/main" id="{C85100D9-BE02-D64B-B0CD-792F9DCA757D}"/>
              </a:ext>
            </a:extLst>
          </p:cNvPr>
          <p:cNvSpPr>
            <a:spLocks noGrp="1"/>
          </p:cNvSpPr>
          <p:nvPr>
            <p:ph type="title"/>
          </p:nvPr>
        </p:nvSpPr>
        <p:spPr/>
        <p:txBody>
          <a:bodyPr/>
          <a:lstStyle/>
          <a:p>
            <a:r>
              <a:rPr lang="en-US" dirty="0"/>
              <a:t>Design of a HIT</a:t>
            </a:r>
          </a:p>
        </p:txBody>
      </p:sp>
      <p:sp>
        <p:nvSpPr>
          <p:cNvPr id="4" name="Text Placeholder 3">
            <a:extLst>
              <a:ext uri="{FF2B5EF4-FFF2-40B4-BE49-F238E27FC236}">
                <a16:creationId xmlns:a16="http://schemas.microsoft.com/office/drawing/2014/main" id="{DE1988F2-F1A4-014E-BECB-89704990C9DC}"/>
              </a:ext>
            </a:extLst>
          </p:cNvPr>
          <p:cNvSpPr>
            <a:spLocks noGrp="1"/>
          </p:cNvSpPr>
          <p:nvPr>
            <p:ph type="body" sz="half" idx="1"/>
          </p:nvPr>
        </p:nvSpPr>
        <p:spPr/>
        <p:txBody>
          <a:bodyPr/>
          <a:lstStyle/>
          <a:p>
            <a:r>
              <a:rPr lang="en-US" dirty="0"/>
              <a:t>Standard (pairwise) HIT is wasteful, expensive</a:t>
            </a:r>
          </a:p>
          <a:p>
            <a:endParaRPr lang="en-US" dirty="0"/>
          </a:p>
          <a:p>
            <a:r>
              <a:rPr lang="en-US" dirty="0"/>
              <a:t>Cluster-based HIT can obtained multiple labels, is more cost-effective</a:t>
            </a:r>
          </a:p>
          <a:p>
            <a:endParaRPr lang="en-US" dirty="0"/>
          </a:p>
          <a:p>
            <a:r>
              <a:rPr lang="en-US" dirty="0"/>
              <a:t>Dividing all pairwise HITs into fewest cluster-based HITs is NP-Hard (reduction from minimum clique cover)</a:t>
            </a:r>
          </a:p>
        </p:txBody>
      </p:sp>
      <p:sp>
        <p:nvSpPr>
          <p:cNvPr id="6" name="TextBox 5">
            <a:extLst>
              <a:ext uri="{FF2B5EF4-FFF2-40B4-BE49-F238E27FC236}">
                <a16:creationId xmlns:a16="http://schemas.microsoft.com/office/drawing/2014/main" id="{236C25F3-1D9F-6047-8D67-4EB937FDE77F}"/>
              </a:ext>
            </a:extLst>
          </p:cNvPr>
          <p:cNvSpPr txBox="1"/>
          <p:nvPr/>
        </p:nvSpPr>
        <p:spPr>
          <a:xfrm>
            <a:off x="609518" y="6452743"/>
            <a:ext cx="10328104"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200" b="0" i="1" u="none" strike="noStrike" kern="1200" cap="none" spc="0" normalizeH="0" baseline="0" noProof="0" dirty="0" err="1">
                <a:ln>
                  <a:noFill/>
                </a:ln>
                <a:solidFill>
                  <a:srgbClr val="000000"/>
                </a:solidFill>
                <a:effectLst/>
                <a:uLnTx/>
                <a:uFillTx/>
                <a:latin typeface="Calibri"/>
                <a:cs typeface="Calibri"/>
              </a:rPr>
              <a:t>CrowdER</a:t>
            </a:r>
            <a:r>
              <a:rPr kumimoji="0" lang="en-US" sz="1200" b="0" i="1" u="none" strike="noStrike" kern="1200" cap="none" spc="0" normalizeH="0" baseline="0" noProof="0" dirty="0">
                <a:ln>
                  <a:noFill/>
                </a:ln>
                <a:solidFill>
                  <a:srgbClr val="000000"/>
                </a:solidFill>
                <a:effectLst/>
                <a:uLnTx/>
                <a:uFillTx/>
                <a:latin typeface="Calibri"/>
                <a:cs typeface="Calibri"/>
              </a:rPr>
              <a:t>: Crowdsourcing Entity Resolution</a:t>
            </a:r>
            <a:r>
              <a:rPr kumimoji="0" lang="en-US" sz="1200" b="0" i="0" u="none" strike="noStrike" kern="1200" cap="none" spc="0" normalizeH="0" baseline="0" noProof="0" dirty="0">
                <a:ln>
                  <a:noFill/>
                </a:ln>
                <a:solidFill>
                  <a:srgbClr val="000000"/>
                </a:solidFill>
                <a:effectLst/>
                <a:uLnTx/>
                <a:uFillTx/>
                <a:latin typeface="Calibri"/>
                <a:cs typeface="Calibri"/>
              </a:rPr>
              <a:t> by </a:t>
            </a:r>
            <a:r>
              <a:rPr kumimoji="0" lang="en-US" sz="1200" b="1" i="0" u="none" strike="noStrike" kern="1200" cap="none" spc="0" normalizeH="0" baseline="0" noProof="0" dirty="0">
                <a:ln>
                  <a:noFill/>
                </a:ln>
                <a:solidFill>
                  <a:srgbClr val="000000"/>
                </a:solidFill>
                <a:effectLst/>
                <a:uLnTx/>
                <a:uFillTx/>
                <a:latin typeface="Calibri"/>
                <a:cs typeface="Calibri"/>
              </a:rPr>
              <a:t>Wang, </a:t>
            </a:r>
            <a:r>
              <a:rPr kumimoji="0" lang="en-US" sz="1200" b="1" i="0" u="none" strike="noStrike" kern="1200" cap="none" spc="0" normalizeH="0" baseline="0" noProof="0" dirty="0" err="1">
                <a:ln>
                  <a:noFill/>
                </a:ln>
                <a:solidFill>
                  <a:srgbClr val="000000"/>
                </a:solidFill>
                <a:effectLst/>
                <a:uLnTx/>
                <a:uFillTx/>
                <a:latin typeface="Calibri"/>
                <a:cs typeface="Calibri"/>
              </a:rPr>
              <a:t>Kraska</a:t>
            </a:r>
            <a:r>
              <a:rPr kumimoji="0" lang="en-US" sz="1200" b="1" i="0" u="none" strike="noStrike" kern="1200" cap="none" spc="0" normalizeH="0" baseline="0" noProof="0" dirty="0">
                <a:ln>
                  <a:noFill/>
                </a:ln>
                <a:solidFill>
                  <a:srgbClr val="000000"/>
                </a:solidFill>
                <a:effectLst/>
                <a:uLnTx/>
                <a:uFillTx/>
                <a:latin typeface="Calibri"/>
                <a:cs typeface="Calibri"/>
              </a:rPr>
              <a:t>, Franklin and Feng </a:t>
            </a:r>
            <a:r>
              <a:rPr kumimoji="0" lang="en-US" sz="1200" b="0" i="0" u="none" strike="noStrike" kern="1200" cap="none" spc="0" normalizeH="0" baseline="0" noProof="0" dirty="0">
                <a:ln>
                  <a:noFill/>
                </a:ln>
                <a:solidFill>
                  <a:srgbClr val="000000"/>
                </a:solidFill>
                <a:effectLst/>
                <a:uLnTx/>
                <a:uFillTx/>
                <a:latin typeface="Calibri"/>
                <a:cs typeface="Calibri"/>
              </a:rPr>
              <a:t>in PVLDB 2012.</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alibri"/>
              <a:cs typeface="Calibri"/>
            </a:endParaRPr>
          </a:p>
        </p:txBody>
      </p:sp>
      <p:pic>
        <p:nvPicPr>
          <p:cNvPr id="7" name="Picture 6">
            <a:extLst>
              <a:ext uri="{FF2B5EF4-FFF2-40B4-BE49-F238E27FC236}">
                <a16:creationId xmlns:a16="http://schemas.microsoft.com/office/drawing/2014/main" id="{8E2FEF10-983D-2C49-9931-553119F244E3}"/>
              </a:ext>
            </a:extLst>
          </p:cNvPr>
          <p:cNvPicPr>
            <a:picLocks noChangeAspect="1"/>
          </p:cNvPicPr>
          <p:nvPr/>
        </p:nvPicPr>
        <p:blipFill>
          <a:blip r:embed="rId2"/>
          <a:stretch>
            <a:fillRect/>
          </a:stretch>
        </p:blipFill>
        <p:spPr>
          <a:xfrm>
            <a:off x="8118189" y="1752600"/>
            <a:ext cx="2195459" cy="1320845"/>
          </a:xfrm>
          <a:prstGeom prst="rect">
            <a:avLst/>
          </a:prstGeom>
        </p:spPr>
      </p:pic>
      <p:sp>
        <p:nvSpPr>
          <p:cNvPr id="8" name="TextBox 7">
            <a:extLst>
              <a:ext uri="{FF2B5EF4-FFF2-40B4-BE49-F238E27FC236}">
                <a16:creationId xmlns:a16="http://schemas.microsoft.com/office/drawing/2014/main" id="{E8C2E514-AABE-E346-A411-8B0DFB808876}"/>
              </a:ext>
            </a:extLst>
          </p:cNvPr>
          <p:cNvSpPr txBox="1"/>
          <p:nvPr/>
        </p:nvSpPr>
        <p:spPr>
          <a:xfrm>
            <a:off x="7693387" y="1435423"/>
            <a:ext cx="318452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A Standard HIT for crowdsourced ER</a:t>
            </a:r>
          </a:p>
        </p:txBody>
      </p:sp>
      <p:pic>
        <p:nvPicPr>
          <p:cNvPr id="9" name="Picture 8">
            <a:extLst>
              <a:ext uri="{FF2B5EF4-FFF2-40B4-BE49-F238E27FC236}">
                <a16:creationId xmlns:a16="http://schemas.microsoft.com/office/drawing/2014/main" id="{07C5BAA2-5CA7-9240-9C44-1FD3081C3CC1}"/>
              </a:ext>
            </a:extLst>
          </p:cNvPr>
          <p:cNvPicPr>
            <a:picLocks noChangeAspect="1"/>
          </p:cNvPicPr>
          <p:nvPr/>
        </p:nvPicPr>
        <p:blipFill>
          <a:blip r:embed="rId3"/>
          <a:stretch>
            <a:fillRect/>
          </a:stretch>
        </p:blipFill>
        <p:spPr>
          <a:xfrm>
            <a:off x="7761768" y="3865564"/>
            <a:ext cx="2908300" cy="2260600"/>
          </a:xfrm>
          <a:prstGeom prst="rect">
            <a:avLst/>
          </a:prstGeom>
        </p:spPr>
      </p:pic>
      <p:sp>
        <p:nvSpPr>
          <p:cNvPr id="10" name="TextBox 9">
            <a:extLst>
              <a:ext uri="{FF2B5EF4-FFF2-40B4-BE49-F238E27FC236}">
                <a16:creationId xmlns:a16="http://schemas.microsoft.com/office/drawing/2014/main" id="{D6E47510-F2C2-CA43-9FEB-EA35C7AE76AD}"/>
              </a:ext>
            </a:extLst>
          </p:cNvPr>
          <p:cNvSpPr txBox="1"/>
          <p:nvPr/>
        </p:nvSpPr>
        <p:spPr>
          <a:xfrm>
            <a:off x="8349816" y="3562464"/>
            <a:ext cx="180433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A Cluster-based HIT</a:t>
            </a:r>
          </a:p>
        </p:txBody>
      </p:sp>
      <p:sp>
        <p:nvSpPr>
          <p:cNvPr id="5" name="TextBox 4">
            <a:extLst>
              <a:ext uri="{FF2B5EF4-FFF2-40B4-BE49-F238E27FC236}">
                <a16:creationId xmlns:a16="http://schemas.microsoft.com/office/drawing/2014/main" id="{FEAA8F01-7A81-7440-952B-1B8D2A9552FB}"/>
              </a:ext>
            </a:extLst>
          </p:cNvPr>
          <p:cNvSpPr txBox="1"/>
          <p:nvPr/>
        </p:nvSpPr>
        <p:spPr>
          <a:xfrm>
            <a:off x="9332482" y="385863"/>
            <a:ext cx="224920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dirty="0"/>
              <a:t>[Wang et al, PVLDB’12]</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2440461020"/>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66B724-5C7A-0742-A081-EC91B9F08663}"/>
              </a:ext>
            </a:extLst>
          </p:cNvPr>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00" b="0" i="0" u="none" strike="noStrike" kern="1200" cap="none" spc="0" normalizeH="0" baseline="0" noProof="0" smtClean="0">
                <a:ln>
                  <a:noFill/>
                </a:ln>
                <a:solidFill>
                  <a:srgbClr val="001934"/>
                </a:solidFill>
                <a:effectLst/>
                <a:uLnTx/>
                <a:uFillTx/>
                <a:latin typeface="Arial"/>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700" b="0" i="0" u="none" strike="noStrike" kern="1200" cap="none" spc="0" normalizeH="0" baseline="0" noProof="0">
              <a:ln>
                <a:noFill/>
              </a:ln>
              <a:solidFill>
                <a:srgbClr val="001934"/>
              </a:solidFill>
              <a:effectLst/>
              <a:uLnTx/>
              <a:uFillTx/>
              <a:latin typeface="Arial"/>
              <a:cs typeface="Arial"/>
              <a:sym typeface="Arial"/>
            </a:endParaRPr>
          </a:p>
        </p:txBody>
      </p:sp>
      <p:sp>
        <p:nvSpPr>
          <p:cNvPr id="3" name="Title 2">
            <a:extLst>
              <a:ext uri="{FF2B5EF4-FFF2-40B4-BE49-F238E27FC236}">
                <a16:creationId xmlns:a16="http://schemas.microsoft.com/office/drawing/2014/main" id="{27CEA59B-A98F-474D-90EE-D9FA668E3FE0}"/>
              </a:ext>
            </a:extLst>
          </p:cNvPr>
          <p:cNvSpPr>
            <a:spLocks noGrp="1"/>
          </p:cNvSpPr>
          <p:nvPr>
            <p:ph type="title"/>
          </p:nvPr>
        </p:nvSpPr>
        <p:spPr/>
        <p:txBody>
          <a:bodyPr/>
          <a:lstStyle/>
          <a:p>
            <a:r>
              <a:rPr lang="en-US" dirty="0"/>
              <a:t>Are All HITs the Same? No. </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37365F22-5CB0-FF46-B306-D818F1C90DAC}"/>
                  </a:ext>
                </a:extLst>
              </p:cNvPr>
              <p:cNvSpPr>
                <a:spLocks noGrp="1"/>
              </p:cNvSpPr>
              <p:nvPr>
                <p:ph type="body" sz="half" idx="1"/>
              </p:nvPr>
            </p:nvSpPr>
            <p:spPr/>
            <p:txBody>
              <a:bodyPr/>
              <a:lstStyle/>
              <a:p>
                <a:endParaRPr lang="en-US" dirty="0"/>
              </a:p>
              <a:p>
                <a:r>
                  <a:rPr lang="en-US" dirty="0"/>
                  <a:t>With more records in a HIT, worker’s</a:t>
                </a:r>
              </a:p>
              <a:p>
                <a:pPr lvl="1"/>
                <a:r>
                  <a:rPr lang="en-US" dirty="0"/>
                  <a:t>Time per label reduces</a:t>
                </a:r>
              </a:p>
              <a:p>
                <a:pPr lvl="1"/>
                <a14:m>
                  <m:oMath xmlns:m="http://schemas.openxmlformats.org/officeDocument/2006/math">
                    <m:r>
                      <a:rPr lang="en-US" b="1" i="1">
                        <a:latin typeface="Cambria Math" panose="02040503050406030204" pitchFamily="18" charset="0"/>
                        <a:ea typeface="Cambria Math" panose="02040503050406030204" pitchFamily="18" charset="0"/>
                      </a:rPr>
                      <m:t>∗ ∗ </m:t>
                    </m:r>
                  </m:oMath>
                </a14:m>
                <a:r>
                  <a:rPr lang="en-US" b="1" dirty="0"/>
                  <a:t>But</a:t>
                </a:r>
                <a:r>
                  <a:rPr lang="en-US" b="1" dirty="0">
                    <a:ea typeface="Cambria Math" panose="02040503050406030204" pitchFamily="18" charset="0"/>
                  </a:rPr>
                  <a:t> </a:t>
                </a:r>
                <a14:m>
                  <m:oMath xmlns:m="http://schemas.openxmlformats.org/officeDocument/2006/math">
                    <m:r>
                      <a:rPr lang="en-US" b="1" i="1">
                        <a:latin typeface="Cambria Math" panose="02040503050406030204" pitchFamily="18" charset="0"/>
                        <a:ea typeface="Cambria Math" panose="02040503050406030204" pitchFamily="18" charset="0"/>
                      </a:rPr>
                      <m:t>∗</m:t>
                    </m:r>
                  </m:oMath>
                </a14:m>
                <a:r>
                  <a:rPr lang="en-US" b="1" dirty="0">
                    <a:ea typeface="Cambria Math" panose="02040503050406030204" pitchFamily="18" charset="0"/>
                  </a:rPr>
                  <a:t> </a:t>
                </a:r>
                <a14:m>
                  <m:oMath xmlns:m="http://schemas.openxmlformats.org/officeDocument/2006/math">
                    <m:r>
                      <a:rPr lang="en-US" b="1" i="1">
                        <a:latin typeface="Cambria Math" panose="02040503050406030204" pitchFamily="18" charset="0"/>
                        <a:ea typeface="Cambria Math" panose="02040503050406030204" pitchFamily="18" charset="0"/>
                      </a:rPr>
                      <m:t>∗</m:t>
                    </m:r>
                  </m:oMath>
                </a14:m>
                <a:r>
                  <a:rPr lang="en-US" dirty="0"/>
                  <a:t>  false negative rate increases</a:t>
                </a:r>
              </a:p>
              <a:p>
                <a:pPr lvl="1"/>
                <a:endParaRPr lang="en-US" dirty="0"/>
              </a:p>
              <a:p>
                <a:pPr marL="453953" lvl="1" indent="0">
                  <a:buNone/>
                </a:pPr>
                <a:endParaRPr lang="en-US" dirty="0"/>
              </a:p>
              <a:p>
                <a:pPr lvl="1"/>
                <a:endParaRPr lang="en-US" dirty="0"/>
              </a:p>
              <a:p>
                <a:r>
                  <a:rPr lang="en-US" dirty="0"/>
                  <a:t>Proposes to make use of both pairwise and cluster-based HITs</a:t>
                </a:r>
              </a:p>
              <a:p>
                <a:pPr lvl="1"/>
                <a:r>
                  <a:rPr lang="en-US" dirty="0"/>
                  <a:t>Difficult pairs are labeled via pairwise HITs</a:t>
                </a:r>
              </a:p>
              <a:p>
                <a:pPr lvl="1"/>
                <a:r>
                  <a:rPr lang="en-US" dirty="0" err="1"/>
                  <a:t>NonDifficult</a:t>
                </a:r>
                <a:r>
                  <a:rPr lang="en-US" dirty="0"/>
                  <a:t> pairs are labeled via cluster-based HIT</a:t>
                </a:r>
              </a:p>
              <a:p>
                <a:pPr lvl="1"/>
                <a:endParaRPr lang="en-US" dirty="0"/>
              </a:p>
              <a:p>
                <a:endParaRPr lang="en-US" dirty="0"/>
              </a:p>
              <a:p>
                <a:pPr lvl="1"/>
                <a:endParaRPr lang="en-US" dirty="0"/>
              </a:p>
            </p:txBody>
          </p:sp>
        </mc:Choice>
        <mc:Fallback xmlns="">
          <p:sp>
            <p:nvSpPr>
              <p:cNvPr id="4" name="Text Placeholder 3">
                <a:extLst>
                  <a:ext uri="{FF2B5EF4-FFF2-40B4-BE49-F238E27FC236}">
                    <a16:creationId xmlns:a16="http://schemas.microsoft.com/office/drawing/2014/main" id="{37365F22-5CB0-FF46-B306-D818F1C90DAC}"/>
                  </a:ext>
                </a:extLst>
              </p:cNvPr>
              <p:cNvSpPr>
                <a:spLocks noGrp="1" noRot="1" noChangeAspect="1" noMove="1" noResize="1" noEditPoints="1" noAdjustHandles="1" noChangeArrowheads="1" noChangeShapeType="1" noTextEdit="1"/>
              </p:cNvSpPr>
              <p:nvPr>
                <p:ph type="body" sz="half" idx="1"/>
              </p:nvPr>
            </p:nvSpPr>
            <p:spPr>
              <a:blipFill>
                <a:blip r:embed="rId2"/>
                <a:stretch>
                  <a:fillRect l="-2347" r="-1174"/>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C9F9E25-77F9-C54E-8D65-1F12B3FF4E94}"/>
              </a:ext>
            </a:extLst>
          </p:cNvPr>
          <p:cNvSpPr txBox="1"/>
          <p:nvPr/>
        </p:nvSpPr>
        <p:spPr>
          <a:xfrm>
            <a:off x="609518" y="6452743"/>
            <a:ext cx="10328104"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Calibri"/>
                <a:cs typeface="Calibri"/>
              </a:rPr>
              <a:t>Waldo: An adaptive human interface for crowd entity resolution</a:t>
            </a:r>
            <a:r>
              <a:rPr kumimoji="0" lang="en-US" sz="1200" b="0" i="0" u="none" strike="noStrike" kern="1200" cap="none" spc="0" normalizeH="0" baseline="0" noProof="0" dirty="0">
                <a:ln>
                  <a:noFill/>
                </a:ln>
                <a:solidFill>
                  <a:srgbClr val="000000"/>
                </a:solidFill>
                <a:effectLst/>
                <a:uLnTx/>
                <a:uFillTx/>
                <a:latin typeface="Calibri"/>
                <a:cs typeface="Calibri"/>
              </a:rPr>
              <a:t> by </a:t>
            </a:r>
            <a:r>
              <a:rPr kumimoji="0" lang="en-US" sz="1200" b="1" i="0" u="none" strike="noStrike" kern="1200" cap="none" spc="0" normalizeH="0" baseline="0" noProof="0" dirty="0" err="1">
                <a:ln>
                  <a:noFill/>
                </a:ln>
                <a:solidFill>
                  <a:srgbClr val="000000"/>
                </a:solidFill>
                <a:effectLst/>
                <a:uLnTx/>
                <a:uFillTx/>
                <a:latin typeface="Calibri"/>
                <a:cs typeface="Calibri"/>
              </a:rPr>
              <a:t>Verroios</a:t>
            </a:r>
            <a:r>
              <a:rPr kumimoji="0" lang="en-US" sz="1200" b="1" i="0" u="none" strike="noStrike" kern="1200" cap="none" spc="0" normalizeH="0" baseline="0" noProof="0" dirty="0">
                <a:ln>
                  <a:noFill/>
                </a:ln>
                <a:solidFill>
                  <a:srgbClr val="000000"/>
                </a:solidFill>
                <a:effectLst/>
                <a:uLnTx/>
                <a:uFillTx/>
                <a:latin typeface="Calibri"/>
                <a:cs typeface="Calibri"/>
              </a:rPr>
              <a:t>, Garcia-Molina and </a:t>
            </a:r>
            <a:r>
              <a:rPr kumimoji="0" lang="en-US" sz="1200" b="1" i="0" u="none" strike="noStrike" kern="1200" cap="none" spc="0" normalizeH="0" baseline="0" noProof="0" dirty="0" err="1">
                <a:ln>
                  <a:noFill/>
                </a:ln>
                <a:solidFill>
                  <a:srgbClr val="000000"/>
                </a:solidFill>
                <a:effectLst/>
                <a:uLnTx/>
                <a:uFillTx/>
                <a:latin typeface="Calibri"/>
                <a:cs typeface="Calibri"/>
              </a:rPr>
              <a:t>Papakonstantinou</a:t>
            </a:r>
            <a:r>
              <a:rPr kumimoji="0" lang="en-US" sz="1200" b="1" i="0" u="none" strike="noStrike" kern="1200" cap="none" spc="0" normalizeH="0" baseline="0" noProof="0" dirty="0">
                <a:ln>
                  <a:noFill/>
                </a:ln>
                <a:solidFill>
                  <a:srgbClr val="000000"/>
                </a:solidFill>
                <a:effectLst/>
                <a:uLnTx/>
                <a:uFillTx/>
                <a:latin typeface="Calibri"/>
                <a:cs typeface="Calibri"/>
              </a:rPr>
              <a:t> </a:t>
            </a:r>
            <a:r>
              <a:rPr kumimoji="0" lang="en-US" sz="1200" b="0" i="0" u="none" strike="noStrike" kern="1200" cap="none" spc="0" normalizeH="0" baseline="0" noProof="0" dirty="0">
                <a:ln>
                  <a:noFill/>
                </a:ln>
                <a:solidFill>
                  <a:srgbClr val="000000"/>
                </a:solidFill>
                <a:effectLst/>
                <a:uLnTx/>
                <a:uFillTx/>
                <a:latin typeface="Calibri"/>
                <a:cs typeface="Calibri"/>
              </a:rPr>
              <a:t>in SIGMOD 2017.</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alibri"/>
              <a:cs typeface="Calibri"/>
            </a:endParaRPr>
          </a:p>
        </p:txBody>
      </p:sp>
      <p:pic>
        <p:nvPicPr>
          <p:cNvPr id="6" name="Picture 5">
            <a:extLst>
              <a:ext uri="{FF2B5EF4-FFF2-40B4-BE49-F238E27FC236}">
                <a16:creationId xmlns:a16="http://schemas.microsoft.com/office/drawing/2014/main" id="{77B35CAC-776C-7943-AC8D-D06115AF15F9}"/>
              </a:ext>
            </a:extLst>
          </p:cNvPr>
          <p:cNvPicPr>
            <a:picLocks noChangeAspect="1"/>
          </p:cNvPicPr>
          <p:nvPr/>
        </p:nvPicPr>
        <p:blipFill>
          <a:blip r:embed="rId3"/>
          <a:stretch>
            <a:fillRect/>
          </a:stretch>
        </p:blipFill>
        <p:spPr>
          <a:xfrm>
            <a:off x="9073275" y="1752600"/>
            <a:ext cx="2692034" cy="1706714"/>
          </a:xfrm>
          <a:prstGeom prst="rect">
            <a:avLst/>
          </a:prstGeom>
        </p:spPr>
      </p:pic>
      <p:pic>
        <p:nvPicPr>
          <p:cNvPr id="7" name="Picture 6">
            <a:extLst>
              <a:ext uri="{FF2B5EF4-FFF2-40B4-BE49-F238E27FC236}">
                <a16:creationId xmlns:a16="http://schemas.microsoft.com/office/drawing/2014/main" id="{9DD8A483-5176-A349-8AAB-557173647993}"/>
              </a:ext>
            </a:extLst>
          </p:cNvPr>
          <p:cNvPicPr>
            <a:picLocks noChangeAspect="1"/>
          </p:cNvPicPr>
          <p:nvPr/>
        </p:nvPicPr>
        <p:blipFill>
          <a:blip r:embed="rId4"/>
          <a:stretch>
            <a:fillRect/>
          </a:stretch>
        </p:blipFill>
        <p:spPr>
          <a:xfrm>
            <a:off x="6436651" y="1752600"/>
            <a:ext cx="2636624" cy="1458932"/>
          </a:xfrm>
          <a:prstGeom prst="rect">
            <a:avLst/>
          </a:prstGeom>
        </p:spPr>
      </p:pic>
      <p:pic>
        <p:nvPicPr>
          <p:cNvPr id="8" name="Picture 7">
            <a:extLst>
              <a:ext uri="{FF2B5EF4-FFF2-40B4-BE49-F238E27FC236}">
                <a16:creationId xmlns:a16="http://schemas.microsoft.com/office/drawing/2014/main" id="{4F0FC12C-A7A5-5B46-AC26-655D1901C1A9}"/>
              </a:ext>
            </a:extLst>
          </p:cNvPr>
          <p:cNvPicPr>
            <a:picLocks noChangeAspect="1"/>
          </p:cNvPicPr>
          <p:nvPr/>
        </p:nvPicPr>
        <p:blipFill>
          <a:blip r:embed="rId5"/>
          <a:stretch>
            <a:fillRect/>
          </a:stretch>
        </p:blipFill>
        <p:spPr>
          <a:xfrm>
            <a:off x="7177693" y="3332805"/>
            <a:ext cx="3791163" cy="2826448"/>
          </a:xfrm>
          <a:prstGeom prst="rect">
            <a:avLst/>
          </a:prstGeom>
        </p:spPr>
      </p:pic>
      <p:sp>
        <p:nvSpPr>
          <p:cNvPr id="9" name="TextBox 8">
            <a:extLst>
              <a:ext uri="{FF2B5EF4-FFF2-40B4-BE49-F238E27FC236}">
                <a16:creationId xmlns:a16="http://schemas.microsoft.com/office/drawing/2014/main" id="{463084CF-6DA2-CF44-8D02-CFDF189C81C2}"/>
              </a:ext>
            </a:extLst>
          </p:cNvPr>
          <p:cNvSpPr txBox="1"/>
          <p:nvPr/>
        </p:nvSpPr>
        <p:spPr>
          <a:xfrm>
            <a:off x="7900827" y="5959011"/>
            <a:ext cx="2424701" cy="36933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0" name="TextBox 9">
            <a:extLst>
              <a:ext uri="{FF2B5EF4-FFF2-40B4-BE49-F238E27FC236}">
                <a16:creationId xmlns:a16="http://schemas.microsoft.com/office/drawing/2014/main" id="{BF628C6E-2742-CE40-B576-594661660232}"/>
              </a:ext>
            </a:extLst>
          </p:cNvPr>
          <p:cNvSpPr txBox="1"/>
          <p:nvPr/>
        </p:nvSpPr>
        <p:spPr>
          <a:xfrm>
            <a:off x="9113177" y="367786"/>
            <a:ext cx="267630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dirty="0"/>
              <a:t>[</a:t>
            </a:r>
            <a:r>
              <a:rPr lang="en-US" dirty="0" err="1"/>
              <a:t>Verroios</a:t>
            </a:r>
            <a:r>
              <a:rPr lang="en-US" dirty="0"/>
              <a:t> et al, SIGMOD’17]</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90705207"/>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4A3F11-6530-C746-8FB8-742728EF66FD}"/>
              </a:ext>
            </a:extLst>
          </p:cNvPr>
          <p:cNvSpPr>
            <a:spLocks noGrp="1"/>
          </p:cNvSpPr>
          <p:nvPr>
            <p:ph type="sldNum" sz="quarter" idx="2"/>
          </p:nvPr>
        </p:nvSpPr>
        <p:spPr/>
        <p:txBody>
          <a:bodyPr/>
          <a:lstStyle/>
          <a:p>
            <a:fld id="{86CB4B4D-7CA3-9044-876B-883B54F8677D}" type="slidenum">
              <a:rPr lang="en-US" smtClean="0"/>
              <a:t>43</a:t>
            </a:fld>
            <a:endParaRPr lang="en-US"/>
          </a:p>
        </p:txBody>
      </p:sp>
      <p:sp>
        <p:nvSpPr>
          <p:cNvPr id="3" name="Title 2">
            <a:extLst>
              <a:ext uri="{FF2B5EF4-FFF2-40B4-BE49-F238E27FC236}">
                <a16:creationId xmlns:a16="http://schemas.microsoft.com/office/drawing/2014/main" id="{C31CDBAC-2945-8345-911E-351A9D3C2ADD}"/>
              </a:ext>
            </a:extLst>
          </p:cNvPr>
          <p:cNvSpPr>
            <a:spLocks noGrp="1"/>
          </p:cNvSpPr>
          <p:nvPr>
            <p:ph type="title"/>
          </p:nvPr>
        </p:nvSpPr>
        <p:spPr/>
        <p:txBody>
          <a:bodyPr>
            <a:normAutofit/>
          </a:bodyPr>
          <a:lstStyle/>
          <a:p>
            <a:r>
              <a:rPr lang="en-US" dirty="0"/>
              <a:t>Beyond Majority Voting: Robust Entity Resolution</a:t>
            </a:r>
          </a:p>
        </p:txBody>
      </p:sp>
      <p:sp>
        <p:nvSpPr>
          <p:cNvPr id="4" name="Text Placeholder 3">
            <a:extLst>
              <a:ext uri="{FF2B5EF4-FFF2-40B4-BE49-F238E27FC236}">
                <a16:creationId xmlns:a16="http://schemas.microsoft.com/office/drawing/2014/main" id="{57CC4A7E-4EB1-AA47-8E10-8377ED2093E7}"/>
              </a:ext>
            </a:extLst>
          </p:cNvPr>
          <p:cNvSpPr>
            <a:spLocks noGrp="1"/>
          </p:cNvSpPr>
          <p:nvPr>
            <p:ph type="body" sz="half" idx="1"/>
          </p:nvPr>
        </p:nvSpPr>
        <p:spPr/>
        <p:txBody>
          <a:bodyPr>
            <a:normAutofit fontScale="92500" lnSpcReduction="10000"/>
          </a:bodyPr>
          <a:lstStyle/>
          <a:p>
            <a:r>
              <a:rPr lang="en-US" dirty="0"/>
              <a:t>Instead of relying on a single crowdsourced label to connect two entity clusters</a:t>
            </a:r>
          </a:p>
          <a:p>
            <a:endParaRPr lang="en-US" dirty="0"/>
          </a:p>
          <a:p>
            <a:r>
              <a:rPr lang="en-US" dirty="0"/>
              <a:t>Randomly chooses other edges to crowd source labels for</a:t>
            </a:r>
          </a:p>
          <a:p>
            <a:endParaRPr lang="en-US" dirty="0"/>
          </a:p>
          <a:p>
            <a:r>
              <a:rPr lang="en-US" dirty="0"/>
              <a:t>“Strengthens” the connection between two entity clusters</a:t>
            </a:r>
          </a:p>
          <a:p>
            <a:endParaRPr lang="en-US" dirty="0"/>
          </a:p>
          <a:p>
            <a:r>
              <a:rPr lang="en-US" dirty="0"/>
              <a:t>If a label was wrong, then other edges still connect clusters</a:t>
            </a:r>
          </a:p>
          <a:p>
            <a:endParaRPr lang="en-US" dirty="0"/>
          </a:p>
          <a:p>
            <a:r>
              <a:rPr lang="en-US" dirty="0"/>
              <a:t>Theoretically modelled using edge expander graphs</a:t>
            </a:r>
          </a:p>
        </p:txBody>
      </p:sp>
      <p:sp>
        <p:nvSpPr>
          <p:cNvPr id="5" name="TextBox 4">
            <a:extLst>
              <a:ext uri="{FF2B5EF4-FFF2-40B4-BE49-F238E27FC236}">
                <a16:creationId xmlns:a16="http://schemas.microsoft.com/office/drawing/2014/main" id="{3789079B-D51D-564A-80FB-51D7177E8B97}"/>
              </a:ext>
            </a:extLst>
          </p:cNvPr>
          <p:cNvSpPr txBox="1"/>
          <p:nvPr/>
        </p:nvSpPr>
        <p:spPr>
          <a:xfrm>
            <a:off x="609518" y="6452743"/>
            <a:ext cx="1032810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cs typeface="Calibri"/>
              </a:rPr>
              <a:t>Robust Entity Resolution using Random Graphs by </a:t>
            </a:r>
            <a:r>
              <a:rPr kumimoji="0" lang="en-US" sz="1200" b="0" i="0" u="none" strike="noStrike" kern="1200" cap="none" spc="0" normalizeH="0" baseline="0" noProof="0" dirty="0" err="1">
                <a:ln>
                  <a:noFill/>
                </a:ln>
                <a:solidFill>
                  <a:srgbClr val="000000"/>
                </a:solidFill>
                <a:effectLst/>
                <a:uLnTx/>
                <a:uFillTx/>
                <a:latin typeface="Calibri"/>
                <a:cs typeface="Calibri"/>
              </a:rPr>
              <a:t>Galhotra</a:t>
            </a:r>
            <a:r>
              <a:rPr kumimoji="0" lang="en-US" sz="1200" b="0" i="0" u="none" strike="noStrike" kern="1200" cap="none" spc="0" normalizeH="0" baseline="0" noProof="0" dirty="0">
                <a:ln>
                  <a:noFill/>
                </a:ln>
                <a:solidFill>
                  <a:srgbClr val="000000"/>
                </a:solidFill>
                <a:effectLst/>
                <a:uLnTx/>
                <a:uFillTx/>
                <a:latin typeface="Calibri"/>
                <a:cs typeface="Calibri"/>
              </a:rPr>
              <a:t>, </a:t>
            </a:r>
            <a:r>
              <a:rPr kumimoji="0" lang="en-US" sz="1200" b="0" i="0" u="none" strike="noStrike" kern="1200" cap="none" spc="0" normalizeH="0" baseline="0" noProof="0" dirty="0" err="1">
                <a:ln>
                  <a:noFill/>
                </a:ln>
                <a:solidFill>
                  <a:srgbClr val="000000"/>
                </a:solidFill>
                <a:effectLst/>
                <a:uLnTx/>
                <a:uFillTx/>
                <a:latin typeface="Calibri"/>
                <a:cs typeface="Calibri"/>
              </a:rPr>
              <a:t>Firmani</a:t>
            </a:r>
            <a:r>
              <a:rPr kumimoji="0" lang="en-US" sz="1200" b="0" i="0" u="none" strike="noStrike" kern="1200" cap="none" spc="0" normalizeH="0" baseline="0" noProof="0" dirty="0">
                <a:ln>
                  <a:noFill/>
                </a:ln>
                <a:solidFill>
                  <a:srgbClr val="000000"/>
                </a:solidFill>
                <a:effectLst/>
                <a:uLnTx/>
                <a:uFillTx/>
                <a:latin typeface="Calibri"/>
                <a:cs typeface="Calibri"/>
              </a:rPr>
              <a:t>, </a:t>
            </a:r>
            <a:r>
              <a:rPr kumimoji="0" lang="en-US" sz="1200" b="0" i="0" u="none" strike="noStrike" kern="1200" cap="none" spc="0" normalizeH="0" baseline="0" noProof="0" dirty="0" err="1">
                <a:ln>
                  <a:noFill/>
                </a:ln>
                <a:solidFill>
                  <a:srgbClr val="000000"/>
                </a:solidFill>
                <a:effectLst/>
                <a:uLnTx/>
                <a:uFillTx/>
                <a:latin typeface="Calibri"/>
                <a:cs typeface="Calibri"/>
              </a:rPr>
              <a:t>Saha</a:t>
            </a:r>
            <a:r>
              <a:rPr kumimoji="0" lang="en-US" sz="1200" b="0" i="0" u="none" strike="noStrike" kern="1200" cap="none" spc="0" normalizeH="0" baseline="0" noProof="0" dirty="0">
                <a:ln>
                  <a:noFill/>
                </a:ln>
                <a:solidFill>
                  <a:srgbClr val="000000"/>
                </a:solidFill>
                <a:effectLst/>
                <a:uLnTx/>
                <a:uFillTx/>
                <a:latin typeface="Calibri"/>
                <a:cs typeface="Calibri"/>
              </a:rPr>
              <a:t> and Srivastava in SIGMOD 2018.</a:t>
            </a:r>
          </a:p>
        </p:txBody>
      </p:sp>
      <p:pic>
        <p:nvPicPr>
          <p:cNvPr id="8" name="Picture 7">
            <a:extLst>
              <a:ext uri="{FF2B5EF4-FFF2-40B4-BE49-F238E27FC236}">
                <a16:creationId xmlns:a16="http://schemas.microsoft.com/office/drawing/2014/main" id="{92DEDC00-E6F2-CA41-8AB1-350A98B2BC27}"/>
              </a:ext>
            </a:extLst>
          </p:cNvPr>
          <p:cNvPicPr>
            <a:picLocks noChangeAspect="1"/>
          </p:cNvPicPr>
          <p:nvPr/>
        </p:nvPicPr>
        <p:blipFill>
          <a:blip r:embed="rId2"/>
          <a:stretch>
            <a:fillRect/>
          </a:stretch>
        </p:blipFill>
        <p:spPr>
          <a:xfrm>
            <a:off x="7128384" y="3740316"/>
            <a:ext cx="3470324" cy="2385848"/>
          </a:xfrm>
          <a:prstGeom prst="rect">
            <a:avLst/>
          </a:prstGeom>
        </p:spPr>
      </p:pic>
      <p:sp>
        <p:nvSpPr>
          <p:cNvPr id="6" name="Oval 5">
            <a:extLst>
              <a:ext uri="{FF2B5EF4-FFF2-40B4-BE49-F238E27FC236}">
                <a16:creationId xmlns:a16="http://schemas.microsoft.com/office/drawing/2014/main" id="{C6033700-8949-1D41-B9E5-E7B1A806D9DE}"/>
              </a:ext>
            </a:extLst>
          </p:cNvPr>
          <p:cNvSpPr/>
          <p:nvPr/>
        </p:nvSpPr>
        <p:spPr>
          <a:xfrm>
            <a:off x="7853083" y="1517484"/>
            <a:ext cx="860611" cy="1600200"/>
          </a:xfrm>
          <a:prstGeom prst="ellipse">
            <a:avLst/>
          </a:prstGeom>
          <a:solidFill>
            <a:schemeClr val="tx2"/>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Oval 8">
            <a:extLst>
              <a:ext uri="{FF2B5EF4-FFF2-40B4-BE49-F238E27FC236}">
                <a16:creationId xmlns:a16="http://schemas.microsoft.com/office/drawing/2014/main" id="{592C80C2-E2F9-6745-9749-291625A6E8D5}"/>
              </a:ext>
            </a:extLst>
          </p:cNvPr>
          <p:cNvSpPr/>
          <p:nvPr/>
        </p:nvSpPr>
        <p:spPr>
          <a:xfrm>
            <a:off x="9442262" y="1517484"/>
            <a:ext cx="860611" cy="1600200"/>
          </a:xfrm>
          <a:prstGeom prst="ellipse">
            <a:avLst/>
          </a:prstGeom>
          <a:solidFill>
            <a:schemeClr val="tx2"/>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 name="TextBox 6">
            <a:extLst>
              <a:ext uri="{FF2B5EF4-FFF2-40B4-BE49-F238E27FC236}">
                <a16:creationId xmlns:a16="http://schemas.microsoft.com/office/drawing/2014/main" id="{A2410F18-D570-2841-87B7-3E054BDBFAFF}"/>
              </a:ext>
            </a:extLst>
          </p:cNvPr>
          <p:cNvSpPr txBox="1"/>
          <p:nvPr/>
        </p:nvSpPr>
        <p:spPr>
          <a:xfrm>
            <a:off x="6935462" y="1332819"/>
            <a:ext cx="91762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Cluster 1</a:t>
            </a:r>
          </a:p>
        </p:txBody>
      </p:sp>
      <p:sp>
        <p:nvSpPr>
          <p:cNvPr id="10" name="TextBox 9">
            <a:extLst>
              <a:ext uri="{FF2B5EF4-FFF2-40B4-BE49-F238E27FC236}">
                <a16:creationId xmlns:a16="http://schemas.microsoft.com/office/drawing/2014/main" id="{C2FF3CF4-B6C1-4C4B-AE38-50B4BD0C4697}"/>
              </a:ext>
            </a:extLst>
          </p:cNvPr>
          <p:cNvSpPr txBox="1"/>
          <p:nvPr/>
        </p:nvSpPr>
        <p:spPr>
          <a:xfrm>
            <a:off x="10194106" y="2911644"/>
            <a:ext cx="91762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Cluster 2</a:t>
            </a:r>
          </a:p>
        </p:txBody>
      </p:sp>
      <p:sp>
        <p:nvSpPr>
          <p:cNvPr id="11" name="TextBox 10">
            <a:extLst>
              <a:ext uri="{FF2B5EF4-FFF2-40B4-BE49-F238E27FC236}">
                <a16:creationId xmlns:a16="http://schemas.microsoft.com/office/drawing/2014/main" id="{396DA167-01F6-CE44-9DE6-5943C8DD0449}"/>
              </a:ext>
            </a:extLst>
          </p:cNvPr>
          <p:cNvSpPr txBox="1"/>
          <p:nvPr/>
        </p:nvSpPr>
        <p:spPr>
          <a:xfrm>
            <a:off x="8425661" y="2132919"/>
            <a:ext cx="20774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2" name="TextBox 11">
            <a:extLst>
              <a:ext uri="{FF2B5EF4-FFF2-40B4-BE49-F238E27FC236}">
                <a16:creationId xmlns:a16="http://schemas.microsoft.com/office/drawing/2014/main" id="{1BE2085F-9285-284D-95E4-2AF9285388CF}"/>
              </a:ext>
            </a:extLst>
          </p:cNvPr>
          <p:cNvSpPr txBox="1"/>
          <p:nvPr/>
        </p:nvSpPr>
        <p:spPr>
          <a:xfrm>
            <a:off x="9511061" y="2132919"/>
            <a:ext cx="20774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sp>
        <p:nvSpPr>
          <p:cNvPr id="13" name="TextBox 12">
            <a:extLst>
              <a:ext uri="{FF2B5EF4-FFF2-40B4-BE49-F238E27FC236}">
                <a16:creationId xmlns:a16="http://schemas.microsoft.com/office/drawing/2014/main" id="{B1DC58C9-50C2-C547-83FE-083F27F4DD14}"/>
              </a:ext>
            </a:extLst>
          </p:cNvPr>
          <p:cNvSpPr txBox="1"/>
          <p:nvPr/>
        </p:nvSpPr>
        <p:spPr>
          <a:xfrm>
            <a:off x="8219860" y="2113844"/>
            <a:ext cx="2510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a:t>
            </a:r>
            <a:r>
              <a:rPr kumimoji="0" lang="en-US" sz="1800" b="0" i="0" u="none" strike="noStrike" cap="none" spc="0" normalizeH="0" baseline="-25000" dirty="0">
                <a:ln>
                  <a:noFill/>
                </a:ln>
                <a:solidFill>
                  <a:srgbClr val="000000"/>
                </a:solidFill>
                <a:effectLst/>
                <a:uFillTx/>
                <a:latin typeface="+mn-lt"/>
                <a:ea typeface="+mn-ea"/>
                <a:cs typeface="+mn-cs"/>
                <a:sym typeface="Calibri"/>
              </a:rPr>
              <a:t>1</a:t>
            </a:r>
          </a:p>
        </p:txBody>
      </p:sp>
      <p:sp>
        <p:nvSpPr>
          <p:cNvPr id="14" name="TextBox 13">
            <a:extLst>
              <a:ext uri="{FF2B5EF4-FFF2-40B4-BE49-F238E27FC236}">
                <a16:creationId xmlns:a16="http://schemas.microsoft.com/office/drawing/2014/main" id="{AA51D315-6E6B-C44E-B94C-6966B53DF425}"/>
              </a:ext>
            </a:extLst>
          </p:cNvPr>
          <p:cNvSpPr txBox="1"/>
          <p:nvPr/>
        </p:nvSpPr>
        <p:spPr>
          <a:xfrm>
            <a:off x="9662092" y="2113844"/>
            <a:ext cx="26064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s</a:t>
            </a:r>
            <a:r>
              <a:rPr kumimoji="0" lang="en-US" sz="1800" b="0" i="0" u="none" strike="noStrike" cap="none" spc="0" normalizeH="0" baseline="-25000" dirty="0">
                <a:ln>
                  <a:noFill/>
                </a:ln>
                <a:solidFill>
                  <a:srgbClr val="000000"/>
                </a:solidFill>
                <a:effectLst/>
                <a:uFillTx/>
                <a:latin typeface="+mn-lt"/>
                <a:ea typeface="+mn-ea"/>
                <a:cs typeface="+mn-cs"/>
                <a:sym typeface="Calibri"/>
              </a:rPr>
              <a:t>1</a:t>
            </a:r>
          </a:p>
        </p:txBody>
      </p:sp>
      <p:sp>
        <p:nvSpPr>
          <p:cNvPr id="15" name="TextBox 14">
            <a:extLst>
              <a:ext uri="{FF2B5EF4-FFF2-40B4-BE49-F238E27FC236}">
                <a16:creationId xmlns:a16="http://schemas.microsoft.com/office/drawing/2014/main" id="{3D20DE56-43E9-FE44-8729-D7B7F20A93AA}"/>
              </a:ext>
            </a:extLst>
          </p:cNvPr>
          <p:cNvSpPr txBox="1"/>
          <p:nvPr/>
        </p:nvSpPr>
        <p:spPr>
          <a:xfrm>
            <a:off x="8215748" y="1806340"/>
            <a:ext cx="2510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a:t>
            </a:r>
            <a:r>
              <a:rPr lang="en-US" baseline="-25000" dirty="0">
                <a:solidFill>
                  <a:srgbClr val="000000"/>
                </a:solidFill>
                <a:sym typeface="Calibri"/>
              </a:rPr>
              <a:t>2</a:t>
            </a:r>
            <a:endParaRPr kumimoji="0" lang="en-US" sz="1800" b="0" i="0" u="none" strike="noStrike" cap="none" spc="0" normalizeH="0" baseline="-25000" dirty="0">
              <a:ln>
                <a:noFill/>
              </a:ln>
              <a:solidFill>
                <a:srgbClr val="000000"/>
              </a:solidFill>
              <a:effectLst/>
              <a:uFillTx/>
              <a:latin typeface="+mn-lt"/>
              <a:ea typeface="+mn-ea"/>
              <a:cs typeface="+mn-cs"/>
              <a:sym typeface="Calibri"/>
            </a:endParaRPr>
          </a:p>
        </p:txBody>
      </p:sp>
      <p:sp>
        <p:nvSpPr>
          <p:cNvPr id="16" name="TextBox 15">
            <a:extLst>
              <a:ext uri="{FF2B5EF4-FFF2-40B4-BE49-F238E27FC236}">
                <a16:creationId xmlns:a16="http://schemas.microsoft.com/office/drawing/2014/main" id="{9DC8BB65-B39A-D142-81BF-430E964145CC}"/>
              </a:ext>
            </a:extLst>
          </p:cNvPr>
          <p:cNvSpPr txBox="1"/>
          <p:nvPr/>
        </p:nvSpPr>
        <p:spPr>
          <a:xfrm>
            <a:off x="9677991" y="2431099"/>
            <a:ext cx="26064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s</a:t>
            </a:r>
            <a:r>
              <a:rPr lang="en-US" baseline="-25000" dirty="0">
                <a:solidFill>
                  <a:srgbClr val="000000"/>
                </a:solidFill>
                <a:sym typeface="Calibri"/>
              </a:rPr>
              <a:t>2</a:t>
            </a:r>
            <a:endParaRPr kumimoji="0" lang="en-US" sz="1800" b="0" i="0" u="none" strike="noStrike" cap="none" spc="0" normalizeH="0" baseline="-25000" dirty="0">
              <a:ln>
                <a:noFill/>
              </a:ln>
              <a:solidFill>
                <a:srgbClr val="000000"/>
              </a:solidFill>
              <a:effectLst/>
              <a:uFillTx/>
              <a:latin typeface="+mn-lt"/>
              <a:ea typeface="+mn-ea"/>
              <a:cs typeface="+mn-cs"/>
              <a:sym typeface="Calibri"/>
            </a:endParaRPr>
          </a:p>
        </p:txBody>
      </p:sp>
      <p:cxnSp>
        <p:nvCxnSpPr>
          <p:cNvPr id="18" name="Straight Connector 17">
            <a:extLst>
              <a:ext uri="{FF2B5EF4-FFF2-40B4-BE49-F238E27FC236}">
                <a16:creationId xmlns:a16="http://schemas.microsoft.com/office/drawing/2014/main" id="{CC6FD1BB-1F06-6346-9085-3C45CC83C0F5}"/>
              </a:ext>
            </a:extLst>
          </p:cNvPr>
          <p:cNvCxnSpPr>
            <a:stCxn id="11" idx="3"/>
            <a:endCxn id="12" idx="1"/>
          </p:cNvCxnSpPr>
          <p:nvPr/>
        </p:nvCxnSpPr>
        <p:spPr>
          <a:xfrm>
            <a:off x="8633408" y="2317584"/>
            <a:ext cx="877653"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2455B95F-1676-3E49-BB7D-8DEA146A799F}"/>
              </a:ext>
            </a:extLst>
          </p:cNvPr>
          <p:cNvCxnSpPr>
            <a:cxnSpLocks/>
            <a:stCxn id="21" idx="3"/>
            <a:endCxn id="12" idx="1"/>
          </p:cNvCxnSpPr>
          <p:nvPr/>
        </p:nvCxnSpPr>
        <p:spPr>
          <a:xfrm>
            <a:off x="8621920" y="2010080"/>
            <a:ext cx="889141" cy="307504"/>
          </a:xfrm>
          <a:prstGeom prst="line">
            <a:avLst/>
          </a:prstGeom>
          <a:noFill/>
          <a:ln w="25400" cap="flat">
            <a:solidFill>
              <a:schemeClr val="accent1"/>
            </a:solidFill>
            <a:prstDash val="dash"/>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EFD0417F-2AEB-014E-82E1-795E6AC86B68}"/>
              </a:ext>
            </a:extLst>
          </p:cNvPr>
          <p:cNvSpPr txBox="1"/>
          <p:nvPr/>
        </p:nvSpPr>
        <p:spPr>
          <a:xfrm>
            <a:off x="8414173" y="1825415"/>
            <a:ext cx="20774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2" name="TextBox 21">
            <a:extLst>
              <a:ext uri="{FF2B5EF4-FFF2-40B4-BE49-F238E27FC236}">
                <a16:creationId xmlns:a16="http://schemas.microsoft.com/office/drawing/2014/main" id="{8CE15375-0015-A44E-A750-885F59A71667}"/>
              </a:ext>
            </a:extLst>
          </p:cNvPr>
          <p:cNvSpPr txBox="1"/>
          <p:nvPr/>
        </p:nvSpPr>
        <p:spPr>
          <a:xfrm>
            <a:off x="9519062" y="2450401"/>
            <a:ext cx="20774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cxnSp>
        <p:nvCxnSpPr>
          <p:cNvPr id="25" name="Straight Connector 24">
            <a:extLst>
              <a:ext uri="{FF2B5EF4-FFF2-40B4-BE49-F238E27FC236}">
                <a16:creationId xmlns:a16="http://schemas.microsoft.com/office/drawing/2014/main" id="{7CAE5250-577B-CC45-8142-E0C5119F581E}"/>
              </a:ext>
            </a:extLst>
          </p:cNvPr>
          <p:cNvCxnSpPr>
            <a:cxnSpLocks/>
            <a:stCxn id="11" idx="3"/>
            <a:endCxn id="22" idx="1"/>
          </p:cNvCxnSpPr>
          <p:nvPr/>
        </p:nvCxnSpPr>
        <p:spPr>
          <a:xfrm>
            <a:off x="8633408" y="2317584"/>
            <a:ext cx="885654" cy="317482"/>
          </a:xfrm>
          <a:prstGeom prst="line">
            <a:avLst/>
          </a:prstGeom>
          <a:noFill/>
          <a:ln w="25400" cap="flat">
            <a:solidFill>
              <a:schemeClr val="accent1"/>
            </a:solidFill>
            <a:prstDash val="dash"/>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8" name="TextBox 27">
            <a:extLst>
              <a:ext uri="{FF2B5EF4-FFF2-40B4-BE49-F238E27FC236}">
                <a16:creationId xmlns:a16="http://schemas.microsoft.com/office/drawing/2014/main" id="{C58ADB2F-A5CD-784E-BE24-6DC35F7B9506}"/>
              </a:ext>
            </a:extLst>
          </p:cNvPr>
          <p:cNvSpPr txBox="1"/>
          <p:nvPr/>
        </p:nvSpPr>
        <p:spPr>
          <a:xfrm>
            <a:off x="9241702" y="691347"/>
            <a:ext cx="271401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dirty="0"/>
              <a:t>[</a:t>
            </a:r>
            <a:r>
              <a:rPr lang="en-US" dirty="0" err="1"/>
              <a:t>Galhotra</a:t>
            </a:r>
            <a:r>
              <a:rPr lang="en-US" dirty="0"/>
              <a:t> et al, SIGMOD’18]</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2766010519"/>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8F1E9C-0832-DC40-8958-49A914670F69}"/>
              </a:ext>
            </a:extLst>
          </p:cNvPr>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00" b="0" i="0" u="none" strike="noStrike" kern="1200" cap="none" spc="0" normalizeH="0" baseline="0" noProof="0" smtClean="0">
                <a:ln>
                  <a:noFill/>
                </a:ln>
                <a:solidFill>
                  <a:srgbClr val="001934"/>
                </a:solidFill>
                <a:effectLst/>
                <a:uLnTx/>
                <a:uFillTx/>
                <a:latin typeface="Arial"/>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700" b="0" i="0" u="none" strike="noStrike" kern="1200" cap="none" spc="0" normalizeH="0" baseline="0" noProof="0">
              <a:ln>
                <a:noFill/>
              </a:ln>
              <a:solidFill>
                <a:srgbClr val="001934"/>
              </a:solidFill>
              <a:effectLst/>
              <a:uLnTx/>
              <a:uFillTx/>
              <a:latin typeface="Arial"/>
              <a:cs typeface="Arial"/>
              <a:sym typeface="Arial"/>
            </a:endParaRPr>
          </a:p>
        </p:txBody>
      </p:sp>
      <p:sp>
        <p:nvSpPr>
          <p:cNvPr id="3" name="Title 2">
            <a:extLst>
              <a:ext uri="{FF2B5EF4-FFF2-40B4-BE49-F238E27FC236}">
                <a16:creationId xmlns:a16="http://schemas.microsoft.com/office/drawing/2014/main" id="{1B69D035-0A6A-CC45-A17B-0A9D6BE84A26}"/>
              </a:ext>
            </a:extLst>
          </p:cNvPr>
          <p:cNvSpPr>
            <a:spLocks noGrp="1"/>
          </p:cNvSpPr>
          <p:nvPr>
            <p:ph type="title"/>
          </p:nvPr>
        </p:nvSpPr>
        <p:spPr/>
        <p:txBody>
          <a:bodyPr/>
          <a:lstStyle/>
          <a:p>
            <a:r>
              <a:rPr lang="en-US" dirty="0"/>
              <a:t>Joint Modeling for Crowdsourced ER</a:t>
            </a:r>
          </a:p>
        </p:txBody>
      </p:sp>
      <p:sp>
        <p:nvSpPr>
          <p:cNvPr id="5" name="Text Placeholder 4">
            <a:extLst>
              <a:ext uri="{FF2B5EF4-FFF2-40B4-BE49-F238E27FC236}">
                <a16:creationId xmlns:a16="http://schemas.microsoft.com/office/drawing/2014/main" id="{DB6FDADF-EE07-914C-A5C3-4F5FC20CF398}"/>
              </a:ext>
            </a:extLst>
          </p:cNvPr>
          <p:cNvSpPr>
            <a:spLocks noGrp="1"/>
          </p:cNvSpPr>
          <p:nvPr>
            <p:ph type="body" idx="1"/>
          </p:nvPr>
        </p:nvSpPr>
        <p:spPr>
          <a:xfrm>
            <a:off x="609519" y="1181100"/>
            <a:ext cx="6489924" cy="5067300"/>
          </a:xfrm>
        </p:spPr>
        <p:txBody>
          <a:bodyPr>
            <a:normAutofit/>
          </a:bodyPr>
          <a:lstStyle/>
          <a:p>
            <a:r>
              <a:rPr lang="en-US" dirty="0"/>
              <a:t>Factor Graph* is a convenient formalism to define joint probabilistic distribution</a:t>
            </a:r>
          </a:p>
          <a:p>
            <a:pPr lvl="1"/>
            <a:r>
              <a:rPr lang="en-US" dirty="0"/>
              <a:t>Allows users to easily express constraints such as positive &amp; negative transitivity</a:t>
            </a:r>
          </a:p>
          <a:p>
            <a:pPr lvl="1"/>
            <a:endParaRPr lang="en-US" dirty="0"/>
          </a:p>
          <a:p>
            <a:r>
              <a:rPr lang="en-US" dirty="0"/>
              <a:t>Joint distribution is expressed as product of local functions (factors) expressed over cliques of random variables (RV)</a:t>
            </a:r>
          </a:p>
          <a:p>
            <a:endParaRPr lang="en-US" sz="1800" dirty="0"/>
          </a:p>
          <a:p>
            <a:r>
              <a:rPr lang="en-US" dirty="0"/>
              <a:t>Associated with a graph structure where square and circled nodes refer to factors and RVs, resp.</a:t>
            </a:r>
          </a:p>
          <a:p>
            <a:endParaRPr lang="en-US" sz="1800" dirty="0"/>
          </a:p>
          <a:p>
            <a:r>
              <a:rPr lang="en-US" dirty="0"/>
              <a:t>Practical inference algorithms (e.g., for marginal probabilities) include sum-product algorithm</a:t>
            </a:r>
          </a:p>
          <a:p>
            <a:pPr lvl="1"/>
            <a:endParaRPr lang="en-US" dirty="0"/>
          </a:p>
          <a:p>
            <a:endParaRPr lang="en-US" dirty="0"/>
          </a:p>
        </p:txBody>
      </p:sp>
      <p:sp>
        <p:nvSpPr>
          <p:cNvPr id="6" name="TextBox 5">
            <a:extLst>
              <a:ext uri="{FF2B5EF4-FFF2-40B4-BE49-F238E27FC236}">
                <a16:creationId xmlns:a16="http://schemas.microsoft.com/office/drawing/2014/main" id="{7852E4F4-B13B-7B4A-A3D8-99628AF24B32}"/>
              </a:ext>
            </a:extLst>
          </p:cNvPr>
          <p:cNvSpPr txBox="1"/>
          <p:nvPr/>
        </p:nvSpPr>
        <p:spPr>
          <a:xfrm>
            <a:off x="609518" y="6452743"/>
            <a:ext cx="1032810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cs typeface="Calibri"/>
              </a:rPr>
              <a:t>*</a:t>
            </a:r>
            <a:r>
              <a:rPr kumimoji="0" lang="en-US" sz="1200" b="0" i="1" u="none" strike="noStrike" kern="1200" cap="none" spc="0" normalizeH="0" baseline="0" noProof="0" dirty="0">
                <a:ln>
                  <a:noFill/>
                </a:ln>
                <a:solidFill>
                  <a:srgbClr val="000000"/>
                </a:solidFill>
                <a:effectLst/>
                <a:uLnTx/>
                <a:uFillTx/>
                <a:latin typeface="Calibri"/>
                <a:cs typeface="Calibri"/>
              </a:rPr>
              <a:t>Factor Graphs and the Sum-Product Algorithm </a:t>
            </a:r>
            <a:r>
              <a:rPr kumimoji="0" lang="en-US" sz="1200" b="0" i="0" u="none" strike="noStrike" kern="1200" cap="none" spc="0" normalizeH="0" baseline="0" noProof="0" dirty="0">
                <a:ln>
                  <a:noFill/>
                </a:ln>
                <a:solidFill>
                  <a:srgbClr val="000000"/>
                </a:solidFill>
                <a:effectLst/>
                <a:uLnTx/>
                <a:uFillTx/>
                <a:latin typeface="Calibri"/>
                <a:cs typeface="Calibri"/>
              </a:rPr>
              <a:t>by </a:t>
            </a:r>
            <a:r>
              <a:rPr kumimoji="0" lang="en-US" sz="1200" b="1" i="0" u="none" strike="noStrike" kern="1200" cap="none" spc="0" normalizeH="0" baseline="0" noProof="0" dirty="0" err="1">
                <a:ln>
                  <a:noFill/>
                </a:ln>
                <a:solidFill>
                  <a:srgbClr val="000000"/>
                </a:solidFill>
                <a:effectLst/>
                <a:uLnTx/>
                <a:uFillTx/>
                <a:latin typeface="Calibri"/>
                <a:cs typeface="Calibri"/>
              </a:rPr>
              <a:t>Kschischang</a:t>
            </a:r>
            <a:r>
              <a:rPr kumimoji="0" lang="en-US" sz="1200" b="1" i="0" u="none" strike="noStrike" kern="1200" cap="none" spc="0" normalizeH="0" baseline="0" noProof="0" dirty="0">
                <a:ln>
                  <a:noFill/>
                </a:ln>
                <a:solidFill>
                  <a:srgbClr val="000000"/>
                </a:solidFill>
                <a:effectLst/>
                <a:uLnTx/>
                <a:uFillTx/>
                <a:latin typeface="Calibri"/>
                <a:cs typeface="Calibri"/>
              </a:rPr>
              <a:t>, Frey and </a:t>
            </a:r>
            <a:r>
              <a:rPr kumimoji="0" lang="en-US" sz="1200" b="1" i="0" u="none" strike="noStrike" kern="1200" cap="none" spc="0" normalizeH="0" baseline="0" noProof="0" dirty="0" err="1">
                <a:ln>
                  <a:noFill/>
                </a:ln>
                <a:solidFill>
                  <a:srgbClr val="000000"/>
                </a:solidFill>
                <a:effectLst/>
                <a:uLnTx/>
                <a:uFillTx/>
                <a:latin typeface="Calibri"/>
                <a:cs typeface="Calibri"/>
              </a:rPr>
              <a:t>Loeliger</a:t>
            </a:r>
            <a:r>
              <a:rPr kumimoji="0" lang="en-US" sz="1200" b="1" i="0" u="none" strike="noStrike" kern="1200" cap="none" spc="0" normalizeH="0" baseline="0" noProof="0" dirty="0">
                <a:ln>
                  <a:noFill/>
                </a:ln>
                <a:solidFill>
                  <a:srgbClr val="000000"/>
                </a:solidFill>
                <a:effectLst/>
                <a:uLnTx/>
                <a:uFillTx/>
                <a:latin typeface="Calibri"/>
                <a:cs typeface="Calibri"/>
              </a:rPr>
              <a:t> </a:t>
            </a:r>
            <a:r>
              <a:rPr kumimoji="0" lang="en-US" sz="1200" b="0" i="0" u="none" strike="noStrike" kern="1200" cap="none" spc="0" normalizeH="0" baseline="0" noProof="0" dirty="0">
                <a:ln>
                  <a:noFill/>
                </a:ln>
                <a:solidFill>
                  <a:srgbClr val="000000"/>
                </a:solidFill>
                <a:effectLst/>
                <a:uLnTx/>
                <a:uFillTx/>
                <a:latin typeface="Calibri"/>
                <a:cs typeface="Calibri"/>
              </a:rPr>
              <a:t>in IEEE Transactions on Information Theory 2001.</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2213A9E-BEB5-6D45-B93E-475C50E8C6DA}"/>
                  </a:ext>
                </a:extLst>
              </p:cNvPr>
              <p:cNvSpPr txBox="1"/>
              <p:nvPr/>
            </p:nvSpPr>
            <p:spPr>
              <a:xfrm>
                <a:off x="7099443" y="1613044"/>
                <a:ext cx="4680318" cy="15556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nor/>
                      </m:rPr>
                      <a:rPr kumimoji="0" lang="en-US" sz="2200" b="0" i="0" u="none" strike="noStrike" kern="1200" cap="none" spc="0" normalizeH="0" baseline="0" noProof="0">
                        <a:ln>
                          <a:noFill/>
                        </a:ln>
                        <a:solidFill>
                          <a:srgbClr val="000000"/>
                        </a:solidFill>
                        <a:effectLst/>
                        <a:uLnTx/>
                        <a:uFillTx/>
                        <a:latin typeface="Cambria Math" panose="02040503050406030204" pitchFamily="18" charset="0"/>
                        <a:cs typeface="Calibri"/>
                      </a:rPr>
                      <m:t>Pr</m:t>
                    </m:r>
                    <m:d>
                      <m:dPr>
                        <m:ctrlPr>
                          <a:rPr kumimoji="0" lang="en-US" sz="2200" b="0" i="1" u="none" strike="noStrike" kern="1200" cap="none" spc="0" normalizeH="0" baseline="0" noProof="0">
                            <a:ln>
                              <a:noFill/>
                            </a:ln>
                            <a:solidFill>
                              <a:srgbClr val="000000"/>
                            </a:solidFill>
                            <a:effectLst/>
                            <a:uLnTx/>
                            <a:uFillTx/>
                            <a:latin typeface="Cambria Math" panose="02040503050406030204" pitchFamily="18" charset="0"/>
                          </a:rPr>
                        </m:ctrlPr>
                      </m:dPr>
                      <m:e>
                        <m:sSub>
                          <m:sSubPr>
                            <m:ctrlPr>
                              <a:rPr kumimoji="0" lang="en-US" sz="22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2200" b="0" i="1" u="none" strike="noStrike" kern="1200" cap="none" spc="0" normalizeH="0" baseline="0" noProof="0">
                                <a:ln>
                                  <a:noFill/>
                                </a:ln>
                                <a:solidFill>
                                  <a:srgbClr val="000000"/>
                                </a:solidFill>
                                <a:effectLst/>
                                <a:uLnTx/>
                                <a:uFillTx/>
                                <a:latin typeface="Cambria Math" panose="02040503050406030204" pitchFamily="18" charset="0"/>
                              </a:rPr>
                              <m:t>𝑥</m:t>
                            </m:r>
                          </m:e>
                          <m:sub>
                            <m:r>
                              <a:rPr kumimoji="0" lang="en-US" sz="2200" b="0" i="1" u="none" strike="noStrike" kern="1200" cap="none" spc="0" normalizeH="0" baseline="0" noProof="0">
                                <a:ln>
                                  <a:noFill/>
                                </a:ln>
                                <a:solidFill>
                                  <a:srgbClr val="000000"/>
                                </a:solidFill>
                                <a:effectLst/>
                                <a:uLnTx/>
                                <a:uFillTx/>
                                <a:latin typeface="Cambria Math" panose="02040503050406030204" pitchFamily="18" charset="0"/>
                              </a:rPr>
                              <m:t>1</m:t>
                            </m:r>
                          </m:sub>
                        </m:sSub>
                        <m:r>
                          <a:rPr kumimoji="0" lang="en-US" sz="22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kumimoji="0" lang="en-US" sz="22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2200" b="0" i="1" u="none" strike="noStrike" kern="1200" cap="none" spc="0" normalizeH="0" baseline="0" noProof="0">
                                <a:ln>
                                  <a:noFill/>
                                </a:ln>
                                <a:solidFill>
                                  <a:srgbClr val="000000"/>
                                </a:solidFill>
                                <a:effectLst/>
                                <a:uLnTx/>
                                <a:uFillTx/>
                                <a:latin typeface="Cambria Math" panose="02040503050406030204" pitchFamily="18" charset="0"/>
                              </a:rPr>
                              <m:t>𝑥</m:t>
                            </m:r>
                          </m:e>
                          <m:sub>
                            <m:r>
                              <a:rPr kumimoji="0" lang="en-US" sz="2200" b="0" i="1" u="none" strike="noStrike" kern="1200" cap="none" spc="0" normalizeH="0" baseline="0" noProof="0">
                                <a:ln>
                                  <a:noFill/>
                                </a:ln>
                                <a:solidFill>
                                  <a:srgbClr val="000000"/>
                                </a:solidFill>
                                <a:effectLst/>
                                <a:uLnTx/>
                                <a:uFillTx/>
                                <a:latin typeface="Cambria Math" panose="02040503050406030204" pitchFamily="18" charset="0"/>
                              </a:rPr>
                              <m:t>2</m:t>
                            </m:r>
                          </m:sub>
                        </m:sSub>
                        <m:r>
                          <a:rPr kumimoji="0" lang="en-US" sz="2200" b="0" i="1" u="none" strike="noStrike" kern="1200" cap="none" spc="0" normalizeH="0" baseline="0" noProof="0">
                            <a:ln>
                              <a:noFill/>
                            </a:ln>
                            <a:solidFill>
                              <a:srgbClr val="000000"/>
                            </a:solidFill>
                            <a:effectLst/>
                            <a:uLnTx/>
                            <a:uFillTx/>
                            <a:latin typeface="Cambria Math" panose="02040503050406030204" pitchFamily="18" charset="0"/>
                          </a:rPr>
                          <m:t>…</m:t>
                        </m:r>
                        <m:sSub>
                          <m:sSubPr>
                            <m:ctrlPr>
                              <a:rPr kumimoji="0" lang="en-US" sz="22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2200" b="0" i="1" u="none" strike="noStrike" kern="1200" cap="none" spc="0" normalizeH="0" baseline="0" noProof="0">
                                <a:ln>
                                  <a:noFill/>
                                </a:ln>
                                <a:solidFill>
                                  <a:srgbClr val="000000"/>
                                </a:solidFill>
                                <a:effectLst/>
                                <a:uLnTx/>
                                <a:uFillTx/>
                                <a:latin typeface="Cambria Math" panose="02040503050406030204" pitchFamily="18" charset="0"/>
                              </a:rPr>
                              <m:t>𝑥</m:t>
                            </m:r>
                          </m:e>
                          <m:sub>
                            <m:r>
                              <a:rPr kumimoji="0" lang="en-US" sz="2200" b="0" i="1" u="none" strike="noStrike" kern="1200" cap="none" spc="0" normalizeH="0" baseline="0" noProof="0">
                                <a:ln>
                                  <a:noFill/>
                                </a:ln>
                                <a:solidFill>
                                  <a:srgbClr val="000000"/>
                                </a:solidFill>
                                <a:effectLst/>
                                <a:uLnTx/>
                                <a:uFillTx/>
                                <a:latin typeface="Cambria Math" panose="02040503050406030204" pitchFamily="18" charset="0"/>
                              </a:rPr>
                              <m:t>𝑛</m:t>
                            </m:r>
                          </m:sub>
                        </m:sSub>
                      </m:e>
                    </m:d>
                    <m:r>
                      <a:rPr kumimoji="0" lang="en-US" sz="2200" b="0" i="1" u="none" strike="noStrike" kern="1200" cap="none" spc="0" normalizeH="0" baseline="0" noProof="0">
                        <a:ln>
                          <a:noFill/>
                        </a:ln>
                        <a:solidFill>
                          <a:srgbClr val="000000"/>
                        </a:solidFill>
                        <a:effectLst/>
                        <a:uLnTx/>
                        <a:uFillTx/>
                        <a:latin typeface="Cambria Math" panose="02040503050406030204" pitchFamily="18" charset="0"/>
                      </a:rPr>
                      <m:t>=</m:t>
                    </m:r>
                    <m:f>
                      <m:fPr>
                        <m:ctrlPr>
                          <a:rPr kumimoji="0" lang="en-US" sz="2200" b="0" i="1" u="none" strike="noStrike" kern="1200" cap="none" spc="0" normalizeH="0" baseline="0" noProof="0">
                            <a:ln>
                              <a:noFill/>
                            </a:ln>
                            <a:solidFill>
                              <a:srgbClr val="000000"/>
                            </a:solidFill>
                            <a:effectLst/>
                            <a:uLnTx/>
                            <a:uFillTx/>
                            <a:latin typeface="Cambria Math" panose="02040503050406030204" pitchFamily="18" charset="0"/>
                          </a:rPr>
                        </m:ctrlPr>
                      </m:fPr>
                      <m:num>
                        <m:r>
                          <a:rPr kumimoji="0" lang="en-US" sz="2200" b="0" i="1" u="none" strike="noStrike" kern="1200" cap="none" spc="0" normalizeH="0" baseline="0" noProof="0">
                            <a:ln>
                              <a:noFill/>
                            </a:ln>
                            <a:solidFill>
                              <a:srgbClr val="000000"/>
                            </a:solidFill>
                            <a:effectLst/>
                            <a:uLnTx/>
                            <a:uFillTx/>
                            <a:latin typeface="Cambria Math" panose="02040503050406030204" pitchFamily="18" charset="0"/>
                          </a:rPr>
                          <m:t>1</m:t>
                        </m:r>
                      </m:num>
                      <m:den>
                        <m:r>
                          <a:rPr kumimoji="0" lang="en-US" sz="2200" b="0" i="1" u="none" strike="noStrike" kern="1200" cap="none" spc="0" normalizeH="0" baseline="0" noProof="0">
                            <a:ln>
                              <a:noFill/>
                            </a:ln>
                            <a:solidFill>
                              <a:srgbClr val="000000"/>
                            </a:solidFill>
                            <a:effectLst/>
                            <a:uLnTx/>
                            <a:uFillTx/>
                            <a:latin typeface="Cambria Math" panose="02040503050406030204" pitchFamily="18" charset="0"/>
                          </a:rPr>
                          <m:t>𝑍</m:t>
                        </m:r>
                      </m:den>
                    </m:f>
                    <m:nary>
                      <m:naryPr>
                        <m:chr m:val="∏"/>
                        <m:supHide m:val="on"/>
                        <m:ctrlPr>
                          <a:rPr kumimoji="0" lang="en-US" sz="2200" b="0" i="1" u="none" strike="noStrike" kern="1200" cap="none" spc="0" normalizeH="0" baseline="0" noProof="0">
                            <a:ln>
                              <a:noFill/>
                            </a:ln>
                            <a:solidFill>
                              <a:srgbClr val="000000"/>
                            </a:solidFill>
                            <a:effectLst/>
                            <a:uLnTx/>
                            <a:uFillTx/>
                            <a:latin typeface="Cambria Math" panose="02040503050406030204" pitchFamily="18" charset="0"/>
                          </a:rPr>
                        </m:ctrlPr>
                      </m:naryPr>
                      <m:sub>
                        <m:r>
                          <m:rPr>
                            <m:brk m:alnAt="7"/>
                          </m:rPr>
                          <a:rPr kumimoji="0" lang="en-US" sz="2200" b="0" i="1" u="none" strike="noStrike" kern="1200" cap="none" spc="0" normalizeH="0" baseline="0" noProof="0">
                            <a:ln>
                              <a:noFill/>
                            </a:ln>
                            <a:solidFill>
                              <a:srgbClr val="000000"/>
                            </a:solidFill>
                            <a:effectLst/>
                            <a:uLnTx/>
                            <a:uFillTx/>
                            <a:latin typeface="Cambria Math" panose="02040503050406030204" pitchFamily="18" charset="0"/>
                          </a:rPr>
                          <m:t>𝑐</m:t>
                        </m:r>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r>
                          <m:rPr>
                            <m:nor/>
                          </m:rPr>
                          <a:rPr kumimoji="0" lang="en-US" sz="2200" b="0" i="0"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Calibri"/>
                          </a:rPr>
                          <m:t>cliques</m:t>
                        </m:r>
                      </m:sub>
                      <m:sup/>
                      <m:e>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𝜙</m:t>
                        </m:r>
                        <m:d>
                          <m:dPr>
                            <m:ctrlP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dPr>
                          <m:e>
                            <m:sSub>
                              <m:sSubPr>
                                <m:ctrlP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0" lang="en-US" sz="2200" b="1"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𝒙</m:t>
                                </m:r>
                              </m:e>
                              <m:sub>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𝑐</m:t>
                                </m:r>
                              </m:sub>
                            </m:sSub>
                          </m:e>
                        </m:d>
                      </m:e>
                    </m:nary>
                  </m:oMath>
                </a14:m>
                <a:r>
                  <a:rPr kumimoji="0" lang="en-US" sz="2200" b="0" i="0" u="none" strike="noStrike" kern="1200" cap="none" spc="0" normalizeH="0" baseline="0" noProof="0" dirty="0">
                    <a:ln>
                      <a:noFill/>
                    </a:ln>
                    <a:solidFill>
                      <a:srgbClr val="000000"/>
                    </a:solidFill>
                    <a:effectLst/>
                    <a:uLnTx/>
                    <a:uFillTx/>
                    <a:latin typeface="Calibri"/>
                    <a:cs typeface="Calibri"/>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Calibri"/>
                    <a:cs typeface="Calibri"/>
                  </a:rPr>
                  <a:t>where: </a:t>
                </a:r>
                <a14:m>
                  <m:oMath xmlns:m="http://schemas.openxmlformats.org/officeDocument/2006/math">
                    <m:sSub>
                      <m:sSubPr>
                        <m:ctrlPr>
                          <a:rPr kumimoji="0" lang="en-US" sz="22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2200" b="1" i="1" u="none" strike="noStrike" kern="1200" cap="none" spc="0" normalizeH="0" baseline="0" noProof="0">
                            <a:ln>
                              <a:noFill/>
                            </a:ln>
                            <a:solidFill>
                              <a:srgbClr val="000000"/>
                            </a:solidFill>
                            <a:effectLst/>
                            <a:uLnTx/>
                            <a:uFillTx/>
                            <a:latin typeface="Cambria Math" panose="02040503050406030204" pitchFamily="18" charset="0"/>
                          </a:rPr>
                          <m:t>𝒙</m:t>
                        </m:r>
                      </m:e>
                      <m:sub>
                        <m:r>
                          <a:rPr kumimoji="0" lang="en-US" sz="2200" b="0" i="1" u="none" strike="noStrike" kern="1200" cap="none" spc="0" normalizeH="0" baseline="0" noProof="0">
                            <a:ln>
                              <a:noFill/>
                            </a:ln>
                            <a:solidFill>
                              <a:srgbClr val="000000"/>
                            </a:solidFill>
                            <a:effectLst/>
                            <a:uLnTx/>
                            <a:uFillTx/>
                            <a:latin typeface="Cambria Math" panose="02040503050406030204" pitchFamily="18" charset="0"/>
                          </a:rPr>
                          <m:t>𝑐</m:t>
                        </m:r>
                      </m:sub>
                    </m:sSub>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d>
                      <m:dPr>
                        <m:begChr m:val="{"/>
                        <m:endChr m:val="}"/>
                        <m:ctrlP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dPr>
                      <m:e>
                        <m:sSub>
                          <m:sSubPr>
                            <m:ctrlP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𝑥</m:t>
                            </m:r>
                          </m:e>
                          <m:sub>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1</m:t>
                            </m:r>
                          </m:sub>
                        </m:sSub>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 …</m:t>
                        </m:r>
                        <m:sSub>
                          <m:sSubPr>
                            <m:ctrlP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ctrlPr>
                          </m:sSubPr>
                          <m:e>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𝑥</m:t>
                            </m:r>
                          </m:e>
                          <m:sub>
                            <m:r>
                              <a:rPr kumimoji="0" lang="en-US"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𝑛</m:t>
                            </m:r>
                          </m:sub>
                        </m:sSub>
                      </m:e>
                    </m:d>
                  </m:oMath>
                </a14:m>
                <a:r>
                  <a:rPr kumimoji="0" lang="en-US" sz="2200" b="0" i="0" u="none" strike="noStrike" kern="1200" cap="none" spc="0" normalizeH="0" baseline="0" noProof="0" dirty="0">
                    <a:ln>
                      <a:noFill/>
                    </a:ln>
                    <a:solidFill>
                      <a:srgbClr val="000000"/>
                    </a:solidFill>
                    <a:effectLst/>
                    <a:uLnTx/>
                    <a:uFillTx/>
                    <a:latin typeface="Calibri"/>
                    <a:cs typeface="Calibri"/>
                  </a:rPr>
                  <a:t> denotes RVs in </a:t>
                </a:r>
                <a:r>
                  <a:rPr kumimoji="0" lang="en-US" sz="2200" b="0" i="1" u="none" strike="noStrike" kern="1200" cap="none" spc="0" normalizeH="0" baseline="0" noProof="0" dirty="0">
                    <a:ln>
                      <a:noFill/>
                    </a:ln>
                    <a:solidFill>
                      <a:srgbClr val="000000"/>
                    </a:solidFill>
                    <a:effectLst/>
                    <a:uLnTx/>
                    <a:uFillTx/>
                    <a:latin typeface="Calibri"/>
                    <a:cs typeface="Calibri"/>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1" u="none" strike="noStrike" kern="1200" cap="none" spc="0" normalizeH="0" baseline="0" noProof="0" dirty="0">
                    <a:ln>
                      <a:noFill/>
                    </a:ln>
                    <a:solidFill>
                      <a:srgbClr val="000000"/>
                    </a:solidFill>
                    <a:effectLst/>
                    <a:uLnTx/>
                    <a:uFillTx/>
                    <a:latin typeface="Calibri"/>
                    <a:cs typeface="Calibri"/>
                  </a:rPr>
                  <a:t>              Z </a:t>
                </a:r>
                <a:r>
                  <a:rPr kumimoji="0" lang="en-US" sz="2200" b="0" i="0" u="none" strike="noStrike" kern="1200" cap="none" spc="0" normalizeH="0" baseline="0" noProof="0" dirty="0">
                    <a:ln>
                      <a:noFill/>
                    </a:ln>
                    <a:solidFill>
                      <a:srgbClr val="000000"/>
                    </a:solidFill>
                    <a:effectLst/>
                    <a:uLnTx/>
                    <a:uFillTx/>
                    <a:latin typeface="Calibri"/>
                    <a:cs typeface="Calibri"/>
                  </a:rPr>
                  <a:t>denotes the partition function</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mc:Choice>
        <mc:Fallback xmlns="">
          <p:sp>
            <p:nvSpPr>
              <p:cNvPr id="4" name="TextBox 3">
                <a:extLst>
                  <a:ext uri="{FF2B5EF4-FFF2-40B4-BE49-F238E27FC236}">
                    <a16:creationId xmlns:a16="http://schemas.microsoft.com/office/drawing/2014/main" id="{32213A9E-BEB5-6D45-B93E-475C50E8C6DA}"/>
                  </a:ext>
                </a:extLst>
              </p:cNvPr>
              <p:cNvSpPr txBox="1">
                <a:spLocks noRot="1" noChangeAspect="1" noMove="1" noResize="1" noEditPoints="1" noAdjustHandles="1" noChangeArrowheads="1" noChangeShapeType="1" noTextEdit="1"/>
              </p:cNvSpPr>
              <p:nvPr/>
            </p:nvSpPr>
            <p:spPr>
              <a:xfrm>
                <a:off x="7099443" y="1613044"/>
                <a:ext cx="4680318" cy="1555680"/>
              </a:xfrm>
              <a:prstGeom prst="rect">
                <a:avLst/>
              </a:prstGeom>
              <a:blipFill>
                <a:blip r:embed="rId2"/>
                <a:stretch>
                  <a:fillRect l="-1892" t="-29032" r="-1892"/>
                </a:stretch>
              </a:blipFill>
              <a:ln w="12700" cap="flat">
                <a:noFill/>
                <a:miter lim="400000"/>
              </a:ln>
              <a:effectLst/>
            </p:spPr>
            <p:txBody>
              <a:bodyPr/>
              <a:lstStyle/>
              <a:p>
                <a:r>
                  <a:rPr lang="en-US">
                    <a:noFill/>
                  </a:rPr>
                  <a:t> </a:t>
                </a:r>
              </a:p>
            </p:txBody>
          </p:sp>
        </mc:Fallback>
      </mc:AlternateContent>
      <p:pic>
        <p:nvPicPr>
          <p:cNvPr id="7" name="Picture 6">
            <a:extLst>
              <a:ext uri="{FF2B5EF4-FFF2-40B4-BE49-F238E27FC236}">
                <a16:creationId xmlns:a16="http://schemas.microsoft.com/office/drawing/2014/main" id="{3C91CEAE-7986-CD49-82DE-BF509DE04BBE}"/>
              </a:ext>
            </a:extLst>
          </p:cNvPr>
          <p:cNvPicPr>
            <a:picLocks noChangeAspect="1"/>
          </p:cNvPicPr>
          <p:nvPr/>
        </p:nvPicPr>
        <p:blipFill>
          <a:blip r:embed="rId3"/>
          <a:stretch>
            <a:fillRect/>
          </a:stretch>
        </p:blipFill>
        <p:spPr>
          <a:xfrm>
            <a:off x="7839402" y="3539734"/>
            <a:ext cx="3200400" cy="1778000"/>
          </a:xfrm>
          <a:prstGeom prst="rect">
            <a:avLst/>
          </a:prstGeom>
        </p:spPr>
      </p:pic>
      <p:sp>
        <p:nvSpPr>
          <p:cNvPr id="8" name="TextBox 7">
            <a:extLst>
              <a:ext uri="{FF2B5EF4-FFF2-40B4-BE49-F238E27FC236}">
                <a16:creationId xmlns:a16="http://schemas.microsoft.com/office/drawing/2014/main" id="{98F7B8E9-9459-6B4E-95F2-8426A5BFC2C6}"/>
              </a:ext>
            </a:extLst>
          </p:cNvPr>
          <p:cNvSpPr txBox="1"/>
          <p:nvPr/>
        </p:nvSpPr>
        <p:spPr>
          <a:xfrm>
            <a:off x="7672612" y="5380969"/>
            <a:ext cx="353397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Update rules of the sum-product algorithm</a:t>
            </a:r>
          </a:p>
        </p:txBody>
      </p:sp>
    </p:spTree>
    <p:extLst>
      <p:ext uri="{BB962C8B-B14F-4D97-AF65-F5344CB8AC3E}">
        <p14:creationId xmlns:p14="http://schemas.microsoft.com/office/powerpoint/2010/main" val="154584719"/>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ABB40130-47C0-B241-BBA2-7722561C404A}"/>
              </a:ext>
            </a:extLst>
          </p:cNvPr>
          <p:cNvGrpSpPr/>
          <p:nvPr/>
        </p:nvGrpSpPr>
        <p:grpSpPr>
          <a:xfrm>
            <a:off x="9126903" y="3443492"/>
            <a:ext cx="427359" cy="404910"/>
            <a:chOff x="10058139" y="5553120"/>
            <a:chExt cx="427359" cy="404910"/>
          </a:xfrm>
        </p:grpSpPr>
        <p:sp>
          <p:nvSpPr>
            <p:cNvPr id="40" name="Oval 39">
              <a:extLst>
                <a:ext uri="{FF2B5EF4-FFF2-40B4-BE49-F238E27FC236}">
                  <a16:creationId xmlns:a16="http://schemas.microsoft.com/office/drawing/2014/main" id="{812E9F91-F968-4F40-9193-C27941C0449F}"/>
                </a:ext>
              </a:extLst>
            </p:cNvPr>
            <p:cNvSpPr/>
            <p:nvPr/>
          </p:nvSpPr>
          <p:spPr>
            <a:xfrm>
              <a:off x="10078512" y="5563395"/>
              <a:ext cx="394635" cy="394635"/>
            </a:xfrm>
            <a:prstGeom prst="ellipse">
              <a:avLst/>
            </a:prstGeom>
            <a:solidFill>
              <a:srgbClr val="FCD6B5"/>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41" name="TextBox 40">
              <a:extLst>
                <a:ext uri="{FF2B5EF4-FFF2-40B4-BE49-F238E27FC236}">
                  <a16:creationId xmlns:a16="http://schemas.microsoft.com/office/drawing/2014/main" id="{32B6308B-F2C7-094A-87FB-920AA2BE4660}"/>
                </a:ext>
              </a:extLst>
            </p:cNvPr>
            <p:cNvSpPr txBox="1"/>
            <p:nvPr/>
          </p:nvSpPr>
          <p:spPr>
            <a:xfrm>
              <a:off x="10058139" y="5553120"/>
              <a:ext cx="42735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cs typeface="Calibri"/>
                  <a:sym typeface="Calibri"/>
                </a:rPr>
                <a:t>c</a:t>
              </a:r>
              <a:r>
                <a:rPr kumimoji="0" lang="en-US" sz="1800" b="0" i="0" u="none" strike="noStrike" kern="1200" cap="none" spc="0" normalizeH="0" baseline="-25000" noProof="0" dirty="0">
                  <a:ln>
                    <a:noFill/>
                  </a:ln>
                  <a:solidFill>
                    <a:srgbClr val="000000"/>
                  </a:solidFill>
                  <a:effectLst/>
                  <a:uLnTx/>
                  <a:uFillTx/>
                  <a:latin typeface="Calibri"/>
                  <a:cs typeface="Calibri"/>
                  <a:sym typeface="Calibri"/>
                </a:rPr>
                <a:t>12b</a:t>
              </a:r>
            </a:p>
          </p:txBody>
        </p:sp>
      </p:grpSp>
      <p:grpSp>
        <p:nvGrpSpPr>
          <p:cNvPr id="50" name="Group 49">
            <a:extLst>
              <a:ext uri="{FF2B5EF4-FFF2-40B4-BE49-F238E27FC236}">
                <a16:creationId xmlns:a16="http://schemas.microsoft.com/office/drawing/2014/main" id="{BB4181B8-04FE-3A44-BA9E-637486A7C364}"/>
              </a:ext>
            </a:extLst>
          </p:cNvPr>
          <p:cNvGrpSpPr/>
          <p:nvPr/>
        </p:nvGrpSpPr>
        <p:grpSpPr>
          <a:xfrm>
            <a:off x="7631142" y="3443553"/>
            <a:ext cx="420947" cy="404910"/>
            <a:chOff x="8740241" y="5374823"/>
            <a:chExt cx="420947" cy="404910"/>
          </a:xfrm>
        </p:grpSpPr>
        <p:sp>
          <p:nvSpPr>
            <p:cNvPr id="37" name="Oval 36">
              <a:extLst>
                <a:ext uri="{FF2B5EF4-FFF2-40B4-BE49-F238E27FC236}">
                  <a16:creationId xmlns:a16="http://schemas.microsoft.com/office/drawing/2014/main" id="{A1D62BF5-F0F0-1E43-B9D5-8A69D6D8D86B}"/>
                </a:ext>
              </a:extLst>
            </p:cNvPr>
            <p:cNvSpPr/>
            <p:nvPr/>
          </p:nvSpPr>
          <p:spPr>
            <a:xfrm>
              <a:off x="8760614" y="5385098"/>
              <a:ext cx="394635" cy="394635"/>
            </a:xfrm>
            <a:prstGeom prst="ellipse">
              <a:avLst/>
            </a:prstGeom>
            <a:solidFill>
              <a:srgbClr val="FCD6B5"/>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8" name="TextBox 37">
              <a:extLst>
                <a:ext uri="{FF2B5EF4-FFF2-40B4-BE49-F238E27FC236}">
                  <a16:creationId xmlns:a16="http://schemas.microsoft.com/office/drawing/2014/main" id="{9DC49A5B-8002-A742-8A54-5E58E9D1DFFA}"/>
                </a:ext>
              </a:extLst>
            </p:cNvPr>
            <p:cNvSpPr txBox="1"/>
            <p:nvPr/>
          </p:nvSpPr>
          <p:spPr>
            <a:xfrm>
              <a:off x="8740241" y="5374823"/>
              <a:ext cx="42094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cs typeface="Calibri"/>
                  <a:sym typeface="Calibri"/>
                </a:rPr>
                <a:t>c</a:t>
              </a:r>
              <a:r>
                <a:rPr kumimoji="0" lang="en-US" sz="1800" b="0" i="0" u="none" strike="noStrike" kern="1200" cap="none" spc="0" normalizeH="0" baseline="-25000" noProof="0" dirty="0">
                  <a:ln>
                    <a:noFill/>
                  </a:ln>
                  <a:solidFill>
                    <a:srgbClr val="000000"/>
                  </a:solidFill>
                  <a:effectLst/>
                  <a:uLnTx/>
                  <a:uFillTx/>
                  <a:latin typeface="Calibri"/>
                  <a:cs typeface="Calibri"/>
                  <a:sym typeface="Calibri"/>
                </a:rPr>
                <a:t>12a</a:t>
              </a:r>
            </a:p>
          </p:txBody>
        </p:sp>
      </p:grpSp>
      <p:grpSp>
        <p:nvGrpSpPr>
          <p:cNvPr id="52" name="Group 51">
            <a:extLst>
              <a:ext uri="{FF2B5EF4-FFF2-40B4-BE49-F238E27FC236}">
                <a16:creationId xmlns:a16="http://schemas.microsoft.com/office/drawing/2014/main" id="{8A308949-D31C-E74A-912F-7AC1087002B3}"/>
              </a:ext>
            </a:extLst>
          </p:cNvPr>
          <p:cNvGrpSpPr/>
          <p:nvPr/>
        </p:nvGrpSpPr>
        <p:grpSpPr>
          <a:xfrm>
            <a:off x="11219923" y="3447420"/>
            <a:ext cx="427359" cy="404910"/>
            <a:chOff x="10825204" y="4353859"/>
            <a:chExt cx="427359" cy="404910"/>
          </a:xfrm>
        </p:grpSpPr>
        <p:sp>
          <p:nvSpPr>
            <p:cNvPr id="44" name="Oval 43">
              <a:extLst>
                <a:ext uri="{FF2B5EF4-FFF2-40B4-BE49-F238E27FC236}">
                  <a16:creationId xmlns:a16="http://schemas.microsoft.com/office/drawing/2014/main" id="{F70847C6-4765-BC4E-869D-15CEB209A5AB}"/>
                </a:ext>
              </a:extLst>
            </p:cNvPr>
            <p:cNvSpPr/>
            <p:nvPr/>
          </p:nvSpPr>
          <p:spPr>
            <a:xfrm>
              <a:off x="10845577" y="4364134"/>
              <a:ext cx="394635" cy="394635"/>
            </a:xfrm>
            <a:prstGeom prst="ellipse">
              <a:avLst/>
            </a:prstGeom>
            <a:solidFill>
              <a:srgbClr val="FCD6B5"/>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45" name="TextBox 44">
              <a:extLst>
                <a:ext uri="{FF2B5EF4-FFF2-40B4-BE49-F238E27FC236}">
                  <a16:creationId xmlns:a16="http://schemas.microsoft.com/office/drawing/2014/main" id="{B5AFAD36-274F-7142-9E03-1947012BAA91}"/>
                </a:ext>
              </a:extLst>
            </p:cNvPr>
            <p:cNvSpPr txBox="1"/>
            <p:nvPr/>
          </p:nvSpPr>
          <p:spPr>
            <a:xfrm>
              <a:off x="10825204" y="4353859"/>
              <a:ext cx="42735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cs typeface="Calibri"/>
                  <a:sym typeface="Calibri"/>
                </a:rPr>
                <a:t>c</a:t>
              </a:r>
              <a:r>
                <a:rPr kumimoji="0" lang="en-US" sz="1800" b="0" i="0" u="none" strike="noStrike" kern="1200" cap="none" spc="0" normalizeH="0" baseline="-25000" noProof="0" dirty="0">
                  <a:ln>
                    <a:noFill/>
                  </a:ln>
                  <a:solidFill>
                    <a:srgbClr val="000000"/>
                  </a:solidFill>
                  <a:effectLst/>
                  <a:uLnTx/>
                  <a:uFillTx/>
                  <a:latin typeface="Calibri"/>
                  <a:cs typeface="Calibri"/>
                  <a:sym typeface="Calibri"/>
                </a:rPr>
                <a:t>34b</a:t>
              </a:r>
            </a:p>
          </p:txBody>
        </p:sp>
      </p:grpSp>
      <p:grpSp>
        <p:nvGrpSpPr>
          <p:cNvPr id="55" name="Group 54">
            <a:extLst>
              <a:ext uri="{FF2B5EF4-FFF2-40B4-BE49-F238E27FC236}">
                <a16:creationId xmlns:a16="http://schemas.microsoft.com/office/drawing/2014/main" id="{2D4955D6-7C10-0E4A-A462-A3CC49188A7A}"/>
              </a:ext>
            </a:extLst>
          </p:cNvPr>
          <p:cNvGrpSpPr/>
          <p:nvPr/>
        </p:nvGrpSpPr>
        <p:grpSpPr>
          <a:xfrm>
            <a:off x="9736768" y="3452557"/>
            <a:ext cx="420947" cy="404910"/>
            <a:chOff x="8934217" y="4353859"/>
            <a:chExt cx="420947" cy="404910"/>
          </a:xfrm>
        </p:grpSpPr>
        <p:sp>
          <p:nvSpPr>
            <p:cNvPr id="42" name="Oval 41">
              <a:extLst>
                <a:ext uri="{FF2B5EF4-FFF2-40B4-BE49-F238E27FC236}">
                  <a16:creationId xmlns:a16="http://schemas.microsoft.com/office/drawing/2014/main" id="{5ED94FD7-1A13-7F41-9AF0-C73F36202E43}"/>
                </a:ext>
              </a:extLst>
            </p:cNvPr>
            <p:cNvSpPr/>
            <p:nvPr/>
          </p:nvSpPr>
          <p:spPr>
            <a:xfrm>
              <a:off x="8954590" y="4364134"/>
              <a:ext cx="394635" cy="394635"/>
            </a:xfrm>
            <a:prstGeom prst="ellipse">
              <a:avLst/>
            </a:prstGeom>
            <a:solidFill>
              <a:srgbClr val="FCD6B5"/>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43" name="TextBox 42">
              <a:extLst>
                <a:ext uri="{FF2B5EF4-FFF2-40B4-BE49-F238E27FC236}">
                  <a16:creationId xmlns:a16="http://schemas.microsoft.com/office/drawing/2014/main" id="{1D2A5B4B-50A2-E843-BCED-F82A1C1E660F}"/>
                </a:ext>
              </a:extLst>
            </p:cNvPr>
            <p:cNvSpPr txBox="1"/>
            <p:nvPr/>
          </p:nvSpPr>
          <p:spPr>
            <a:xfrm>
              <a:off x="8934217" y="4353859"/>
              <a:ext cx="42094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cs typeface="Calibri"/>
                  <a:sym typeface="Calibri"/>
                </a:rPr>
                <a:t>c</a:t>
              </a:r>
              <a:r>
                <a:rPr kumimoji="0" lang="en-US" sz="1800" b="0" i="0" u="none" strike="noStrike" kern="1200" cap="none" spc="0" normalizeH="0" baseline="-25000" noProof="0" dirty="0">
                  <a:ln>
                    <a:noFill/>
                  </a:ln>
                  <a:solidFill>
                    <a:srgbClr val="000000"/>
                  </a:solidFill>
                  <a:effectLst/>
                  <a:uLnTx/>
                  <a:uFillTx/>
                  <a:latin typeface="Calibri"/>
                  <a:cs typeface="Calibri"/>
                  <a:sym typeface="Calibri"/>
                </a:rPr>
                <a:t>34a</a:t>
              </a:r>
            </a:p>
          </p:txBody>
        </p:sp>
      </p:grpSp>
      <p:grpSp>
        <p:nvGrpSpPr>
          <p:cNvPr id="84" name="Group 83">
            <a:extLst>
              <a:ext uri="{FF2B5EF4-FFF2-40B4-BE49-F238E27FC236}">
                <a16:creationId xmlns:a16="http://schemas.microsoft.com/office/drawing/2014/main" id="{083E2DD7-21F3-AC42-B114-213C218767D9}"/>
              </a:ext>
            </a:extLst>
          </p:cNvPr>
          <p:cNvGrpSpPr/>
          <p:nvPr/>
        </p:nvGrpSpPr>
        <p:grpSpPr>
          <a:xfrm>
            <a:off x="10630082" y="1434438"/>
            <a:ext cx="394635" cy="404910"/>
            <a:chOff x="10825288" y="1629644"/>
            <a:chExt cx="394635" cy="404910"/>
          </a:xfrm>
        </p:grpSpPr>
        <p:sp>
          <p:nvSpPr>
            <p:cNvPr id="15" name="Oval 14">
              <a:extLst>
                <a:ext uri="{FF2B5EF4-FFF2-40B4-BE49-F238E27FC236}">
                  <a16:creationId xmlns:a16="http://schemas.microsoft.com/office/drawing/2014/main" id="{E04695F3-C3E3-644B-A811-27596A2BE0C8}"/>
                </a:ext>
              </a:extLst>
            </p:cNvPr>
            <p:cNvSpPr/>
            <p:nvPr/>
          </p:nvSpPr>
          <p:spPr>
            <a:xfrm>
              <a:off x="10825288" y="1639919"/>
              <a:ext cx="394635" cy="394635"/>
            </a:xfrm>
            <a:prstGeom prst="ellipse">
              <a:avLst/>
            </a:prstGeom>
            <a:solidFill>
              <a:srgbClr val="C0000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6" name="TextBox 15">
              <a:extLst>
                <a:ext uri="{FF2B5EF4-FFF2-40B4-BE49-F238E27FC236}">
                  <a16:creationId xmlns:a16="http://schemas.microsoft.com/office/drawing/2014/main" id="{A4385291-49A4-AB41-A612-1A960E6D567B}"/>
                </a:ext>
              </a:extLst>
            </p:cNvPr>
            <p:cNvSpPr txBox="1"/>
            <p:nvPr/>
          </p:nvSpPr>
          <p:spPr>
            <a:xfrm>
              <a:off x="10856285" y="1629644"/>
              <a:ext cx="35522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cs typeface="Calibri"/>
                  <a:sym typeface="Calibri"/>
                </a:rPr>
                <a:t>m</a:t>
              </a:r>
              <a:r>
                <a:rPr kumimoji="0" lang="en-US" sz="1800" b="0" i="0" u="none" strike="noStrike" kern="1200" cap="none" spc="0" normalizeH="0" baseline="-25000" noProof="0" dirty="0">
                  <a:ln>
                    <a:noFill/>
                  </a:ln>
                  <a:solidFill>
                    <a:srgbClr val="FFFFFF"/>
                  </a:solidFill>
                  <a:effectLst/>
                  <a:uLnTx/>
                  <a:uFillTx/>
                  <a:latin typeface="Calibri"/>
                  <a:cs typeface="Calibri"/>
                  <a:sym typeface="Calibri"/>
                </a:rPr>
                <a:t>4</a:t>
              </a:r>
              <a:endParaRPr kumimoji="0" lang="en-US" sz="1800" b="0" i="0" u="none" strike="noStrike" kern="1200" cap="none" spc="0" normalizeH="0" baseline="-25000" noProof="0" dirty="0">
                <a:ln>
                  <a:noFill/>
                </a:ln>
                <a:solidFill>
                  <a:srgbClr val="FFFFFF"/>
                </a:solidFill>
                <a:effectLst/>
                <a:uLnTx/>
                <a:uFillTx/>
                <a:latin typeface="Calibri"/>
                <a:ea typeface="+mn-ea"/>
                <a:cs typeface="Calibri"/>
                <a:sym typeface="Calibri"/>
              </a:endParaRPr>
            </a:p>
          </p:txBody>
        </p:sp>
      </p:grpSp>
      <p:grpSp>
        <p:nvGrpSpPr>
          <p:cNvPr id="83" name="Group 82">
            <a:extLst>
              <a:ext uri="{FF2B5EF4-FFF2-40B4-BE49-F238E27FC236}">
                <a16:creationId xmlns:a16="http://schemas.microsoft.com/office/drawing/2014/main" id="{9B512EA0-2494-3949-9774-4C8C96052253}"/>
              </a:ext>
            </a:extLst>
          </p:cNvPr>
          <p:cNvGrpSpPr/>
          <p:nvPr/>
        </p:nvGrpSpPr>
        <p:grpSpPr>
          <a:xfrm>
            <a:off x="9033790" y="1455798"/>
            <a:ext cx="394635" cy="404910"/>
            <a:chOff x="9228996" y="1651004"/>
            <a:chExt cx="394635" cy="404910"/>
          </a:xfrm>
        </p:grpSpPr>
        <p:sp>
          <p:nvSpPr>
            <p:cNvPr id="9" name="Oval 8">
              <a:extLst>
                <a:ext uri="{FF2B5EF4-FFF2-40B4-BE49-F238E27FC236}">
                  <a16:creationId xmlns:a16="http://schemas.microsoft.com/office/drawing/2014/main" id="{D8398C01-889E-154F-81E8-7A8CD38CE91B}"/>
                </a:ext>
              </a:extLst>
            </p:cNvPr>
            <p:cNvSpPr/>
            <p:nvPr/>
          </p:nvSpPr>
          <p:spPr>
            <a:xfrm>
              <a:off x="9228996" y="1661279"/>
              <a:ext cx="394635" cy="394635"/>
            </a:xfrm>
            <a:prstGeom prst="ellipse">
              <a:avLst/>
            </a:prstGeom>
            <a:solidFill>
              <a:srgbClr val="C0000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0" name="TextBox 9">
              <a:extLst>
                <a:ext uri="{FF2B5EF4-FFF2-40B4-BE49-F238E27FC236}">
                  <a16:creationId xmlns:a16="http://schemas.microsoft.com/office/drawing/2014/main" id="{83B77BAB-C872-2D46-B7F1-5C46164FD387}"/>
                </a:ext>
              </a:extLst>
            </p:cNvPr>
            <p:cNvSpPr txBox="1"/>
            <p:nvPr/>
          </p:nvSpPr>
          <p:spPr>
            <a:xfrm>
              <a:off x="9259993" y="1651004"/>
              <a:ext cx="35522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cs typeface="Calibri"/>
                  <a:sym typeface="Calibri"/>
                </a:rPr>
                <a:t>m</a:t>
              </a:r>
              <a:r>
                <a:rPr kumimoji="0" lang="en-US" sz="1800" b="0" i="0" u="none" strike="noStrike" kern="1200" cap="none" spc="0" normalizeH="0" baseline="-25000" noProof="0" dirty="0">
                  <a:ln>
                    <a:noFill/>
                  </a:ln>
                  <a:solidFill>
                    <a:srgbClr val="FFFFFF"/>
                  </a:solidFill>
                  <a:effectLst/>
                  <a:uLnTx/>
                  <a:uFillTx/>
                  <a:latin typeface="Calibri"/>
                  <a:cs typeface="Calibri"/>
                  <a:sym typeface="Calibri"/>
                </a:rPr>
                <a:t>2</a:t>
              </a:r>
              <a:endParaRPr kumimoji="0" lang="en-US" sz="1800" b="0" i="0" u="none" strike="noStrike" kern="1200" cap="none" spc="0" normalizeH="0" baseline="-25000" noProof="0" dirty="0">
                <a:ln>
                  <a:noFill/>
                </a:ln>
                <a:solidFill>
                  <a:srgbClr val="FFFFFF"/>
                </a:solidFill>
                <a:effectLst/>
                <a:uLnTx/>
                <a:uFillTx/>
                <a:latin typeface="Calibri"/>
                <a:ea typeface="+mn-ea"/>
                <a:cs typeface="Calibri"/>
                <a:sym typeface="Calibri"/>
              </a:endParaRPr>
            </a:p>
          </p:txBody>
        </p:sp>
      </p:grpSp>
      <p:sp>
        <p:nvSpPr>
          <p:cNvPr id="2" name="Slide Number Placeholder 1">
            <a:extLst>
              <a:ext uri="{FF2B5EF4-FFF2-40B4-BE49-F238E27FC236}">
                <a16:creationId xmlns:a16="http://schemas.microsoft.com/office/drawing/2014/main" id="{B707C393-2B94-8147-86C4-4B746E72D173}"/>
              </a:ext>
            </a:extLst>
          </p:cNvPr>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00" b="0" i="0" u="none" strike="noStrike" kern="1200" cap="none" spc="0" normalizeH="0" baseline="0" noProof="0" smtClean="0">
                <a:ln>
                  <a:noFill/>
                </a:ln>
                <a:solidFill>
                  <a:srgbClr val="001934"/>
                </a:solidFill>
                <a:effectLst/>
                <a:uLnTx/>
                <a:uFillTx/>
                <a:latin typeface="Arial"/>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700" b="0" i="0" u="none" strike="noStrike" kern="1200" cap="none" spc="0" normalizeH="0" baseline="0" noProof="0">
              <a:ln>
                <a:noFill/>
              </a:ln>
              <a:solidFill>
                <a:srgbClr val="001934"/>
              </a:solidFill>
              <a:effectLst/>
              <a:uLnTx/>
              <a:uFillTx/>
              <a:latin typeface="Arial"/>
              <a:cs typeface="Arial"/>
              <a:sym typeface="Arial"/>
            </a:endParaRPr>
          </a:p>
        </p:txBody>
      </p:sp>
      <p:sp>
        <p:nvSpPr>
          <p:cNvPr id="3" name="Title 2">
            <a:extLst>
              <a:ext uri="{FF2B5EF4-FFF2-40B4-BE49-F238E27FC236}">
                <a16:creationId xmlns:a16="http://schemas.microsoft.com/office/drawing/2014/main" id="{B6B9F5F7-AF67-A94E-851D-601886487BB1}"/>
              </a:ext>
            </a:extLst>
          </p:cNvPr>
          <p:cNvSpPr>
            <a:spLocks noGrp="1"/>
          </p:cNvSpPr>
          <p:nvPr>
            <p:ph type="title"/>
          </p:nvPr>
        </p:nvSpPr>
        <p:spPr/>
        <p:txBody>
          <a:bodyPr>
            <a:normAutofit/>
          </a:bodyPr>
          <a:lstStyle/>
          <a:p>
            <a:r>
              <a:rPr lang="en-US" dirty="0"/>
              <a:t>Probabilistic Model for Handling Crowd Errors</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BEC9C581-86F1-E64D-A8DA-B252981AC179}"/>
                  </a:ext>
                </a:extLst>
              </p:cNvPr>
              <p:cNvSpPr>
                <a:spLocks noGrp="1"/>
              </p:cNvSpPr>
              <p:nvPr>
                <p:ph type="body" sz="half" idx="1"/>
              </p:nvPr>
            </p:nvSpPr>
            <p:spPr>
              <a:xfrm>
                <a:off x="609518" y="1310813"/>
                <a:ext cx="6415681" cy="5018070"/>
              </a:xfrm>
            </p:spPr>
            <p:txBody>
              <a:bodyPr>
                <a:normAutofit/>
              </a:bodyPr>
              <a:lstStyle/>
              <a:p>
                <a:r>
                  <a:rPr lang="en-US" dirty="0">
                    <a:solidFill>
                      <a:schemeClr val="tx1"/>
                    </a:solidFill>
                  </a:rPr>
                  <a:t>Factor Graphs includes following RVs</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𝑖𝑗</m:t>
                        </m:r>
                      </m:sub>
                    </m:sSub>
                  </m:oMath>
                </a14:m>
                <a:r>
                  <a:rPr lang="en-US" dirty="0">
                    <a:solidFill>
                      <a:schemeClr val="tx1"/>
                    </a:solidFill>
                  </a:rPr>
                  <a:t>: Denoting match/non-match for mentions </a:t>
                </a:r>
                <a14:m>
                  <m:oMath xmlns:m="http://schemas.openxmlformats.org/officeDocument/2006/math">
                    <m:r>
                      <a:rPr lang="en-US" b="0" i="1" smtClean="0">
                        <a:solidFill>
                          <a:schemeClr val="tx1"/>
                        </a:solidFill>
                        <a:latin typeface="Cambria Math" panose="02040503050406030204" pitchFamily="18" charset="0"/>
                      </a:rPr>
                      <m:t>𝑖</m:t>
                    </m:r>
                  </m:oMath>
                </a14:m>
                <a:r>
                  <a:rPr lang="en-US" dirty="0">
                    <a:solidFill>
                      <a:schemeClr val="tx1"/>
                    </a:solidFill>
                  </a:rPr>
                  <a:t> and </a:t>
                </a:r>
                <a14:m>
                  <m:oMath xmlns:m="http://schemas.openxmlformats.org/officeDocument/2006/math">
                    <m:r>
                      <a:rPr lang="en-US" b="0" i="1" smtClean="0">
                        <a:solidFill>
                          <a:schemeClr val="tx1"/>
                        </a:solidFill>
                        <a:latin typeface="Cambria Math" panose="02040503050406030204" pitchFamily="18" charset="0"/>
                      </a:rPr>
                      <m:t>𝑗</m:t>
                    </m:r>
                  </m:oMath>
                </a14:m>
                <a:endParaRPr lang="en-US" dirty="0">
                  <a:solidFill>
                    <a:schemeClr val="tx1"/>
                  </a:solidFill>
                </a:endParaRP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𝑤</m:t>
                        </m:r>
                      </m:e>
                      <m:sub>
                        <m:r>
                          <a:rPr lang="en-US" b="0" i="1" smtClean="0">
                            <a:solidFill>
                              <a:schemeClr val="tx1"/>
                            </a:solidFill>
                            <a:latin typeface="Cambria Math" panose="02040503050406030204" pitchFamily="18" charset="0"/>
                          </a:rPr>
                          <m:t>𝑘</m:t>
                        </m:r>
                      </m:sub>
                    </m:sSub>
                  </m:oMath>
                </a14:m>
                <a:r>
                  <a:rPr lang="en-US" dirty="0">
                    <a:solidFill>
                      <a:schemeClr val="tx1"/>
                    </a:solidFill>
                  </a:rPr>
                  <a:t>: Denoting whether worker </a:t>
                </a:r>
                <a14:m>
                  <m:oMath xmlns:m="http://schemas.openxmlformats.org/officeDocument/2006/math">
                    <m:r>
                      <a:rPr lang="en-US" b="0" i="1" smtClean="0">
                        <a:solidFill>
                          <a:schemeClr val="tx1"/>
                        </a:solidFill>
                        <a:latin typeface="Cambria Math" panose="02040503050406030204" pitchFamily="18" charset="0"/>
                      </a:rPr>
                      <m:t>𝑘</m:t>
                    </m:r>
                  </m:oMath>
                </a14:m>
                <a:r>
                  <a:rPr lang="en-US" dirty="0">
                    <a:solidFill>
                      <a:schemeClr val="tx1"/>
                    </a:solidFill>
                  </a:rPr>
                  <a:t> is reliable or not</a:t>
                </a:r>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𝑐</m:t>
                        </m:r>
                      </m:e>
                      <m:sub>
                        <m:r>
                          <a:rPr lang="en-US" b="0" i="1" smtClean="0">
                            <a:solidFill>
                              <a:schemeClr val="tx1"/>
                            </a:solidFill>
                            <a:latin typeface="Cambria Math" panose="02040503050406030204" pitchFamily="18" charset="0"/>
                          </a:rPr>
                          <m:t>𝑖𝑗𝑘</m:t>
                        </m:r>
                      </m:sub>
                    </m:sSub>
                  </m:oMath>
                </a14:m>
                <a:r>
                  <a:rPr lang="en-US" dirty="0">
                    <a:solidFill>
                      <a:schemeClr val="tx1"/>
                    </a:solidFill>
                  </a:rPr>
                  <a:t> (observed): Whether worker </a:t>
                </a:r>
                <a14:m>
                  <m:oMath xmlns:m="http://schemas.openxmlformats.org/officeDocument/2006/math">
                    <m:r>
                      <a:rPr lang="en-US" b="0" i="1" smtClean="0">
                        <a:solidFill>
                          <a:schemeClr val="tx1"/>
                        </a:solidFill>
                        <a:latin typeface="Cambria Math" panose="02040503050406030204" pitchFamily="18" charset="0"/>
                      </a:rPr>
                      <m:t>𝑘</m:t>
                    </m:r>
                  </m:oMath>
                </a14:m>
                <a:r>
                  <a:rPr lang="en-US" dirty="0">
                    <a:solidFill>
                      <a:schemeClr val="tx1"/>
                    </a:solidFill>
                  </a:rPr>
                  <a:t> thinks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𝑙</m:t>
                        </m:r>
                      </m:e>
                      <m:sub>
                        <m:r>
                          <a:rPr lang="en-US" b="0" i="1" smtClean="0">
                            <a:solidFill>
                              <a:schemeClr val="tx1"/>
                            </a:solidFill>
                            <a:latin typeface="Cambria Math" panose="02040503050406030204" pitchFamily="18" charset="0"/>
                          </a:rPr>
                          <m:t>𝑖𝑗</m:t>
                        </m:r>
                      </m:sub>
                    </m:sSub>
                  </m:oMath>
                </a14:m>
                <a:r>
                  <a:rPr lang="en-US" dirty="0">
                    <a:solidFill>
                      <a:schemeClr val="tx1"/>
                    </a:solidFill>
                  </a:rPr>
                  <a:t> is a match</a:t>
                </a:r>
              </a:p>
              <a:p>
                <a:endParaRPr lang="en-US" sz="1800" dirty="0">
                  <a:solidFill>
                    <a:schemeClr val="tx1"/>
                  </a:solidFill>
                </a:endParaRPr>
              </a:p>
              <a:p>
                <a:endParaRPr lang="en-US" sz="1800" dirty="0">
                  <a:solidFill>
                    <a:schemeClr val="tx1"/>
                  </a:solidFill>
                </a:endParaRPr>
              </a:p>
              <a:p>
                <a:r>
                  <a:rPr lang="en-US" dirty="0">
                    <a:solidFill>
                      <a:schemeClr val="tx1"/>
                    </a:solidFill>
                  </a:rPr>
                  <a:t>Factors (besides priors on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𝑙</m:t>
                        </m:r>
                      </m:e>
                      <m:sub>
                        <m:r>
                          <a:rPr lang="en-US" i="1">
                            <a:solidFill>
                              <a:schemeClr val="tx1"/>
                            </a:solidFill>
                            <a:latin typeface="Cambria Math" panose="02040503050406030204" pitchFamily="18" charset="0"/>
                          </a:rPr>
                          <m:t>𝑖𝑗</m:t>
                        </m:r>
                      </m:sub>
                    </m:sSub>
                    <m:r>
                      <a:rPr lang="en-US" i="1">
                        <a:solidFill>
                          <a:schemeClr val="tx1"/>
                        </a:solidFill>
                        <a:latin typeface="Cambria Math" panose="02040503050406030204" pitchFamily="18" charset="0"/>
                      </a:rPr>
                      <m:t> </m:t>
                    </m:r>
                  </m:oMath>
                </a14:m>
                <a:r>
                  <a:rPr lang="en-US" dirty="0">
                    <a:solidFill>
                      <a:schemeClr val="tx1"/>
                    </a:solidFill>
                  </a:rPr>
                  <a:t>and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𝑤</m:t>
                        </m:r>
                      </m:e>
                      <m:sub>
                        <m:r>
                          <a:rPr lang="en-US" i="1">
                            <a:solidFill>
                              <a:schemeClr val="tx1"/>
                            </a:solidFill>
                            <a:latin typeface="Cambria Math" panose="02040503050406030204" pitchFamily="18" charset="0"/>
                          </a:rPr>
                          <m:t>𝑘</m:t>
                        </m:r>
                      </m:sub>
                    </m:sSub>
                  </m:oMath>
                </a14:m>
                <a:r>
                  <a:rPr lang="en-US" dirty="0">
                    <a:solidFill>
                      <a:schemeClr val="tx1"/>
                    </a:solidFill>
                  </a:rPr>
                  <a:t>)</a:t>
                </a:r>
              </a:p>
              <a:p>
                <a:pPr lvl="1"/>
                <a:r>
                  <a:rPr lang="en-US" dirty="0">
                    <a:solidFill>
                      <a:schemeClr val="tx1"/>
                    </a:solidFill>
                  </a:rPr>
                  <a:t>Link factors: Connects all worker-made clicks for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𝑙</m:t>
                        </m:r>
                      </m:e>
                      <m:sub>
                        <m:r>
                          <a:rPr lang="en-US" i="1">
                            <a:solidFill>
                              <a:schemeClr val="tx1"/>
                            </a:solidFill>
                            <a:latin typeface="Cambria Math" panose="02040503050406030204" pitchFamily="18" charset="0"/>
                          </a:rPr>
                          <m:t>𝑖𝑗</m:t>
                        </m:r>
                      </m:sub>
                    </m:sSub>
                  </m:oMath>
                </a14:m>
                <a:endParaRPr lang="en-US" dirty="0">
                  <a:solidFill>
                    <a:schemeClr val="tx1"/>
                  </a:solidFill>
                </a:endParaRPr>
              </a:p>
              <a:p>
                <a:pPr marL="453953" lvl="1" indent="0" algn="ctr">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𝑙𝑓</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𝑤</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𝑤</m:t>
                              </m:r>
                            </m:e>
                            <m:sub>
                              <m:r>
                                <a:rPr lang="en-US" b="0" i="1" smtClean="0">
                                  <a:solidFill>
                                    <a:schemeClr val="tx1"/>
                                  </a:solidFill>
                                  <a:latin typeface="Cambria Math" panose="02040503050406030204" pitchFamily="18" charset="0"/>
                                </a:rPr>
                                <m:t>𝑛</m:t>
                              </m:r>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𝑙</m:t>
                              </m:r>
                            </m:e>
                            <m:sub>
                              <m:r>
                                <a:rPr lang="en-US" i="1">
                                  <a:solidFill>
                                    <a:schemeClr val="tx1"/>
                                  </a:solidFill>
                                  <a:latin typeface="Cambria Math" panose="02040503050406030204" pitchFamily="18" charset="0"/>
                                </a:rPr>
                                <m:t>𝑖𝑗</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𝑙</m:t>
                          </m:r>
                        </m:e>
                      </m:d>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nary>
                            <m:naryPr>
                              <m:chr m:val="∑"/>
                              <m:supHide m:val="on"/>
                              <m:ctrlPr>
                                <a:rPr lang="en-US" b="0" i="1" smtClean="0">
                                  <a:solidFill>
                                    <a:schemeClr val="tx1"/>
                                  </a:solidFill>
                                  <a:latin typeface="Cambria Math" panose="02040503050406030204" pitchFamily="18" charset="0"/>
                                </a:rPr>
                              </m:ctrlPr>
                            </m:naryPr>
                            <m:sub>
                              <m:r>
                                <m:rPr>
                                  <m:brk m:alnAt="7"/>
                                </m:rPr>
                                <a:rPr lang="en-US" b="0" i="1" smtClean="0">
                                  <a:solidFill>
                                    <a:schemeClr val="tx1"/>
                                  </a:solidFill>
                                  <a:latin typeface="Cambria Math" panose="02040503050406030204" pitchFamily="18" charset="0"/>
                                </a:rPr>
                                <m:t>𝑘</m:t>
                              </m:r>
                            </m:sub>
                            <m:sup/>
                            <m:e>
                              <m:r>
                                <a:rPr lang="en-US" b="0" i="1" smtClean="0">
                                  <a:solidFill>
                                    <a:schemeClr val="tx1"/>
                                  </a:solidFill>
                                  <a:latin typeface="Cambria Math" panose="02040503050406030204" pitchFamily="18" charset="0"/>
                                  <a:ea typeface="Cambria Math" panose="02040503050406030204" pitchFamily="18" charset="0"/>
                                </a:rPr>
                                <m:t>𝛿</m:t>
                              </m:r>
                              <m:d>
                                <m:dPr>
                                  <m:ctrlPr>
                                    <a:rPr lang="en-US" b="0" i="1" smtClean="0">
                                      <a:solidFill>
                                        <a:schemeClr val="tx1"/>
                                      </a:solidFill>
                                      <a:latin typeface="Cambria Math" panose="02040503050406030204" pitchFamily="18" charset="0"/>
                                      <a:ea typeface="Cambria Math" panose="02040503050406030204" pitchFamily="18" charset="0"/>
                                    </a:rPr>
                                  </m:ctrlPr>
                                </m:dPr>
                                <m:e>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𝑤</m:t>
                                      </m:r>
                                    </m:e>
                                    <m:sub>
                                      <m:r>
                                        <a:rPr lang="en-US" b="0" i="1" smtClean="0">
                                          <a:solidFill>
                                            <a:schemeClr val="tx1"/>
                                          </a:solidFill>
                                          <a:latin typeface="Cambria Math" panose="02040503050406030204" pitchFamily="18" charset="0"/>
                                          <a:ea typeface="Cambria Math" panose="02040503050406030204" pitchFamily="18" charset="0"/>
                                        </a:rPr>
                                        <m:t>𝑘</m:t>
                                      </m:r>
                                    </m:sub>
                                  </m:sSub>
                                  <m:r>
                                    <a:rPr lang="en-US" b="0" i="1" smtClean="0">
                                      <a:solidFill>
                                        <a:schemeClr val="tx1"/>
                                      </a:solidFill>
                                      <a:latin typeface="Cambria Math" panose="02040503050406030204" pitchFamily="18" charset="0"/>
                                      <a:ea typeface="Cambria Math" panose="02040503050406030204" pitchFamily="18" charset="0"/>
                                    </a:rPr>
                                    <m:t>=</m:t>
                                  </m:r>
                                  <m:r>
                                    <m:rPr>
                                      <m:nor/>
                                    </m:rPr>
                                    <a:rPr lang="en-US" b="0" i="0" smtClean="0">
                                      <a:solidFill>
                                        <a:schemeClr val="tx1"/>
                                      </a:solidFill>
                                      <a:latin typeface="Cambria Math" panose="02040503050406030204" pitchFamily="18" charset="0"/>
                                      <a:ea typeface="Cambria Math" panose="02040503050406030204" pitchFamily="18" charset="0"/>
                                    </a:rPr>
                                    <m:t>reliable</m:t>
                                  </m:r>
                                  <m:r>
                                    <a:rPr lang="en-US" b="0" i="1" smtClean="0">
                                      <a:solidFill>
                                        <a:schemeClr val="tx1"/>
                                      </a:solidFill>
                                      <a:latin typeface="Cambria Math" panose="02040503050406030204" pitchFamily="18" charset="0"/>
                                      <a:ea typeface="Cambria Math" panose="02040503050406030204" pitchFamily="18" charset="0"/>
                                    </a:rPr>
                                    <m:t>∧</m:t>
                                  </m:r>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𝑐</m:t>
                                      </m:r>
                                    </m:e>
                                    <m:sub>
                                      <m:r>
                                        <a:rPr lang="en-US" b="0" i="1" smtClean="0">
                                          <a:solidFill>
                                            <a:schemeClr val="tx1"/>
                                          </a:solidFill>
                                          <a:latin typeface="Cambria Math" panose="02040503050406030204" pitchFamily="18" charset="0"/>
                                          <a:ea typeface="Cambria Math" panose="02040503050406030204" pitchFamily="18" charset="0"/>
                                        </a:rPr>
                                        <m:t>𝑖𝑗𝑘</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𝑙</m:t>
                                  </m:r>
                                </m:e>
                              </m:d>
                            </m:e>
                          </m:nary>
                        </m:num>
                        <m:den>
                          <m:nary>
                            <m:naryPr>
                              <m:chr m:val="∑"/>
                              <m:supHide m:val="on"/>
                              <m:ctrlPr>
                                <a:rPr lang="en-US" b="0" i="1" smtClean="0">
                                  <a:solidFill>
                                    <a:schemeClr val="tx1"/>
                                  </a:solidFill>
                                  <a:latin typeface="Cambria Math" panose="02040503050406030204" pitchFamily="18" charset="0"/>
                                </a:rPr>
                              </m:ctrlPr>
                            </m:naryPr>
                            <m:sub>
                              <m:r>
                                <m:rPr>
                                  <m:brk m:alnAt="7"/>
                                </m:rPr>
                                <a:rPr lang="en-US" b="0" i="1" smtClean="0">
                                  <a:solidFill>
                                    <a:schemeClr val="tx1"/>
                                  </a:solidFill>
                                  <a:latin typeface="Cambria Math" panose="02040503050406030204" pitchFamily="18" charset="0"/>
                                </a:rPr>
                                <m:t>𝑘</m:t>
                              </m:r>
                            </m:sub>
                            <m:sup/>
                            <m:e>
                              <m:r>
                                <a:rPr lang="en-US" b="0" i="1" smtClean="0">
                                  <a:solidFill>
                                    <a:schemeClr val="tx1"/>
                                  </a:solidFill>
                                  <a:latin typeface="Cambria Math" panose="02040503050406030204" pitchFamily="18" charset="0"/>
                                  <a:ea typeface="Cambria Math" panose="02040503050406030204" pitchFamily="18" charset="0"/>
                                </a:rPr>
                                <m:t>𝛿</m:t>
                              </m:r>
                              <m:d>
                                <m:dPr>
                                  <m:ctrlPr>
                                    <a:rPr lang="en-US" b="0" i="1" smtClean="0">
                                      <a:solidFill>
                                        <a:schemeClr val="tx1"/>
                                      </a:solidFill>
                                      <a:latin typeface="Cambria Math" panose="02040503050406030204" pitchFamily="18" charset="0"/>
                                      <a:ea typeface="Cambria Math" panose="02040503050406030204" pitchFamily="18" charset="0"/>
                                    </a:rPr>
                                  </m:ctrlPr>
                                </m:dPr>
                                <m:e>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𝑤</m:t>
                                      </m:r>
                                    </m:e>
                                    <m:sub>
                                      <m:r>
                                        <a:rPr lang="en-US" b="0" i="1" smtClean="0">
                                          <a:solidFill>
                                            <a:schemeClr val="tx1"/>
                                          </a:solidFill>
                                          <a:latin typeface="Cambria Math" panose="02040503050406030204" pitchFamily="18" charset="0"/>
                                          <a:ea typeface="Cambria Math" panose="02040503050406030204" pitchFamily="18" charset="0"/>
                                        </a:rPr>
                                        <m:t>𝑘</m:t>
                                      </m:r>
                                    </m:sub>
                                  </m:sSub>
                                  <m:r>
                                    <a:rPr lang="en-US" b="0" i="1" smtClean="0">
                                      <a:solidFill>
                                        <a:schemeClr val="tx1"/>
                                      </a:solidFill>
                                      <a:latin typeface="Cambria Math" panose="02040503050406030204" pitchFamily="18" charset="0"/>
                                      <a:ea typeface="Cambria Math" panose="02040503050406030204" pitchFamily="18" charset="0"/>
                                    </a:rPr>
                                    <m:t>=</m:t>
                                  </m:r>
                                  <m:r>
                                    <m:rPr>
                                      <m:nor/>
                                    </m:rPr>
                                    <a:rPr lang="en-US" b="0" i="0" smtClean="0">
                                      <a:solidFill>
                                        <a:schemeClr val="tx1"/>
                                      </a:solidFill>
                                      <a:latin typeface="Cambria Math" panose="02040503050406030204" pitchFamily="18" charset="0"/>
                                      <a:ea typeface="Cambria Math" panose="02040503050406030204" pitchFamily="18" charset="0"/>
                                    </a:rPr>
                                    <m:t>reliable</m:t>
                                  </m:r>
                                </m:e>
                              </m:d>
                            </m:e>
                          </m:nary>
                        </m:den>
                      </m:f>
                    </m:oMath>
                  </m:oMathPara>
                </a14:m>
                <a:endParaRPr lang="en-US" dirty="0">
                  <a:solidFill>
                    <a:schemeClr val="tx1"/>
                  </a:solidFill>
                </a:endParaRPr>
              </a:p>
              <a:p>
                <a:pPr lvl="1"/>
                <a:r>
                  <a:rPr lang="en-US" dirty="0">
                    <a:solidFill>
                      <a:schemeClr val="tx1"/>
                    </a:solidFill>
                  </a:rPr>
                  <a:t>Others include: unicity, same-as</a:t>
                </a:r>
              </a:p>
            </p:txBody>
          </p:sp>
        </mc:Choice>
        <mc:Fallback xmlns="">
          <p:sp>
            <p:nvSpPr>
              <p:cNvPr id="4" name="Text Placeholder 3">
                <a:extLst>
                  <a:ext uri="{FF2B5EF4-FFF2-40B4-BE49-F238E27FC236}">
                    <a16:creationId xmlns:a16="http://schemas.microsoft.com/office/drawing/2014/main" id="{BEC9C581-86F1-E64D-A8DA-B252981AC179}"/>
                  </a:ext>
                </a:extLst>
              </p:cNvPr>
              <p:cNvSpPr>
                <a:spLocks noGrp="1" noRot="1" noChangeAspect="1" noMove="1" noResize="1" noEditPoints="1" noAdjustHandles="1" noChangeArrowheads="1" noChangeShapeType="1" noTextEdit="1"/>
              </p:cNvSpPr>
              <p:nvPr>
                <p:ph type="body" sz="half" idx="1"/>
              </p:nvPr>
            </p:nvSpPr>
            <p:spPr>
              <a:xfrm>
                <a:off x="609518" y="1310813"/>
                <a:ext cx="6415681" cy="5018070"/>
              </a:xfrm>
              <a:blipFill>
                <a:blip r:embed="rId2"/>
                <a:stretch>
                  <a:fillRect l="-1980" t="-758" r="-1386"/>
                </a:stretch>
              </a:blipFill>
            </p:spPr>
            <p:txBody>
              <a:bodyPr/>
              <a:lstStyle/>
              <a:p>
                <a:r>
                  <a:rPr lang="en-US">
                    <a:noFill/>
                  </a:rPr>
                  <a:t> </a:t>
                </a:r>
              </a:p>
            </p:txBody>
          </p:sp>
        </mc:Fallback>
      </mc:AlternateContent>
      <p:grpSp>
        <p:nvGrpSpPr>
          <p:cNvPr id="82" name="Group 81">
            <a:extLst>
              <a:ext uri="{FF2B5EF4-FFF2-40B4-BE49-F238E27FC236}">
                <a16:creationId xmlns:a16="http://schemas.microsoft.com/office/drawing/2014/main" id="{7B2CA5F1-18AA-1E41-8716-8ECA5A438109}"/>
              </a:ext>
            </a:extLst>
          </p:cNvPr>
          <p:cNvGrpSpPr/>
          <p:nvPr/>
        </p:nvGrpSpPr>
        <p:grpSpPr>
          <a:xfrm>
            <a:off x="8232592" y="1452228"/>
            <a:ext cx="394635" cy="404910"/>
            <a:chOff x="8427798" y="1647434"/>
            <a:chExt cx="394635" cy="404910"/>
          </a:xfrm>
        </p:grpSpPr>
        <p:sp>
          <p:nvSpPr>
            <p:cNvPr id="6" name="Oval 5">
              <a:extLst>
                <a:ext uri="{FF2B5EF4-FFF2-40B4-BE49-F238E27FC236}">
                  <a16:creationId xmlns:a16="http://schemas.microsoft.com/office/drawing/2014/main" id="{78EFDCEB-086F-AE4F-A754-D02DEC10587A}"/>
                </a:ext>
              </a:extLst>
            </p:cNvPr>
            <p:cNvSpPr/>
            <p:nvPr/>
          </p:nvSpPr>
          <p:spPr>
            <a:xfrm>
              <a:off x="8427798" y="1657709"/>
              <a:ext cx="394635" cy="39463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7" name="TextBox 6">
              <a:extLst>
                <a:ext uri="{FF2B5EF4-FFF2-40B4-BE49-F238E27FC236}">
                  <a16:creationId xmlns:a16="http://schemas.microsoft.com/office/drawing/2014/main" id="{AFCC04B9-C26B-4244-8BDD-E43CD00D4C23}"/>
                </a:ext>
              </a:extLst>
            </p:cNvPr>
            <p:cNvSpPr txBox="1"/>
            <p:nvPr/>
          </p:nvSpPr>
          <p:spPr>
            <a:xfrm>
              <a:off x="8458795" y="1647434"/>
              <a:ext cx="35522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cs typeface="Calibri"/>
                  <a:sym typeface="Calibri"/>
                </a:rPr>
                <a:t>m</a:t>
              </a:r>
              <a:r>
                <a:rPr kumimoji="0" lang="en-US" sz="1800" b="0" i="0" u="none" strike="noStrike" kern="1200" cap="none" spc="0" normalizeH="0" baseline="-25000" noProof="0" dirty="0">
                  <a:ln>
                    <a:noFill/>
                  </a:ln>
                  <a:solidFill>
                    <a:srgbClr val="FFFFFF"/>
                  </a:solidFill>
                  <a:effectLst/>
                  <a:uLnTx/>
                  <a:uFillTx/>
                  <a:latin typeface="Calibri"/>
                  <a:cs typeface="Calibri"/>
                  <a:sym typeface="Calibri"/>
                </a:rPr>
                <a:t>1</a:t>
              </a:r>
              <a:endParaRPr kumimoji="0" lang="en-US" sz="1800" b="0" i="0" u="none" strike="noStrike" kern="1200" cap="none" spc="0" normalizeH="0" baseline="-25000" noProof="0" dirty="0">
                <a:ln>
                  <a:noFill/>
                </a:ln>
                <a:solidFill>
                  <a:srgbClr val="FFFFFF"/>
                </a:solidFill>
                <a:effectLst/>
                <a:uLnTx/>
                <a:uFillTx/>
                <a:latin typeface="Calibri"/>
                <a:ea typeface="+mn-ea"/>
                <a:cs typeface="Calibri"/>
                <a:sym typeface="Calibri"/>
              </a:endParaRPr>
            </a:p>
          </p:txBody>
        </p:sp>
      </p:grpSp>
      <p:grpSp>
        <p:nvGrpSpPr>
          <p:cNvPr id="11" name="Group 10">
            <a:extLst>
              <a:ext uri="{FF2B5EF4-FFF2-40B4-BE49-F238E27FC236}">
                <a16:creationId xmlns:a16="http://schemas.microsoft.com/office/drawing/2014/main" id="{31140A8B-C9D4-664B-9C62-D9529C1FB948}"/>
              </a:ext>
            </a:extLst>
          </p:cNvPr>
          <p:cNvGrpSpPr/>
          <p:nvPr/>
        </p:nvGrpSpPr>
        <p:grpSpPr>
          <a:xfrm>
            <a:off x="9831936" y="1452228"/>
            <a:ext cx="394635" cy="404910"/>
            <a:chOff x="1500877" y="1450579"/>
            <a:chExt cx="394635" cy="404910"/>
          </a:xfrm>
        </p:grpSpPr>
        <p:sp>
          <p:nvSpPr>
            <p:cNvPr id="12" name="Oval 11">
              <a:extLst>
                <a:ext uri="{FF2B5EF4-FFF2-40B4-BE49-F238E27FC236}">
                  <a16:creationId xmlns:a16="http://schemas.microsoft.com/office/drawing/2014/main" id="{A70772B4-BD24-9741-8FBB-217530928062}"/>
                </a:ext>
              </a:extLst>
            </p:cNvPr>
            <p:cNvSpPr/>
            <p:nvPr/>
          </p:nvSpPr>
          <p:spPr>
            <a:xfrm>
              <a:off x="1500877" y="1460854"/>
              <a:ext cx="394635" cy="39463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13" name="TextBox 12">
              <a:extLst>
                <a:ext uri="{FF2B5EF4-FFF2-40B4-BE49-F238E27FC236}">
                  <a16:creationId xmlns:a16="http://schemas.microsoft.com/office/drawing/2014/main" id="{9D999BAC-B2E7-2547-B418-F61106421A46}"/>
                </a:ext>
              </a:extLst>
            </p:cNvPr>
            <p:cNvSpPr txBox="1"/>
            <p:nvPr/>
          </p:nvSpPr>
          <p:spPr>
            <a:xfrm>
              <a:off x="1531874" y="1450579"/>
              <a:ext cx="35522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cs typeface="Calibri"/>
                  <a:sym typeface="Calibri"/>
                </a:rPr>
                <a:t>m</a:t>
              </a:r>
              <a:r>
                <a:rPr kumimoji="0" lang="en-US" sz="1800" b="0" i="0" u="none" strike="noStrike" kern="1200" cap="none" spc="0" normalizeH="0" baseline="-25000" noProof="0" dirty="0">
                  <a:ln>
                    <a:noFill/>
                  </a:ln>
                  <a:solidFill>
                    <a:srgbClr val="FFFFFF"/>
                  </a:solidFill>
                  <a:effectLst/>
                  <a:uLnTx/>
                  <a:uFillTx/>
                  <a:latin typeface="Calibri"/>
                  <a:cs typeface="Calibri"/>
                  <a:sym typeface="Calibri"/>
                </a:rPr>
                <a:t>3</a:t>
              </a:r>
              <a:endParaRPr kumimoji="0" lang="en-US" sz="1800" b="0" i="0" u="none" strike="noStrike" kern="1200" cap="none" spc="0" normalizeH="0" baseline="-25000" noProof="0" dirty="0">
                <a:ln>
                  <a:noFill/>
                </a:ln>
                <a:solidFill>
                  <a:srgbClr val="FFFFFF"/>
                </a:solidFill>
                <a:effectLst/>
                <a:uLnTx/>
                <a:uFillTx/>
                <a:latin typeface="Calibri"/>
                <a:ea typeface="+mn-ea"/>
                <a:cs typeface="Calibri"/>
                <a:sym typeface="Calibri"/>
              </a:endParaRPr>
            </a:p>
          </p:txBody>
        </p:sp>
      </p:grpSp>
      <p:grpSp>
        <p:nvGrpSpPr>
          <p:cNvPr id="85" name="Group 84">
            <a:extLst>
              <a:ext uri="{FF2B5EF4-FFF2-40B4-BE49-F238E27FC236}">
                <a16:creationId xmlns:a16="http://schemas.microsoft.com/office/drawing/2014/main" id="{98EB34E4-8552-0441-9A73-D1A6F599E359}"/>
              </a:ext>
            </a:extLst>
          </p:cNvPr>
          <p:cNvGrpSpPr/>
          <p:nvPr/>
        </p:nvGrpSpPr>
        <p:grpSpPr>
          <a:xfrm>
            <a:off x="8638548" y="1298876"/>
            <a:ext cx="406563" cy="374464"/>
            <a:chOff x="8627227" y="1288927"/>
            <a:chExt cx="406563" cy="374464"/>
          </a:xfrm>
        </p:grpSpPr>
        <p:cxnSp>
          <p:nvCxnSpPr>
            <p:cNvPr id="18" name="Straight Connector 17">
              <a:extLst>
                <a:ext uri="{FF2B5EF4-FFF2-40B4-BE49-F238E27FC236}">
                  <a16:creationId xmlns:a16="http://schemas.microsoft.com/office/drawing/2014/main" id="{49FC9424-21D5-9E4C-94CF-95D553F041DB}"/>
                </a:ext>
              </a:extLst>
            </p:cNvPr>
            <p:cNvCxnSpPr>
              <a:cxnSpLocks/>
              <a:endCxn id="9" idx="2"/>
            </p:cNvCxnSpPr>
            <p:nvPr/>
          </p:nvCxnSpPr>
          <p:spPr>
            <a:xfrm>
              <a:off x="8627227" y="1659820"/>
              <a:ext cx="406563" cy="3571"/>
            </a:xfrm>
            <a:prstGeom prst="line">
              <a:avLst/>
            </a:prstGeom>
            <a:noFill/>
            <a:ln w="25400" cap="flat">
              <a:solidFill>
                <a:schemeClr val="tx2"/>
              </a:solidFill>
              <a:prstDash val="sysDash"/>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5" name="TextBox 24">
              <a:extLst>
                <a:ext uri="{FF2B5EF4-FFF2-40B4-BE49-F238E27FC236}">
                  <a16:creationId xmlns:a16="http://schemas.microsoft.com/office/drawing/2014/main" id="{D33F9F3C-F02F-FD47-8AE4-A49B9C6880EB}"/>
                </a:ext>
              </a:extLst>
            </p:cNvPr>
            <p:cNvSpPr txBox="1"/>
            <p:nvPr/>
          </p:nvSpPr>
          <p:spPr>
            <a:xfrm>
              <a:off x="8727990" y="1288927"/>
              <a:ext cx="19973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A7A7A7"/>
                  </a:solidFill>
                  <a:effectLst/>
                  <a:uLnTx/>
                  <a:uFillTx/>
                  <a:latin typeface="Calibri"/>
                  <a:ea typeface="+mn-ea"/>
                  <a:cs typeface="Calibri"/>
                  <a:sym typeface="Calibri"/>
                </a:rPr>
                <a:t>?</a:t>
              </a:r>
            </a:p>
          </p:txBody>
        </p:sp>
      </p:grpSp>
      <p:grpSp>
        <p:nvGrpSpPr>
          <p:cNvPr id="86" name="Group 85">
            <a:extLst>
              <a:ext uri="{FF2B5EF4-FFF2-40B4-BE49-F238E27FC236}">
                <a16:creationId xmlns:a16="http://schemas.microsoft.com/office/drawing/2014/main" id="{65901BFE-AACB-424C-8AB0-A39A4E05384E}"/>
              </a:ext>
            </a:extLst>
          </p:cNvPr>
          <p:cNvGrpSpPr/>
          <p:nvPr/>
        </p:nvGrpSpPr>
        <p:grpSpPr>
          <a:xfrm>
            <a:off x="10240857" y="1298876"/>
            <a:ext cx="406563" cy="369330"/>
            <a:chOff x="10436063" y="1494082"/>
            <a:chExt cx="406563" cy="369330"/>
          </a:xfrm>
        </p:grpSpPr>
        <p:cxnSp>
          <p:nvCxnSpPr>
            <p:cNvPr id="26" name="Straight Connector 25">
              <a:extLst>
                <a:ext uri="{FF2B5EF4-FFF2-40B4-BE49-F238E27FC236}">
                  <a16:creationId xmlns:a16="http://schemas.microsoft.com/office/drawing/2014/main" id="{97C384C6-6601-4E45-BC3B-F86D62710AB7}"/>
                </a:ext>
              </a:extLst>
            </p:cNvPr>
            <p:cNvCxnSpPr>
              <a:cxnSpLocks/>
            </p:cNvCxnSpPr>
            <p:nvPr/>
          </p:nvCxnSpPr>
          <p:spPr>
            <a:xfrm>
              <a:off x="10436063" y="1855026"/>
              <a:ext cx="406563" cy="3571"/>
            </a:xfrm>
            <a:prstGeom prst="line">
              <a:avLst/>
            </a:prstGeom>
            <a:noFill/>
            <a:ln w="25400" cap="flat">
              <a:solidFill>
                <a:schemeClr val="tx2"/>
              </a:solidFill>
              <a:prstDash val="sysDash"/>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7" name="TextBox 26">
              <a:extLst>
                <a:ext uri="{FF2B5EF4-FFF2-40B4-BE49-F238E27FC236}">
                  <a16:creationId xmlns:a16="http://schemas.microsoft.com/office/drawing/2014/main" id="{676F7ABE-6188-B945-85A7-933F7315EA0D}"/>
                </a:ext>
              </a:extLst>
            </p:cNvPr>
            <p:cNvSpPr txBox="1"/>
            <p:nvPr/>
          </p:nvSpPr>
          <p:spPr>
            <a:xfrm>
              <a:off x="10536848" y="1494082"/>
              <a:ext cx="19973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A7A7A7"/>
                  </a:solidFill>
                  <a:effectLst/>
                  <a:uLnTx/>
                  <a:uFillTx/>
                  <a:latin typeface="Calibri"/>
                  <a:ea typeface="+mn-ea"/>
                  <a:cs typeface="Calibri"/>
                  <a:sym typeface="Calibri"/>
                </a:rPr>
                <a:t>?</a:t>
              </a:r>
            </a:p>
          </p:txBody>
        </p:sp>
      </p:grpSp>
      <p:grpSp>
        <p:nvGrpSpPr>
          <p:cNvPr id="49" name="Group 48">
            <a:extLst>
              <a:ext uri="{FF2B5EF4-FFF2-40B4-BE49-F238E27FC236}">
                <a16:creationId xmlns:a16="http://schemas.microsoft.com/office/drawing/2014/main" id="{CDD43A55-CACE-9048-8B80-2F25152993E5}"/>
              </a:ext>
            </a:extLst>
          </p:cNvPr>
          <p:cNvGrpSpPr/>
          <p:nvPr/>
        </p:nvGrpSpPr>
        <p:grpSpPr>
          <a:xfrm>
            <a:off x="8396801" y="2710395"/>
            <a:ext cx="394635" cy="404910"/>
            <a:chOff x="8396801" y="3306295"/>
            <a:chExt cx="394635" cy="404910"/>
          </a:xfrm>
        </p:grpSpPr>
        <p:sp>
          <p:nvSpPr>
            <p:cNvPr id="29" name="Oval 28">
              <a:extLst>
                <a:ext uri="{FF2B5EF4-FFF2-40B4-BE49-F238E27FC236}">
                  <a16:creationId xmlns:a16="http://schemas.microsoft.com/office/drawing/2014/main" id="{C32D5C9F-0C6A-5740-8B33-9FED5C91E1AA}"/>
                </a:ext>
              </a:extLst>
            </p:cNvPr>
            <p:cNvSpPr/>
            <p:nvPr/>
          </p:nvSpPr>
          <p:spPr>
            <a:xfrm>
              <a:off x="8396801" y="3316570"/>
              <a:ext cx="394635" cy="394635"/>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0" name="TextBox 29">
              <a:extLst>
                <a:ext uri="{FF2B5EF4-FFF2-40B4-BE49-F238E27FC236}">
                  <a16:creationId xmlns:a16="http://schemas.microsoft.com/office/drawing/2014/main" id="{5C79FB75-BC34-174E-A52C-1DB3A204531F}"/>
                </a:ext>
              </a:extLst>
            </p:cNvPr>
            <p:cNvSpPr txBox="1"/>
            <p:nvPr/>
          </p:nvSpPr>
          <p:spPr>
            <a:xfrm>
              <a:off x="8427798" y="3306295"/>
              <a:ext cx="32861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Calibri"/>
                  <a:cs typeface="Calibri"/>
                  <a:sym typeface="Calibri"/>
                </a:rPr>
                <a:t>w</a:t>
              </a:r>
              <a:r>
                <a:rPr kumimoji="0" lang="en-US" sz="1800" b="0" i="0" u="none" strike="noStrike" kern="1200" cap="none" spc="0" normalizeH="0" baseline="-25000" noProof="0" dirty="0" err="1">
                  <a:ln>
                    <a:noFill/>
                  </a:ln>
                  <a:solidFill>
                    <a:srgbClr val="000000"/>
                  </a:solidFill>
                  <a:effectLst/>
                  <a:uLnTx/>
                  <a:uFillTx/>
                  <a:latin typeface="Calibri"/>
                  <a:cs typeface="Calibri"/>
                  <a:sym typeface="Calibri"/>
                </a:rPr>
                <a:t>a</a:t>
              </a:r>
              <a:endParaRPr kumimoji="0" lang="en-US" sz="1800" b="0" i="0" u="none" strike="noStrike" kern="1200" cap="none" spc="0" normalizeH="0" baseline="-25000" noProof="0" dirty="0">
                <a:ln>
                  <a:noFill/>
                </a:ln>
                <a:solidFill>
                  <a:srgbClr val="000000"/>
                </a:solidFill>
                <a:effectLst/>
                <a:uLnTx/>
                <a:uFillTx/>
                <a:latin typeface="Calibri"/>
                <a:cs typeface="Calibri"/>
                <a:sym typeface="Calibri"/>
              </a:endParaRPr>
            </a:p>
          </p:txBody>
        </p:sp>
      </p:grpSp>
      <p:grpSp>
        <p:nvGrpSpPr>
          <p:cNvPr id="54" name="Group 53">
            <a:extLst>
              <a:ext uri="{FF2B5EF4-FFF2-40B4-BE49-F238E27FC236}">
                <a16:creationId xmlns:a16="http://schemas.microsoft.com/office/drawing/2014/main" id="{C075C81B-D9F5-844A-A913-F9C866C10479}"/>
              </a:ext>
            </a:extLst>
          </p:cNvPr>
          <p:cNvGrpSpPr/>
          <p:nvPr/>
        </p:nvGrpSpPr>
        <p:grpSpPr>
          <a:xfrm>
            <a:off x="10493816" y="2692605"/>
            <a:ext cx="394635" cy="404910"/>
            <a:chOff x="9859148" y="3306295"/>
            <a:chExt cx="394635" cy="404910"/>
          </a:xfrm>
        </p:grpSpPr>
        <p:sp>
          <p:nvSpPr>
            <p:cNvPr id="31" name="Oval 30">
              <a:extLst>
                <a:ext uri="{FF2B5EF4-FFF2-40B4-BE49-F238E27FC236}">
                  <a16:creationId xmlns:a16="http://schemas.microsoft.com/office/drawing/2014/main" id="{0ED2FDEE-1B50-5F45-A38D-F5024F4D9A73}"/>
                </a:ext>
              </a:extLst>
            </p:cNvPr>
            <p:cNvSpPr/>
            <p:nvPr/>
          </p:nvSpPr>
          <p:spPr>
            <a:xfrm>
              <a:off x="9859148" y="3316570"/>
              <a:ext cx="394635" cy="394635"/>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2" name="TextBox 31">
              <a:extLst>
                <a:ext uri="{FF2B5EF4-FFF2-40B4-BE49-F238E27FC236}">
                  <a16:creationId xmlns:a16="http://schemas.microsoft.com/office/drawing/2014/main" id="{F072C5F3-EBB2-454F-B164-0EC6D3C5C809}"/>
                </a:ext>
              </a:extLst>
            </p:cNvPr>
            <p:cNvSpPr txBox="1"/>
            <p:nvPr/>
          </p:nvSpPr>
          <p:spPr>
            <a:xfrm>
              <a:off x="9890145" y="3306295"/>
              <a:ext cx="33759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Calibri"/>
                  <a:cs typeface="Calibri"/>
                  <a:sym typeface="Calibri"/>
                </a:rPr>
                <a:t>w</a:t>
              </a:r>
              <a:r>
                <a:rPr kumimoji="0" lang="en-US" sz="1800" b="0" i="0" u="none" strike="noStrike" kern="1200" cap="none" spc="0" normalizeH="0" baseline="-25000" noProof="0" dirty="0" err="1">
                  <a:ln>
                    <a:noFill/>
                  </a:ln>
                  <a:solidFill>
                    <a:srgbClr val="000000"/>
                  </a:solidFill>
                  <a:effectLst/>
                  <a:uLnTx/>
                  <a:uFillTx/>
                  <a:latin typeface="Calibri"/>
                  <a:cs typeface="Calibri"/>
                  <a:sym typeface="Calibri"/>
                </a:rPr>
                <a:t>b</a:t>
              </a:r>
              <a:endParaRPr kumimoji="0" lang="en-US" sz="1800" b="0" i="0" u="none" strike="noStrike" kern="1200" cap="none" spc="0" normalizeH="0" baseline="-25000" noProof="0" dirty="0">
                <a:ln>
                  <a:noFill/>
                </a:ln>
                <a:solidFill>
                  <a:srgbClr val="000000"/>
                </a:solidFill>
                <a:effectLst/>
                <a:uLnTx/>
                <a:uFillTx/>
                <a:latin typeface="Calibri"/>
                <a:cs typeface="Calibri"/>
                <a:sym typeface="Calibri"/>
              </a:endParaRPr>
            </a:p>
          </p:txBody>
        </p:sp>
      </p:grpSp>
      <p:grpSp>
        <p:nvGrpSpPr>
          <p:cNvPr id="48" name="Group 47">
            <a:extLst>
              <a:ext uri="{FF2B5EF4-FFF2-40B4-BE49-F238E27FC236}">
                <a16:creationId xmlns:a16="http://schemas.microsoft.com/office/drawing/2014/main" id="{47356014-04EF-F64B-AA9B-D3F654224698}"/>
              </a:ext>
            </a:extLst>
          </p:cNvPr>
          <p:cNvGrpSpPr/>
          <p:nvPr/>
        </p:nvGrpSpPr>
        <p:grpSpPr>
          <a:xfrm>
            <a:off x="8396976" y="4176711"/>
            <a:ext cx="394635" cy="394636"/>
            <a:chOff x="8396976" y="4772611"/>
            <a:chExt cx="394635" cy="394636"/>
          </a:xfrm>
        </p:grpSpPr>
        <p:sp>
          <p:nvSpPr>
            <p:cNvPr id="33" name="Oval 32">
              <a:extLst>
                <a:ext uri="{FF2B5EF4-FFF2-40B4-BE49-F238E27FC236}">
                  <a16:creationId xmlns:a16="http://schemas.microsoft.com/office/drawing/2014/main" id="{D9C1BFBB-04EA-0844-88BC-539032417BDB}"/>
                </a:ext>
              </a:extLst>
            </p:cNvPr>
            <p:cNvSpPr/>
            <p:nvPr/>
          </p:nvSpPr>
          <p:spPr>
            <a:xfrm>
              <a:off x="8396976" y="4772612"/>
              <a:ext cx="394635" cy="394635"/>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4" name="TextBox 33">
              <a:extLst>
                <a:ext uri="{FF2B5EF4-FFF2-40B4-BE49-F238E27FC236}">
                  <a16:creationId xmlns:a16="http://schemas.microsoft.com/office/drawing/2014/main" id="{C1705B42-F88E-2F40-ACB4-8C509AEA5D00}"/>
                </a:ext>
              </a:extLst>
            </p:cNvPr>
            <p:cNvSpPr txBox="1"/>
            <p:nvPr/>
          </p:nvSpPr>
          <p:spPr>
            <a:xfrm>
              <a:off x="8458795" y="4772611"/>
              <a:ext cx="30232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cs typeface="Calibri"/>
                  <a:sym typeface="Calibri"/>
                </a:rPr>
                <a:t>l</a:t>
              </a:r>
              <a:r>
                <a:rPr kumimoji="0" lang="en-US" sz="1800" b="0" i="0" u="none" strike="noStrike" kern="1200" cap="none" spc="0" normalizeH="0" baseline="-25000" noProof="0" dirty="0">
                  <a:ln>
                    <a:noFill/>
                  </a:ln>
                  <a:solidFill>
                    <a:srgbClr val="000000"/>
                  </a:solidFill>
                  <a:effectLst/>
                  <a:uLnTx/>
                  <a:uFillTx/>
                  <a:latin typeface="Calibri"/>
                  <a:cs typeface="Calibri"/>
                  <a:sym typeface="Calibri"/>
                </a:rPr>
                <a:t>12</a:t>
              </a:r>
            </a:p>
          </p:txBody>
        </p:sp>
      </p:grpSp>
      <p:grpSp>
        <p:nvGrpSpPr>
          <p:cNvPr id="53" name="Group 52">
            <a:extLst>
              <a:ext uri="{FF2B5EF4-FFF2-40B4-BE49-F238E27FC236}">
                <a16:creationId xmlns:a16="http://schemas.microsoft.com/office/drawing/2014/main" id="{B6CF4E1E-AD9F-7746-98C6-03CF0A37D501}"/>
              </a:ext>
            </a:extLst>
          </p:cNvPr>
          <p:cNvGrpSpPr/>
          <p:nvPr/>
        </p:nvGrpSpPr>
        <p:grpSpPr>
          <a:xfrm>
            <a:off x="10493814" y="4176711"/>
            <a:ext cx="394635" cy="394636"/>
            <a:chOff x="9828326" y="4647828"/>
            <a:chExt cx="394635" cy="394636"/>
          </a:xfrm>
        </p:grpSpPr>
        <p:sp>
          <p:nvSpPr>
            <p:cNvPr id="35" name="Oval 34">
              <a:extLst>
                <a:ext uri="{FF2B5EF4-FFF2-40B4-BE49-F238E27FC236}">
                  <a16:creationId xmlns:a16="http://schemas.microsoft.com/office/drawing/2014/main" id="{2D6177CD-170B-BC4D-9561-255E7E3661CC}"/>
                </a:ext>
              </a:extLst>
            </p:cNvPr>
            <p:cNvSpPr/>
            <p:nvPr/>
          </p:nvSpPr>
          <p:spPr>
            <a:xfrm>
              <a:off x="9828326" y="4647829"/>
              <a:ext cx="394635" cy="394635"/>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36" name="TextBox 35">
              <a:extLst>
                <a:ext uri="{FF2B5EF4-FFF2-40B4-BE49-F238E27FC236}">
                  <a16:creationId xmlns:a16="http://schemas.microsoft.com/office/drawing/2014/main" id="{61E26C13-709D-5A4F-9444-D7D2DA3C30CF}"/>
                </a:ext>
              </a:extLst>
            </p:cNvPr>
            <p:cNvSpPr txBox="1"/>
            <p:nvPr/>
          </p:nvSpPr>
          <p:spPr>
            <a:xfrm>
              <a:off x="9890145" y="4647828"/>
              <a:ext cx="30232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cs typeface="Calibri"/>
                  <a:sym typeface="Calibri"/>
                </a:rPr>
                <a:t>l</a:t>
              </a:r>
              <a:r>
                <a:rPr kumimoji="0" lang="en-US" sz="1800" b="0" i="0" u="none" strike="noStrike" kern="1200" cap="none" spc="0" normalizeH="0" baseline="-25000" noProof="0" dirty="0">
                  <a:ln>
                    <a:noFill/>
                  </a:ln>
                  <a:solidFill>
                    <a:srgbClr val="000000"/>
                  </a:solidFill>
                  <a:effectLst/>
                  <a:uLnTx/>
                  <a:uFillTx/>
                  <a:latin typeface="Calibri"/>
                  <a:cs typeface="Calibri"/>
                  <a:sym typeface="Calibri"/>
                </a:rPr>
                <a:t>34</a:t>
              </a:r>
            </a:p>
          </p:txBody>
        </p:sp>
      </p:grpSp>
      <p:sp>
        <p:nvSpPr>
          <p:cNvPr id="46" name="Rectangle 45">
            <a:extLst>
              <a:ext uri="{FF2B5EF4-FFF2-40B4-BE49-F238E27FC236}">
                <a16:creationId xmlns:a16="http://schemas.microsoft.com/office/drawing/2014/main" id="{C9178548-001E-2841-A26D-5CF558456DDD}"/>
              </a:ext>
            </a:extLst>
          </p:cNvPr>
          <p:cNvSpPr/>
          <p:nvPr/>
        </p:nvSpPr>
        <p:spPr>
          <a:xfrm>
            <a:off x="8394787" y="3461343"/>
            <a:ext cx="394635" cy="369330"/>
          </a:xfrm>
          <a:prstGeom prst="rect">
            <a:avLst/>
          </a:prstGeom>
          <a:solidFill>
            <a:schemeClr val="tx1"/>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cs typeface="Calibri"/>
                <a:sym typeface="Calibri"/>
              </a:rPr>
              <a:t>lf</a:t>
            </a:r>
            <a:r>
              <a:rPr kumimoji="0" lang="en-US" sz="1800" b="0" i="0" u="none" strike="noStrike" kern="1200" cap="none" spc="0" normalizeH="0" baseline="-25000" noProof="0" dirty="0">
                <a:ln>
                  <a:noFill/>
                </a:ln>
                <a:solidFill>
                  <a:srgbClr val="FFFFFF"/>
                </a:solidFill>
                <a:effectLst/>
                <a:uLnTx/>
                <a:uFillTx/>
                <a:latin typeface="Calibri"/>
                <a:cs typeface="Calibri"/>
                <a:sym typeface="Calibri"/>
              </a:rPr>
              <a:t>12</a:t>
            </a:r>
          </a:p>
        </p:txBody>
      </p:sp>
      <p:sp>
        <p:nvSpPr>
          <p:cNvPr id="47" name="Rectangle 46">
            <a:extLst>
              <a:ext uri="{FF2B5EF4-FFF2-40B4-BE49-F238E27FC236}">
                <a16:creationId xmlns:a16="http://schemas.microsoft.com/office/drawing/2014/main" id="{01B4D1D3-10BF-D046-AF79-A622017C5657}"/>
              </a:ext>
            </a:extLst>
          </p:cNvPr>
          <p:cNvSpPr/>
          <p:nvPr/>
        </p:nvSpPr>
        <p:spPr>
          <a:xfrm>
            <a:off x="10493815" y="3461343"/>
            <a:ext cx="394635" cy="369330"/>
          </a:xfrm>
          <a:prstGeom prst="rect">
            <a:avLst/>
          </a:prstGeom>
          <a:solidFill>
            <a:schemeClr val="tx1"/>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cs typeface="Calibri"/>
                <a:sym typeface="Calibri"/>
              </a:rPr>
              <a:t>lf</a:t>
            </a:r>
            <a:r>
              <a:rPr kumimoji="0" lang="en-US" sz="1800" b="0" i="0" u="none" strike="noStrike" kern="1200" cap="none" spc="0" normalizeH="0" baseline="-25000" noProof="0" dirty="0">
                <a:ln>
                  <a:noFill/>
                </a:ln>
                <a:solidFill>
                  <a:srgbClr val="FFFFFF"/>
                </a:solidFill>
                <a:effectLst/>
                <a:uLnTx/>
                <a:uFillTx/>
                <a:latin typeface="Calibri"/>
                <a:cs typeface="Calibri"/>
                <a:sym typeface="Calibri"/>
              </a:rPr>
              <a:t>34</a:t>
            </a:r>
          </a:p>
        </p:txBody>
      </p:sp>
      <p:cxnSp>
        <p:nvCxnSpPr>
          <p:cNvPr id="57" name="Straight Connector 56">
            <a:extLst>
              <a:ext uri="{FF2B5EF4-FFF2-40B4-BE49-F238E27FC236}">
                <a16:creationId xmlns:a16="http://schemas.microsoft.com/office/drawing/2014/main" id="{B3BAE0A3-F7DE-FF42-BE12-1313184B2516}"/>
              </a:ext>
            </a:extLst>
          </p:cNvPr>
          <p:cNvCxnSpPr>
            <a:stCxn id="29" idx="4"/>
            <a:endCxn id="46" idx="0"/>
          </p:cNvCxnSpPr>
          <p:nvPr/>
        </p:nvCxnSpPr>
        <p:spPr>
          <a:xfrm flipH="1">
            <a:off x="8592105" y="3115305"/>
            <a:ext cx="2014" cy="34603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8" name="Straight Connector 57">
            <a:extLst>
              <a:ext uri="{FF2B5EF4-FFF2-40B4-BE49-F238E27FC236}">
                <a16:creationId xmlns:a16="http://schemas.microsoft.com/office/drawing/2014/main" id="{5FA2B8CB-81DE-CA4D-8B37-46FA101C0F5D}"/>
              </a:ext>
            </a:extLst>
          </p:cNvPr>
          <p:cNvCxnSpPr>
            <a:cxnSpLocks/>
          </p:cNvCxnSpPr>
          <p:nvPr/>
        </p:nvCxnSpPr>
        <p:spPr>
          <a:xfrm>
            <a:off x="8046150" y="3656452"/>
            <a:ext cx="348637"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0E496673-6904-1246-A801-E9C82CA126D7}"/>
              </a:ext>
            </a:extLst>
          </p:cNvPr>
          <p:cNvCxnSpPr>
            <a:cxnSpLocks/>
          </p:cNvCxnSpPr>
          <p:nvPr/>
        </p:nvCxnSpPr>
        <p:spPr>
          <a:xfrm>
            <a:off x="8789422" y="3655012"/>
            <a:ext cx="348637"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A496D924-F356-5C47-A147-9030E870B139}"/>
              </a:ext>
            </a:extLst>
          </p:cNvPr>
          <p:cNvCxnSpPr>
            <a:cxnSpLocks/>
          </p:cNvCxnSpPr>
          <p:nvPr/>
        </p:nvCxnSpPr>
        <p:spPr>
          <a:xfrm>
            <a:off x="10145177" y="3655012"/>
            <a:ext cx="348637"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AA53C569-6A20-3D41-942C-1F73E7DD2F00}"/>
              </a:ext>
            </a:extLst>
          </p:cNvPr>
          <p:cNvCxnSpPr>
            <a:cxnSpLocks/>
          </p:cNvCxnSpPr>
          <p:nvPr/>
        </p:nvCxnSpPr>
        <p:spPr>
          <a:xfrm>
            <a:off x="10878539" y="3655012"/>
            <a:ext cx="348637"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4CCFE6-5606-864F-8A46-216E75501348}"/>
              </a:ext>
            </a:extLst>
          </p:cNvPr>
          <p:cNvCxnSpPr/>
          <p:nvPr/>
        </p:nvCxnSpPr>
        <p:spPr>
          <a:xfrm flipH="1">
            <a:off x="10686805" y="3106410"/>
            <a:ext cx="2014" cy="34603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9" name="Straight Connector 68">
            <a:extLst>
              <a:ext uri="{FF2B5EF4-FFF2-40B4-BE49-F238E27FC236}">
                <a16:creationId xmlns:a16="http://schemas.microsoft.com/office/drawing/2014/main" id="{B18F9C89-24F6-F44E-8AB8-F945475B4B5C}"/>
              </a:ext>
            </a:extLst>
          </p:cNvPr>
          <p:cNvCxnSpPr/>
          <p:nvPr/>
        </p:nvCxnSpPr>
        <p:spPr>
          <a:xfrm flipH="1">
            <a:off x="10689117" y="3821887"/>
            <a:ext cx="2014" cy="34603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0" name="Straight Connector 69">
            <a:extLst>
              <a:ext uri="{FF2B5EF4-FFF2-40B4-BE49-F238E27FC236}">
                <a16:creationId xmlns:a16="http://schemas.microsoft.com/office/drawing/2014/main" id="{17554B28-FD71-DD40-AC1E-35B24CF23633}"/>
              </a:ext>
            </a:extLst>
          </p:cNvPr>
          <p:cNvCxnSpPr/>
          <p:nvPr/>
        </p:nvCxnSpPr>
        <p:spPr>
          <a:xfrm flipH="1">
            <a:off x="8590090" y="3821887"/>
            <a:ext cx="2014" cy="34603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03F7557C-7B8F-4D42-992C-BE2EDCA9F145}"/>
                  </a:ext>
                </a:extLst>
              </p:cNvPr>
              <p:cNvSpPr/>
              <p:nvPr/>
            </p:nvSpPr>
            <p:spPr>
              <a:xfrm>
                <a:off x="8905085" y="2171603"/>
                <a:ext cx="394635" cy="362982"/>
              </a:xfrm>
              <a:prstGeom prst="rect">
                <a:avLst/>
              </a:prstGeom>
              <a:solidFill>
                <a:schemeClr val="tx1"/>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sym typeface="Calibri"/>
                        </a:rPr>
                        <m:t>𝜋</m:t>
                      </m:r>
                      <m:r>
                        <m:rPr>
                          <m:sty m:val="p"/>
                        </m:rPr>
                        <a:rPr kumimoji="0" lang="en-US" sz="1800" b="0" i="0" u="none" strike="noStrike" kern="1200" cap="none" spc="0" normalizeH="0" baseline="-25000" noProof="0" smtClean="0">
                          <a:ln>
                            <a:noFill/>
                          </a:ln>
                          <a:solidFill>
                            <a:srgbClr val="FFFFFF"/>
                          </a:solidFill>
                          <a:effectLst/>
                          <a:uLnTx/>
                          <a:uFillTx/>
                          <a:latin typeface="Cambria Math" panose="02040503050406030204" pitchFamily="18" charset="0"/>
                          <a:ea typeface="Cambria Math" panose="02040503050406030204" pitchFamily="18" charset="0"/>
                          <a:sym typeface="Calibri"/>
                        </a:rPr>
                        <m:t>a</m:t>
                      </m:r>
                    </m:oMath>
                  </m:oMathPara>
                </a14:m>
                <a:endParaRPr kumimoji="0" lang="en-US" sz="1800" b="0" i="0" u="none" strike="noStrike" kern="1200" cap="none" spc="0" normalizeH="0" baseline="-25000" noProof="0" dirty="0">
                  <a:ln>
                    <a:noFill/>
                  </a:ln>
                  <a:solidFill>
                    <a:srgbClr val="FFFFFF"/>
                  </a:solidFill>
                  <a:effectLst/>
                  <a:uLnTx/>
                  <a:uFillTx/>
                  <a:latin typeface="Calibri"/>
                  <a:cs typeface="Calibri"/>
                  <a:sym typeface="Calibri"/>
                </a:endParaRPr>
              </a:p>
            </p:txBody>
          </p:sp>
        </mc:Choice>
        <mc:Fallback xmlns="">
          <p:sp>
            <p:nvSpPr>
              <p:cNvPr id="71" name="Rectangle 70">
                <a:extLst>
                  <a:ext uri="{FF2B5EF4-FFF2-40B4-BE49-F238E27FC236}">
                    <a16:creationId xmlns:a16="http://schemas.microsoft.com/office/drawing/2014/main" id="{03F7557C-7B8F-4D42-992C-BE2EDCA9F145}"/>
                  </a:ext>
                </a:extLst>
              </p:cNvPr>
              <p:cNvSpPr>
                <a:spLocks noRot="1" noChangeAspect="1" noMove="1" noResize="1" noEditPoints="1" noAdjustHandles="1" noChangeArrowheads="1" noChangeShapeType="1" noTextEdit="1"/>
              </p:cNvSpPr>
              <p:nvPr/>
            </p:nvSpPr>
            <p:spPr>
              <a:xfrm>
                <a:off x="8905085" y="2171603"/>
                <a:ext cx="394635" cy="362982"/>
              </a:xfrm>
              <a:prstGeom prst="rect">
                <a:avLst/>
              </a:prstGeom>
              <a:blipFill>
                <a:blip r:embed="rId3"/>
                <a:stretch>
                  <a:fillRect/>
                </a:stretch>
              </a:blipFill>
              <a:ln w="25400" cap="flat">
                <a:noFill/>
                <a:prstDash val="solid"/>
                <a:round/>
              </a:ln>
              <a:effectLst>
                <a:outerShdw blurRad="38100" dist="230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62746476-5511-D240-B34D-C07288D00D4C}"/>
                  </a:ext>
                </a:extLst>
              </p:cNvPr>
              <p:cNvSpPr/>
              <p:nvPr/>
            </p:nvSpPr>
            <p:spPr>
              <a:xfrm>
                <a:off x="7884070" y="4759390"/>
                <a:ext cx="394635" cy="362982"/>
              </a:xfrm>
              <a:prstGeom prst="rect">
                <a:avLst/>
              </a:prstGeom>
              <a:solidFill>
                <a:schemeClr val="tx1"/>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1200" cap="none" spc="0" normalizeH="0" baseline="0" noProof="0">
                        <a:ln>
                          <a:noFill/>
                        </a:ln>
                        <a:solidFill>
                          <a:srgbClr val="FFFFFF"/>
                        </a:solidFill>
                        <a:effectLst/>
                        <a:uLnTx/>
                        <a:uFillTx/>
                        <a:latin typeface="Cambria Math" panose="02040503050406030204" pitchFamily="18" charset="0"/>
                        <a:ea typeface="Cambria Math" panose="02040503050406030204" pitchFamily="18" charset="0"/>
                        <a:sym typeface="Calibri"/>
                      </a:rPr>
                      <m:t>𝜋</m:t>
                    </m:r>
                  </m:oMath>
                </a14:m>
                <a:r>
                  <a:rPr kumimoji="0" lang="en-US" sz="1800" b="0" i="0" u="none" strike="noStrike" kern="1200" cap="none" spc="0" normalizeH="0" baseline="-25000" noProof="0" dirty="0">
                    <a:ln>
                      <a:noFill/>
                    </a:ln>
                    <a:solidFill>
                      <a:srgbClr val="FFFFFF"/>
                    </a:solidFill>
                    <a:effectLst/>
                    <a:uLnTx/>
                    <a:uFillTx/>
                    <a:latin typeface="Calibri"/>
                    <a:cs typeface="Calibri"/>
                    <a:sym typeface="Calibri"/>
                  </a:rPr>
                  <a:t>12</a:t>
                </a:r>
              </a:p>
            </p:txBody>
          </p:sp>
        </mc:Choice>
        <mc:Fallback xmlns="">
          <p:sp>
            <p:nvSpPr>
              <p:cNvPr id="72" name="Rectangle 71">
                <a:extLst>
                  <a:ext uri="{FF2B5EF4-FFF2-40B4-BE49-F238E27FC236}">
                    <a16:creationId xmlns:a16="http://schemas.microsoft.com/office/drawing/2014/main" id="{62746476-5511-D240-B34D-C07288D00D4C}"/>
                  </a:ext>
                </a:extLst>
              </p:cNvPr>
              <p:cNvSpPr>
                <a:spLocks noRot="1" noChangeAspect="1" noMove="1" noResize="1" noEditPoints="1" noAdjustHandles="1" noChangeArrowheads="1" noChangeShapeType="1" noTextEdit="1"/>
              </p:cNvSpPr>
              <p:nvPr/>
            </p:nvSpPr>
            <p:spPr>
              <a:xfrm>
                <a:off x="7884070" y="4759390"/>
                <a:ext cx="394635" cy="362982"/>
              </a:xfrm>
              <a:prstGeom prst="rect">
                <a:avLst/>
              </a:prstGeom>
              <a:blipFill>
                <a:blip r:embed="rId4"/>
                <a:stretch>
                  <a:fillRect/>
                </a:stretch>
              </a:blipFill>
              <a:ln w="25400" cap="flat">
                <a:noFill/>
                <a:prstDash val="solid"/>
                <a:round/>
              </a:ln>
              <a:effectLst>
                <a:outerShdw blurRad="38100" dist="230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1942F162-55B4-8D4D-8D12-9FC001801411}"/>
                  </a:ext>
                </a:extLst>
              </p:cNvPr>
              <p:cNvSpPr/>
              <p:nvPr/>
            </p:nvSpPr>
            <p:spPr>
              <a:xfrm>
                <a:off x="10981433" y="2168025"/>
                <a:ext cx="394635" cy="362982"/>
              </a:xfrm>
              <a:prstGeom prst="rect">
                <a:avLst/>
              </a:prstGeom>
              <a:solidFill>
                <a:schemeClr val="tx1"/>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sym typeface="Calibri"/>
                        </a:rPr>
                        <m:t>𝜋</m:t>
                      </m:r>
                      <m:r>
                        <m:rPr>
                          <m:sty m:val="p"/>
                        </m:rPr>
                        <a:rPr kumimoji="0" lang="en-US" sz="1800" b="0" i="0" u="none" strike="noStrike" kern="1200" cap="none" spc="0" normalizeH="0" baseline="-25000" noProof="0" smtClean="0">
                          <a:ln>
                            <a:noFill/>
                          </a:ln>
                          <a:solidFill>
                            <a:srgbClr val="FFFFFF"/>
                          </a:solidFill>
                          <a:effectLst/>
                          <a:uLnTx/>
                          <a:uFillTx/>
                          <a:latin typeface="Cambria Math" panose="02040503050406030204" pitchFamily="18" charset="0"/>
                          <a:ea typeface="Cambria Math" panose="02040503050406030204" pitchFamily="18" charset="0"/>
                          <a:sym typeface="Calibri"/>
                        </a:rPr>
                        <m:t>b</m:t>
                      </m:r>
                    </m:oMath>
                  </m:oMathPara>
                </a14:m>
                <a:endParaRPr kumimoji="0" lang="en-US" sz="1800" b="0" i="0" u="none" strike="noStrike" kern="1200" cap="none" spc="0" normalizeH="0" baseline="-25000" noProof="0" dirty="0">
                  <a:ln>
                    <a:noFill/>
                  </a:ln>
                  <a:solidFill>
                    <a:srgbClr val="FFFFFF"/>
                  </a:solidFill>
                  <a:effectLst/>
                  <a:uLnTx/>
                  <a:uFillTx/>
                  <a:latin typeface="Calibri"/>
                  <a:cs typeface="Calibri"/>
                  <a:sym typeface="Calibri"/>
                </a:endParaRPr>
              </a:p>
            </p:txBody>
          </p:sp>
        </mc:Choice>
        <mc:Fallback xmlns="">
          <p:sp>
            <p:nvSpPr>
              <p:cNvPr id="73" name="Rectangle 72">
                <a:extLst>
                  <a:ext uri="{FF2B5EF4-FFF2-40B4-BE49-F238E27FC236}">
                    <a16:creationId xmlns:a16="http://schemas.microsoft.com/office/drawing/2014/main" id="{1942F162-55B4-8D4D-8D12-9FC001801411}"/>
                  </a:ext>
                </a:extLst>
              </p:cNvPr>
              <p:cNvSpPr>
                <a:spLocks noRot="1" noChangeAspect="1" noMove="1" noResize="1" noEditPoints="1" noAdjustHandles="1" noChangeArrowheads="1" noChangeShapeType="1" noTextEdit="1"/>
              </p:cNvSpPr>
              <p:nvPr/>
            </p:nvSpPr>
            <p:spPr>
              <a:xfrm>
                <a:off x="10981433" y="2168025"/>
                <a:ext cx="394635" cy="362982"/>
              </a:xfrm>
              <a:prstGeom prst="rect">
                <a:avLst/>
              </a:prstGeom>
              <a:blipFill>
                <a:blip r:embed="rId5"/>
                <a:stretch>
                  <a:fillRect/>
                </a:stretch>
              </a:blipFill>
              <a:ln w="25400" cap="flat">
                <a:noFill/>
                <a:prstDash val="solid"/>
                <a:round/>
              </a:ln>
              <a:effectLst>
                <a:outerShdw blurRad="38100" dist="23000" dir="5400000" rotWithShape="0">
                  <a:srgbClr val="000000">
                    <a:alpha val="35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44A25349-0B73-F541-B16C-F36891035723}"/>
                  </a:ext>
                </a:extLst>
              </p:cNvPr>
              <p:cNvSpPr/>
              <p:nvPr/>
            </p:nvSpPr>
            <p:spPr>
              <a:xfrm>
                <a:off x="9987623" y="4759389"/>
                <a:ext cx="394635" cy="362982"/>
              </a:xfrm>
              <a:prstGeom prst="rect">
                <a:avLst/>
              </a:prstGeom>
              <a:solidFill>
                <a:schemeClr val="tx1"/>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sym typeface="Calibri"/>
                      </a:rPr>
                      <m:t>𝜋</m:t>
                    </m:r>
                  </m:oMath>
                </a14:m>
                <a:r>
                  <a:rPr kumimoji="0" lang="en-US" sz="1800" b="0" i="0" u="none" strike="noStrike" kern="1200" cap="none" spc="0" normalizeH="0" baseline="-25000" noProof="0" dirty="0">
                    <a:ln>
                      <a:noFill/>
                    </a:ln>
                    <a:solidFill>
                      <a:srgbClr val="FFFFFF"/>
                    </a:solidFill>
                    <a:effectLst/>
                    <a:uLnTx/>
                    <a:uFillTx/>
                    <a:latin typeface="Calibri"/>
                    <a:cs typeface="Calibri"/>
                    <a:sym typeface="Calibri"/>
                  </a:rPr>
                  <a:t>34</a:t>
                </a:r>
              </a:p>
            </p:txBody>
          </p:sp>
        </mc:Choice>
        <mc:Fallback xmlns="">
          <p:sp>
            <p:nvSpPr>
              <p:cNvPr id="74" name="Rectangle 73">
                <a:extLst>
                  <a:ext uri="{FF2B5EF4-FFF2-40B4-BE49-F238E27FC236}">
                    <a16:creationId xmlns:a16="http://schemas.microsoft.com/office/drawing/2014/main" id="{44A25349-0B73-F541-B16C-F36891035723}"/>
                  </a:ext>
                </a:extLst>
              </p:cNvPr>
              <p:cNvSpPr>
                <a:spLocks noRot="1" noChangeAspect="1" noMove="1" noResize="1" noEditPoints="1" noAdjustHandles="1" noChangeArrowheads="1" noChangeShapeType="1" noTextEdit="1"/>
              </p:cNvSpPr>
              <p:nvPr/>
            </p:nvSpPr>
            <p:spPr>
              <a:xfrm>
                <a:off x="9987623" y="4759389"/>
                <a:ext cx="394635" cy="362982"/>
              </a:xfrm>
              <a:prstGeom prst="rect">
                <a:avLst/>
              </a:prstGeom>
              <a:blipFill>
                <a:blip r:embed="rId6"/>
                <a:stretch>
                  <a:fillRect/>
                </a:stretch>
              </a:blipFill>
              <a:ln w="25400" cap="flat">
                <a:noFill/>
                <a:prstDash val="solid"/>
                <a:round/>
              </a:ln>
              <a:effectLst>
                <a:outerShdw blurRad="38100" dist="23000" dir="5400000" rotWithShape="0">
                  <a:srgbClr val="000000">
                    <a:alpha val="35000"/>
                  </a:srgbClr>
                </a:outerShdw>
              </a:effectLst>
            </p:spPr>
            <p:txBody>
              <a:bodyPr/>
              <a:lstStyle/>
              <a:p>
                <a:r>
                  <a:rPr lang="en-US">
                    <a:noFill/>
                  </a:rPr>
                  <a:t> </a:t>
                </a:r>
              </a:p>
            </p:txBody>
          </p:sp>
        </mc:Fallback>
      </mc:AlternateContent>
      <p:cxnSp>
        <p:nvCxnSpPr>
          <p:cNvPr id="75" name="Straight Connector 74">
            <a:extLst>
              <a:ext uri="{FF2B5EF4-FFF2-40B4-BE49-F238E27FC236}">
                <a16:creationId xmlns:a16="http://schemas.microsoft.com/office/drawing/2014/main" id="{346B06EC-3F56-C848-8356-3786220695E8}"/>
              </a:ext>
            </a:extLst>
          </p:cNvPr>
          <p:cNvCxnSpPr>
            <a:cxnSpLocks/>
            <a:endCxn id="33" idx="3"/>
          </p:cNvCxnSpPr>
          <p:nvPr/>
        </p:nvCxnSpPr>
        <p:spPr>
          <a:xfrm flipV="1">
            <a:off x="8278705" y="4513554"/>
            <a:ext cx="176064" cy="24266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7B207E6A-983B-E34B-8A76-133107CAAF59}"/>
              </a:ext>
            </a:extLst>
          </p:cNvPr>
          <p:cNvCxnSpPr>
            <a:cxnSpLocks/>
          </p:cNvCxnSpPr>
          <p:nvPr/>
        </p:nvCxnSpPr>
        <p:spPr>
          <a:xfrm flipV="1">
            <a:off x="10379569" y="4536978"/>
            <a:ext cx="176064" cy="24266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75BF40D5-E527-4A41-B53A-1B26379341EB}"/>
              </a:ext>
            </a:extLst>
          </p:cNvPr>
          <p:cNvCxnSpPr>
            <a:cxnSpLocks/>
          </p:cNvCxnSpPr>
          <p:nvPr/>
        </p:nvCxnSpPr>
        <p:spPr>
          <a:xfrm flipV="1">
            <a:off x="8729200" y="2525526"/>
            <a:ext cx="176064" cy="24266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30698886-D047-3B40-A14F-C912A5D930BF}"/>
              </a:ext>
            </a:extLst>
          </p:cNvPr>
          <p:cNvCxnSpPr>
            <a:cxnSpLocks/>
          </p:cNvCxnSpPr>
          <p:nvPr/>
        </p:nvCxnSpPr>
        <p:spPr>
          <a:xfrm flipV="1">
            <a:off x="10823494" y="2513480"/>
            <a:ext cx="176064" cy="24266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92" name="TextBox 91">
            <a:extLst>
              <a:ext uri="{FF2B5EF4-FFF2-40B4-BE49-F238E27FC236}">
                <a16:creationId xmlns:a16="http://schemas.microsoft.com/office/drawing/2014/main" id="{33D76713-DBC2-B74F-B2A9-5C5F0C56B732}"/>
              </a:ext>
            </a:extLst>
          </p:cNvPr>
          <p:cNvSpPr txBox="1"/>
          <p:nvPr/>
        </p:nvSpPr>
        <p:spPr>
          <a:xfrm>
            <a:off x="609518" y="6452743"/>
            <a:ext cx="10328104" cy="553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200" b="0" i="1" u="none" strike="noStrike" kern="1200" cap="none" spc="0" normalizeH="0" baseline="0" noProof="0" dirty="0" err="1">
                <a:ln>
                  <a:noFill/>
                </a:ln>
                <a:solidFill>
                  <a:srgbClr val="000000"/>
                </a:solidFill>
                <a:effectLst/>
                <a:uLnTx/>
                <a:uFillTx/>
                <a:latin typeface="Calibri"/>
                <a:cs typeface="Calibri"/>
              </a:rPr>
              <a:t>ZenCrowd</a:t>
            </a:r>
            <a:r>
              <a:rPr kumimoji="0" lang="en-US" sz="1200" b="0" i="1" u="none" strike="noStrike" kern="1200" cap="none" spc="0" normalizeH="0" baseline="0" noProof="0" dirty="0">
                <a:ln>
                  <a:noFill/>
                </a:ln>
                <a:solidFill>
                  <a:srgbClr val="000000"/>
                </a:solidFill>
                <a:effectLst/>
                <a:uLnTx/>
                <a:uFillTx/>
                <a:latin typeface="Calibri"/>
                <a:cs typeface="Calibri"/>
              </a:rPr>
              <a:t>: leveraging probabilistic reasoning and crowdsourcing techniques for large-scale entity linking </a:t>
            </a:r>
            <a:r>
              <a:rPr kumimoji="0" lang="en-US" sz="1200" b="0" i="0" u="none" strike="noStrike" kern="1200" cap="none" spc="0" normalizeH="0" baseline="0" noProof="0" dirty="0">
                <a:ln>
                  <a:noFill/>
                </a:ln>
                <a:solidFill>
                  <a:srgbClr val="000000"/>
                </a:solidFill>
                <a:effectLst/>
                <a:uLnTx/>
                <a:uFillTx/>
                <a:latin typeface="Calibri"/>
                <a:cs typeface="Calibri"/>
              </a:rPr>
              <a:t>by </a:t>
            </a:r>
            <a:r>
              <a:rPr kumimoji="0" lang="en-US" sz="1200" b="1" i="0" u="none" strike="noStrike" kern="1200" cap="none" spc="0" normalizeH="0" baseline="0" noProof="0" dirty="0" err="1">
                <a:ln>
                  <a:noFill/>
                </a:ln>
                <a:solidFill>
                  <a:srgbClr val="000000"/>
                </a:solidFill>
                <a:effectLst/>
                <a:uLnTx/>
                <a:uFillTx/>
                <a:latin typeface="Calibri"/>
                <a:cs typeface="Calibri"/>
              </a:rPr>
              <a:t>Demartini</a:t>
            </a:r>
            <a:r>
              <a:rPr kumimoji="0" lang="en-US" sz="1200" b="1" i="0" u="none" strike="noStrike" kern="1200" cap="none" spc="0" normalizeH="0" baseline="0" noProof="0" dirty="0">
                <a:ln>
                  <a:noFill/>
                </a:ln>
                <a:solidFill>
                  <a:srgbClr val="000000"/>
                </a:solidFill>
                <a:effectLst/>
                <a:uLnTx/>
                <a:uFillTx/>
                <a:latin typeface="Calibri"/>
                <a:cs typeface="Calibri"/>
              </a:rPr>
              <a:t>, </a:t>
            </a:r>
            <a:r>
              <a:rPr kumimoji="0" lang="en-US" sz="1200" b="1" i="0" u="none" strike="noStrike" kern="1200" cap="none" spc="0" normalizeH="0" baseline="0" noProof="0" dirty="0" err="1">
                <a:ln>
                  <a:noFill/>
                </a:ln>
                <a:solidFill>
                  <a:srgbClr val="000000"/>
                </a:solidFill>
                <a:effectLst/>
                <a:uLnTx/>
                <a:uFillTx/>
                <a:latin typeface="Calibri"/>
                <a:cs typeface="Calibri"/>
              </a:rPr>
              <a:t>Difallah</a:t>
            </a:r>
            <a:r>
              <a:rPr kumimoji="0" lang="en-US" sz="1200" b="1" i="0" u="none" strike="noStrike" kern="1200" cap="none" spc="0" normalizeH="0" baseline="0" noProof="0" dirty="0">
                <a:ln>
                  <a:noFill/>
                </a:ln>
                <a:solidFill>
                  <a:srgbClr val="000000"/>
                </a:solidFill>
                <a:effectLst/>
                <a:uLnTx/>
                <a:uFillTx/>
                <a:latin typeface="Calibri"/>
                <a:cs typeface="Calibri"/>
              </a:rPr>
              <a:t> and </a:t>
            </a:r>
            <a:r>
              <a:rPr kumimoji="0" lang="en-US" sz="1200" b="1" i="0" u="none" strike="noStrike" kern="1200" cap="none" spc="0" normalizeH="0" baseline="0" noProof="0" dirty="0" err="1">
                <a:ln>
                  <a:noFill/>
                </a:ln>
                <a:solidFill>
                  <a:srgbClr val="000000"/>
                </a:solidFill>
                <a:effectLst/>
                <a:uLnTx/>
                <a:uFillTx/>
                <a:latin typeface="Calibri"/>
                <a:cs typeface="Calibri"/>
              </a:rPr>
              <a:t>Cudre</a:t>
            </a:r>
            <a:r>
              <a:rPr kumimoji="0" lang="en-US" sz="1200" b="1" i="0" u="none" strike="noStrike" kern="1200" cap="none" spc="0" normalizeH="0" baseline="0" noProof="0" dirty="0">
                <a:ln>
                  <a:noFill/>
                </a:ln>
                <a:solidFill>
                  <a:srgbClr val="000000"/>
                </a:solidFill>
                <a:effectLst/>
                <a:uLnTx/>
                <a:uFillTx/>
                <a:latin typeface="Calibri"/>
                <a:cs typeface="Calibri"/>
              </a:rPr>
              <a:t>́-</a:t>
            </a:r>
            <a:r>
              <a:rPr kumimoji="0" lang="en-US" sz="1200" b="1" i="0" u="none" strike="noStrike" kern="1200" cap="none" spc="0" normalizeH="0" baseline="0" noProof="0" dirty="0" err="1">
                <a:ln>
                  <a:noFill/>
                </a:ln>
                <a:solidFill>
                  <a:srgbClr val="000000"/>
                </a:solidFill>
                <a:effectLst/>
                <a:uLnTx/>
                <a:uFillTx/>
                <a:latin typeface="Calibri"/>
                <a:cs typeface="Calibri"/>
              </a:rPr>
              <a:t>Mauroux</a:t>
            </a:r>
            <a:r>
              <a:rPr kumimoji="0" lang="en-US" sz="1200" b="1" i="0" u="none" strike="noStrike" kern="1200" cap="none" spc="0" normalizeH="0" baseline="0" noProof="0" dirty="0">
                <a:ln>
                  <a:noFill/>
                </a:ln>
                <a:solidFill>
                  <a:srgbClr val="000000"/>
                </a:solidFill>
                <a:effectLst/>
                <a:uLnTx/>
                <a:uFillTx/>
                <a:latin typeface="Calibri"/>
                <a:cs typeface="Calibri"/>
              </a:rPr>
              <a:t> </a:t>
            </a:r>
            <a:r>
              <a:rPr kumimoji="0" lang="en-US" sz="1200" b="0" i="0" u="none" strike="noStrike" kern="1200" cap="none" spc="0" normalizeH="0" baseline="0" noProof="0" dirty="0">
                <a:ln>
                  <a:noFill/>
                </a:ln>
                <a:solidFill>
                  <a:srgbClr val="000000"/>
                </a:solidFill>
                <a:effectLst/>
                <a:uLnTx/>
                <a:uFillTx/>
                <a:latin typeface="Calibri"/>
                <a:cs typeface="Calibri"/>
              </a:rPr>
              <a:t>in WWW 2012.</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grpSp>
        <p:nvGrpSpPr>
          <p:cNvPr id="8" name="Group 7">
            <a:extLst>
              <a:ext uri="{FF2B5EF4-FFF2-40B4-BE49-F238E27FC236}">
                <a16:creationId xmlns:a16="http://schemas.microsoft.com/office/drawing/2014/main" id="{62C5A444-AE41-424C-A760-5FA84A2323D1}"/>
              </a:ext>
            </a:extLst>
          </p:cNvPr>
          <p:cNvGrpSpPr/>
          <p:nvPr/>
        </p:nvGrpSpPr>
        <p:grpSpPr>
          <a:xfrm>
            <a:off x="2744807" y="5373066"/>
            <a:ext cx="6701589" cy="617282"/>
            <a:chOff x="5140698" y="5538975"/>
            <a:chExt cx="6701589" cy="617282"/>
          </a:xfrm>
        </p:grpSpPr>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F3E93BD2-C6C7-6E42-B771-4FE1D2742F07}"/>
                    </a:ext>
                  </a:extLst>
                </p:cNvPr>
                <p:cNvSpPr txBox="1"/>
                <p:nvPr/>
              </p:nvSpPr>
              <p:spPr>
                <a:xfrm>
                  <a:off x="6104430" y="5606170"/>
                  <a:ext cx="2416302" cy="550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supHide m:val="on"/>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sym typeface="Calibri"/>
                              </a:rPr>
                            </m:ctrlPr>
                          </m:naryPr>
                          <m:sub>
                            <m:sSub>
                              <m:sSubPr>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sym typeface="Calibri"/>
                                  </a:rPr>
                                </m:ctrlPr>
                              </m:sSubPr>
                              <m:e>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sym typeface="Calibri"/>
                                  </a:rPr>
                                  <m:t>𝑙</m:t>
                                </m:r>
                              </m:e>
                              <m:sub>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sym typeface="Calibri"/>
                                  </a:rPr>
                                  <m:t>34</m:t>
                                </m:r>
                              </m:sub>
                            </m:sSub>
                            <m:r>
                              <m:rPr>
                                <m:brk m:alnAt="7"/>
                              </m:r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sym typeface="Calibri"/>
                              </a:rPr>
                              <m:t>,</m:t>
                            </m:r>
                            <m:sSub>
                              <m:sSubPr>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sym typeface="Calibri"/>
                                  </a:rPr>
                                </m:ctrlPr>
                              </m:sSubPr>
                              <m:e>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sym typeface="Calibri"/>
                                  </a:rPr>
                                  <m:t>𝑤</m:t>
                                </m:r>
                              </m:e>
                              <m:sub>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sym typeface="Calibri"/>
                                  </a:rPr>
                                  <m:t>𝑎</m:t>
                                </m:r>
                              </m:sub>
                            </m:sSub>
                            <m:r>
                              <m:rPr>
                                <m:brk m:alnAt="7"/>
                              </m:r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sym typeface="Calibri"/>
                              </a:rPr>
                              <m:t>,</m:t>
                            </m:r>
                            <m:sSub>
                              <m:sSubPr>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sym typeface="Calibri"/>
                                  </a:rPr>
                                </m:ctrlPr>
                              </m:sSubPr>
                              <m:e>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sym typeface="Calibri"/>
                                  </a:rPr>
                                  <m:t>𝑤</m:t>
                                </m:r>
                              </m:e>
                              <m:sub>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sym typeface="Calibri"/>
                                  </a:rPr>
                                  <m:t>𝑏</m:t>
                                </m:r>
                              </m:sub>
                            </m:sSub>
                          </m:sub>
                          <m:sup/>
                          <m:e>
                            <m:r>
                              <m:rPr>
                                <m:nor/>
                              </m:rPr>
                              <a:rPr kumimoji="0" lang="en-US" sz="1400" b="0" i="0" u="none" strike="noStrike" kern="1200" cap="none" spc="0" normalizeH="0" baseline="0" noProof="0">
                                <a:ln>
                                  <a:noFill/>
                                </a:ln>
                                <a:solidFill>
                                  <a:srgbClr val="000000"/>
                                </a:solidFill>
                                <a:effectLst/>
                                <a:uLnTx/>
                                <a:uFillTx/>
                                <a:latin typeface="Cambria Math" panose="02040503050406030204" pitchFamily="18" charset="0"/>
                                <a:cs typeface="Calibri"/>
                                <a:sym typeface="Calibri"/>
                              </a:rPr>
                              <m:t>Prob</m:t>
                            </m:r>
                            <m:d>
                              <m:d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ctrlPr>
                              </m:dPr>
                              <m:e>
                                <m:sSub>
                                  <m:sSub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𝑙</m:t>
                                    </m:r>
                                  </m:e>
                                  <m: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12</m:t>
                                    </m:r>
                                  </m:sub>
                                </m:s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m:t>
                                </m:r>
                                <m:sSub>
                                  <m:sSub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𝑙</m:t>
                                    </m:r>
                                  </m:e>
                                  <m: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34</m:t>
                                    </m:r>
                                  </m:sub>
                                </m:s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m:t>
                                </m:r>
                                <m:sSub>
                                  <m:sSub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𝑤</m:t>
                                    </m:r>
                                  </m:e>
                                  <m: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𝑎</m:t>
                                    </m:r>
                                  </m:sub>
                                </m:s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m:t>
                                </m:r>
                                <m:sSub>
                                  <m:sSub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𝑤</m:t>
                                    </m:r>
                                  </m:e>
                                  <m: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𝑏</m:t>
                                    </m:r>
                                  </m:sub>
                                </m:sSub>
                              </m:e>
                            </m:d>
                          </m:e>
                        </m:nary>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m:t>
                        </m:r>
                      </m:oMath>
                    </m:oMathPara>
                  </a14:m>
                  <a:endParaRPr kumimoji="0" lang="en-US" sz="14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mc:Choice>
          <mc:Fallback xmlns="">
            <p:sp>
              <p:nvSpPr>
                <p:cNvPr id="87" name="TextBox 86">
                  <a:extLst>
                    <a:ext uri="{FF2B5EF4-FFF2-40B4-BE49-F238E27FC236}">
                      <a16:creationId xmlns:a16="http://schemas.microsoft.com/office/drawing/2014/main" id="{F3E93BD2-C6C7-6E42-B771-4FE1D2742F07}"/>
                    </a:ext>
                  </a:extLst>
                </p:cNvPr>
                <p:cNvSpPr txBox="1">
                  <a:spLocks noRot="1" noChangeAspect="1" noMove="1" noResize="1" noEditPoints="1" noAdjustHandles="1" noChangeArrowheads="1" noChangeShapeType="1" noTextEdit="1"/>
                </p:cNvSpPr>
                <p:nvPr/>
              </p:nvSpPr>
              <p:spPr>
                <a:xfrm>
                  <a:off x="6104430" y="5606170"/>
                  <a:ext cx="2416302" cy="550087"/>
                </a:xfrm>
                <a:prstGeom prst="rect">
                  <a:avLst/>
                </a:prstGeom>
                <a:blipFill>
                  <a:blip r:embed="rId7"/>
                  <a:stretch>
                    <a:fillRect l="-19372" t="-133333" r="-524" b="-186667"/>
                  </a:stretch>
                </a:blipFill>
                <a:ln w="12700" cap="flat">
                  <a:noFill/>
                  <a:miter lim="400000"/>
                </a:ln>
                <a:effectLst/>
              </p:spPr>
              <p:txBody>
                <a:bodyPr/>
                <a:lstStyle/>
                <a:p>
                  <a:r>
                    <a:rPr lang="en-US">
                      <a:noFill/>
                    </a:rPr>
                    <a:t> </a:t>
                  </a:r>
                </a:p>
              </p:txBody>
            </p:sp>
          </mc:Fallback>
        </mc:AlternateContent>
        <p:grpSp>
          <p:nvGrpSpPr>
            <p:cNvPr id="90" name="Group 89">
              <a:extLst>
                <a:ext uri="{FF2B5EF4-FFF2-40B4-BE49-F238E27FC236}">
                  <a16:creationId xmlns:a16="http://schemas.microsoft.com/office/drawing/2014/main" id="{805CB6B4-3DA0-A04A-9B3D-37EE477F66C2}"/>
                </a:ext>
              </a:extLst>
            </p:cNvPr>
            <p:cNvGrpSpPr/>
            <p:nvPr/>
          </p:nvGrpSpPr>
          <p:grpSpPr>
            <a:xfrm>
              <a:off x="7736540" y="5538975"/>
              <a:ext cx="4105747" cy="592465"/>
              <a:chOff x="9138059" y="5471987"/>
              <a:chExt cx="2642582" cy="592465"/>
            </a:xfrm>
          </p:grpSpPr>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6557983B-B463-AE44-8EE9-D7CA0A9BD36D}"/>
                      </a:ext>
                    </a:extLst>
                  </p:cNvPr>
                  <p:cNvSpPr/>
                  <p:nvPr/>
                </p:nvSpPr>
                <p:spPr>
                  <a:xfrm>
                    <a:off x="9138059" y="5471987"/>
                    <a:ext cx="2642582"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𝑙𝑓</m:t>
                              </m:r>
                            </m:e>
                            <m: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12</m:t>
                              </m:r>
                            </m:sub>
                          </m:sSub>
                          <m:d>
                            <m:d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ctrlPr>
                            </m:dPr>
                            <m:e>
                              <m:sSub>
                                <m:sSub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𝑤</m:t>
                                  </m:r>
                                </m:e>
                                <m: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𝑎</m:t>
                                  </m:r>
                                </m:sub>
                              </m:s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m:t>
                              </m:r>
                              <m:sSub>
                                <m:sSub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𝑤</m:t>
                                  </m:r>
                                </m:e>
                                <m: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𝑏</m:t>
                                  </m:r>
                                </m:sub>
                              </m:s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m:t>
                              </m:r>
                              <m:sSub>
                                <m:sSub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𝑙</m:t>
                                  </m:r>
                                </m:e>
                                <m: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12</m:t>
                                  </m:r>
                                </m:sub>
                              </m:sSub>
                            </m:e>
                          </m:d>
                          <m:sSub>
                            <m:sSub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𝑙𝑓</m:t>
                              </m:r>
                            </m:e>
                            <m: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34</m:t>
                              </m:r>
                            </m:sub>
                          </m:sSub>
                          <m:d>
                            <m:d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ctrlPr>
                            </m:dPr>
                            <m:e>
                              <m:sSub>
                                <m:sSub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𝑤</m:t>
                                  </m:r>
                                </m:e>
                                <m: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𝑎</m:t>
                                  </m:r>
                                </m:sub>
                              </m:s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m:t>
                              </m:r>
                              <m:sSub>
                                <m:sSub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𝑤</m:t>
                                  </m:r>
                                </m:e>
                                <m: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𝑏</m:t>
                                  </m:r>
                                </m:sub>
                              </m:s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m:t>
                              </m:r>
                              <m:sSub>
                                <m:sSub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𝑙</m:t>
                                  </m:r>
                                </m:e>
                                <m: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34</m:t>
                                  </m:r>
                                </m:sub>
                              </m:sSub>
                            </m:e>
                          </m:d>
                        </m:oMath>
                      </m:oMathPara>
                    </a14:m>
                    <a:endParaRPr kumimoji="0" lang="en-US" sz="1400" b="0" i="0" u="none" strike="noStrike" kern="1200" cap="none" spc="0" normalizeH="0" baseline="0" noProof="0" dirty="0">
                      <a:ln>
                        <a:noFill/>
                      </a:ln>
                      <a:solidFill>
                        <a:srgbClr val="000000"/>
                      </a:solidFill>
                      <a:effectLst/>
                      <a:uLnTx/>
                      <a:uFillTx/>
                      <a:latin typeface="Calibri"/>
                      <a:cs typeface="Calibri"/>
                    </a:endParaRPr>
                  </a:p>
                </p:txBody>
              </p:sp>
            </mc:Choice>
            <mc:Fallback xmlns="">
              <p:sp>
                <p:nvSpPr>
                  <p:cNvPr id="88" name="Rectangle 87">
                    <a:extLst>
                      <a:ext uri="{FF2B5EF4-FFF2-40B4-BE49-F238E27FC236}">
                        <a16:creationId xmlns:a16="http://schemas.microsoft.com/office/drawing/2014/main" id="{6557983B-B463-AE44-8EE9-D7CA0A9BD36D}"/>
                      </a:ext>
                    </a:extLst>
                  </p:cNvPr>
                  <p:cNvSpPr>
                    <a:spLocks noRot="1" noChangeAspect="1" noMove="1" noResize="1" noEditPoints="1" noAdjustHandles="1" noChangeArrowheads="1" noChangeShapeType="1" noTextEdit="1"/>
                  </p:cNvSpPr>
                  <p:nvPr/>
                </p:nvSpPr>
                <p:spPr>
                  <a:xfrm>
                    <a:off x="9138059" y="5471987"/>
                    <a:ext cx="2642582" cy="307777"/>
                  </a:xfrm>
                  <a:prstGeom prst="rect">
                    <a:avLst/>
                  </a:prstGeom>
                  <a:blipFill>
                    <a:blip r:embed="rId8"/>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Rectangle 88">
                    <a:extLst>
                      <a:ext uri="{FF2B5EF4-FFF2-40B4-BE49-F238E27FC236}">
                        <a16:creationId xmlns:a16="http://schemas.microsoft.com/office/drawing/2014/main" id="{BE8F1B64-B9F7-7045-AD93-827E36C0FDA2}"/>
                      </a:ext>
                    </a:extLst>
                  </p:cNvPr>
                  <p:cNvSpPr/>
                  <p:nvPr/>
                </p:nvSpPr>
                <p:spPr>
                  <a:xfrm>
                    <a:off x="9138059" y="5756675"/>
                    <a:ext cx="259288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sym typeface="Calibri"/>
                                </a:rPr>
                                <m:t>𝜋</m:t>
                              </m:r>
                            </m:e>
                            <m: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𝑎</m:t>
                              </m:r>
                            </m:sub>
                          </m:sSub>
                          <m:d>
                            <m:d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ctrlPr>
                            </m:dPr>
                            <m:e>
                              <m:sSub>
                                <m:sSub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ctrlPr>
                                </m:sSubPr>
                                <m:e>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𝑤</m:t>
                                  </m:r>
                                </m:e>
                                <m:sub>
                                  <m:r>
                                    <a:rPr kumimoji="0" lang="en-US" sz="1400" b="0" i="1" u="none" strike="noStrike" kern="1200" cap="none" spc="0" normalizeH="0" baseline="0" noProof="0">
                                      <a:ln>
                                        <a:noFill/>
                                      </a:ln>
                                      <a:solidFill>
                                        <a:srgbClr val="000000"/>
                                      </a:solidFill>
                                      <a:effectLst/>
                                      <a:uLnTx/>
                                      <a:uFillTx/>
                                      <a:latin typeface="Cambria Math" panose="02040503050406030204" pitchFamily="18" charset="0"/>
                                      <a:sym typeface="Calibri"/>
                                    </a:rPr>
                                    <m:t>𝑎</m:t>
                                  </m:r>
                                </m:sub>
                              </m:sSub>
                            </m:e>
                          </m:d>
                          <m:sSub>
                            <m:sSubPr>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𝜋</m:t>
                              </m:r>
                            </m:e>
                            <m:sub>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𝑏</m:t>
                              </m:r>
                            </m:sub>
                          </m:sSub>
                          <m:d>
                            <m:dPr>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ctrlPr>
                            </m:dPr>
                            <m:e>
                              <m:sSub>
                                <m:sSubPr>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𝑤</m:t>
                                  </m:r>
                                </m:e>
                                <m:sub>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𝑏</m:t>
                                  </m:r>
                                </m:sub>
                              </m:sSub>
                            </m:e>
                          </m:d>
                          <m:sSub>
                            <m:sSubPr>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𝜋</m:t>
                              </m:r>
                            </m:e>
                            <m:sub>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12</m:t>
                              </m:r>
                            </m:sub>
                          </m:sSub>
                          <m:d>
                            <m:dPr>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ctrlPr>
                            </m:dPr>
                            <m:e>
                              <m:sSub>
                                <m:sSubPr>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𝑙</m:t>
                                  </m:r>
                                </m:e>
                                <m:sub>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12</m:t>
                                  </m:r>
                                </m:sub>
                              </m:sSub>
                            </m:e>
                          </m:d>
                          <m:sSub>
                            <m:sSubPr>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𝜋</m:t>
                              </m:r>
                            </m:e>
                            <m:sub>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34</m:t>
                              </m:r>
                            </m:sub>
                          </m:sSub>
                          <m:d>
                            <m:dPr>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ctrlPr>
                            </m:dPr>
                            <m:e>
                              <m:sSub>
                                <m:sSubPr>
                                  <m:ctrlP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ctrlPr>
                                </m:sSubPr>
                                <m:e>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𝑙</m:t>
                                  </m:r>
                                </m:e>
                                <m:sub>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sym typeface="Calibri"/>
                                    </a:rPr>
                                    <m:t>34</m:t>
                                  </m:r>
                                </m:sub>
                              </m:sSub>
                            </m:e>
                          </m:d>
                        </m:oMath>
                      </m:oMathPara>
                    </a14:m>
                    <a:endParaRPr kumimoji="0" lang="en-US" sz="1400" b="0" i="0" u="none" strike="noStrike" kern="1200" cap="none" spc="0" normalizeH="0" baseline="0" noProof="0" dirty="0">
                      <a:ln>
                        <a:noFill/>
                      </a:ln>
                      <a:solidFill>
                        <a:srgbClr val="000000"/>
                      </a:solidFill>
                      <a:effectLst/>
                      <a:uLnTx/>
                      <a:uFillTx/>
                      <a:latin typeface="Calibri"/>
                      <a:cs typeface="Calibri"/>
                    </a:endParaRPr>
                  </a:p>
                </p:txBody>
              </p:sp>
            </mc:Choice>
            <mc:Fallback xmlns="">
              <p:sp>
                <p:nvSpPr>
                  <p:cNvPr id="89" name="Rectangle 88">
                    <a:extLst>
                      <a:ext uri="{FF2B5EF4-FFF2-40B4-BE49-F238E27FC236}">
                        <a16:creationId xmlns:a16="http://schemas.microsoft.com/office/drawing/2014/main" id="{BE8F1B64-B9F7-7045-AD93-827E36C0FDA2}"/>
                      </a:ext>
                    </a:extLst>
                  </p:cNvPr>
                  <p:cNvSpPr>
                    <a:spLocks noRot="1" noChangeAspect="1" noMove="1" noResize="1" noEditPoints="1" noAdjustHandles="1" noChangeArrowheads="1" noChangeShapeType="1" noTextEdit="1"/>
                  </p:cNvSpPr>
                  <p:nvPr/>
                </p:nvSpPr>
                <p:spPr>
                  <a:xfrm>
                    <a:off x="9138059" y="5756675"/>
                    <a:ext cx="2592889" cy="307777"/>
                  </a:xfrm>
                  <a:prstGeom prst="rect">
                    <a:avLst/>
                  </a:prstGeom>
                  <a:blipFill>
                    <a:blip r:embed="rId9"/>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61BA1D1-5190-414E-8A85-E5E5258075FC}"/>
                    </a:ext>
                  </a:extLst>
                </p:cNvPr>
                <p:cNvSpPr txBox="1"/>
                <p:nvPr/>
              </p:nvSpPr>
              <p:spPr>
                <a:xfrm>
                  <a:off x="5140698" y="5697032"/>
                  <a:ext cx="886525"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𝜇</m:t>
                        </m:r>
                        <m:d>
                          <m:d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ctrlPr>
                          </m:dPr>
                          <m:e>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ctrlPr>
                              </m:sSub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𝑙</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12</m:t>
                                </m:r>
                              </m:sub>
                            </m:sSub>
                          </m:e>
                        </m:d>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m:t>
                        </m:r>
                      </m:oMath>
                    </m:oMathPara>
                  </a14:m>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mc:Choice>
          <mc:Fallback xmlns="">
            <p:sp>
              <p:nvSpPr>
                <p:cNvPr id="5" name="TextBox 4">
                  <a:extLst>
                    <a:ext uri="{FF2B5EF4-FFF2-40B4-BE49-F238E27FC236}">
                      <a16:creationId xmlns:a16="http://schemas.microsoft.com/office/drawing/2014/main" id="{161BA1D1-5190-414E-8A85-E5E5258075FC}"/>
                    </a:ext>
                  </a:extLst>
                </p:cNvPr>
                <p:cNvSpPr txBox="1">
                  <a:spLocks noRot="1" noChangeAspect="1" noMove="1" noResize="1" noEditPoints="1" noAdjustHandles="1" noChangeArrowheads="1" noChangeShapeType="1" noTextEdit="1"/>
                </p:cNvSpPr>
                <p:nvPr/>
              </p:nvSpPr>
              <p:spPr>
                <a:xfrm>
                  <a:off x="5140698" y="5697032"/>
                  <a:ext cx="886525" cy="276999"/>
                </a:xfrm>
                <a:prstGeom prst="rect">
                  <a:avLst/>
                </a:prstGeom>
                <a:blipFill>
                  <a:blip r:embed="rId10"/>
                  <a:stretch>
                    <a:fillRect l="-5714" r="-1429" b="-22727"/>
                  </a:stretch>
                </a:blipFill>
                <a:ln w="12700" cap="flat">
                  <a:noFill/>
                  <a:miter lim="400000"/>
                </a:ln>
                <a:effectLst/>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1A3FEBBB-19F5-4A4E-B737-2F81AF7C2295}"/>
              </a:ext>
            </a:extLst>
          </p:cNvPr>
          <p:cNvSpPr txBox="1"/>
          <p:nvPr/>
        </p:nvSpPr>
        <p:spPr>
          <a:xfrm>
            <a:off x="9368054" y="662430"/>
            <a:ext cx="265110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dirty="0"/>
              <a:t>[</a:t>
            </a:r>
            <a:r>
              <a:rPr lang="en-US" dirty="0" err="1"/>
              <a:t>Demartini</a:t>
            </a:r>
            <a:r>
              <a:rPr lang="en-US" dirty="0"/>
              <a:t> et al, WWW’12]</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845565826"/>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9A71B6-97DE-6342-B0F5-EE1ECF168576}"/>
              </a:ext>
            </a:extLst>
          </p:cNvPr>
          <p:cNvSpPr>
            <a:spLocks noGrp="1"/>
          </p:cNvSpPr>
          <p:nvPr>
            <p:ph type="sldNum" sz="quarter" idx="2"/>
          </p:nvPr>
        </p:nvSpPr>
        <p:spPr>
          <a:xfrm>
            <a:off x="11378677" y="6548630"/>
            <a:ext cx="203009" cy="177417"/>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00" b="0" i="0" u="none" strike="noStrike" kern="1200" cap="none" spc="0" normalizeH="0" baseline="0" noProof="0" smtClean="0">
                <a:ln>
                  <a:noFill/>
                </a:ln>
                <a:solidFill>
                  <a:srgbClr val="001934"/>
                </a:solidFill>
                <a:effectLst/>
                <a:uLnTx/>
                <a:uFillTx/>
                <a:latin typeface="Arial"/>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700" b="0" i="0" u="none" strike="noStrike" kern="1200" cap="none" spc="0" normalizeH="0" baseline="0" noProof="0">
              <a:ln>
                <a:noFill/>
              </a:ln>
              <a:solidFill>
                <a:srgbClr val="001934"/>
              </a:solidFill>
              <a:effectLst/>
              <a:uLnTx/>
              <a:uFillTx/>
              <a:latin typeface="Arial"/>
              <a:cs typeface="Arial"/>
              <a:sym typeface="Arial"/>
            </a:endParaRPr>
          </a:p>
        </p:txBody>
      </p:sp>
      <p:sp>
        <p:nvSpPr>
          <p:cNvPr id="3" name="Title 2">
            <a:extLst>
              <a:ext uri="{FF2B5EF4-FFF2-40B4-BE49-F238E27FC236}">
                <a16:creationId xmlns:a16="http://schemas.microsoft.com/office/drawing/2014/main" id="{08F85100-5784-CC47-B24D-4E3D21DD3D4A}"/>
              </a:ext>
            </a:extLst>
          </p:cNvPr>
          <p:cNvSpPr>
            <a:spLocks noGrp="1"/>
          </p:cNvSpPr>
          <p:nvPr>
            <p:ph type="title"/>
          </p:nvPr>
        </p:nvSpPr>
        <p:spPr/>
        <p:txBody>
          <a:bodyPr/>
          <a:lstStyle/>
          <a:p>
            <a:r>
              <a:rPr lang="en-US" dirty="0"/>
              <a:t>Factor Graphs for Crowdsourced ER: Extensions</a:t>
            </a:r>
          </a:p>
        </p:txBody>
      </p:sp>
      <p:sp>
        <p:nvSpPr>
          <p:cNvPr id="4" name="Text Placeholder 3">
            <a:extLst>
              <a:ext uri="{FF2B5EF4-FFF2-40B4-BE49-F238E27FC236}">
                <a16:creationId xmlns:a16="http://schemas.microsoft.com/office/drawing/2014/main" id="{B4F8232C-B5C9-CA44-A9C6-AEAE4E1CA4C8}"/>
              </a:ext>
            </a:extLst>
          </p:cNvPr>
          <p:cNvSpPr>
            <a:spLocks noGrp="1"/>
          </p:cNvSpPr>
          <p:nvPr>
            <p:ph type="body" sz="half" idx="1"/>
          </p:nvPr>
        </p:nvSpPr>
        <p:spPr>
          <a:xfrm>
            <a:off x="609520" y="1752600"/>
            <a:ext cx="5409497" cy="4373564"/>
          </a:xfrm>
        </p:spPr>
        <p:txBody>
          <a:bodyPr/>
          <a:lstStyle/>
          <a:p>
            <a:r>
              <a:rPr lang="en-US" dirty="0"/>
              <a:t>Transitivity, partial-order constraints can be expressed as factors</a:t>
            </a:r>
          </a:p>
          <a:p>
            <a:endParaRPr lang="en-US" dirty="0"/>
          </a:p>
          <a:p>
            <a:r>
              <a:rPr lang="en-US" dirty="0"/>
              <a:t>Also possible to have separate link-factors depending on the type of HIT (pairwise or cluster-based)</a:t>
            </a:r>
          </a:p>
          <a:p>
            <a:endParaRPr lang="en-US" dirty="0"/>
          </a:p>
          <a:p>
            <a:r>
              <a:rPr lang="en-US" dirty="0"/>
              <a:t>May allow measuring the utility of a HIT based on how it affects possible worlds</a:t>
            </a:r>
          </a:p>
        </p:txBody>
      </p:sp>
      <p:sp>
        <p:nvSpPr>
          <p:cNvPr id="22" name="Oval 21">
            <a:extLst>
              <a:ext uri="{FF2B5EF4-FFF2-40B4-BE49-F238E27FC236}">
                <a16:creationId xmlns:a16="http://schemas.microsoft.com/office/drawing/2014/main" id="{347A176C-BA24-9940-B02B-DF4EB19A5786}"/>
              </a:ext>
            </a:extLst>
          </p:cNvPr>
          <p:cNvSpPr/>
          <p:nvPr/>
        </p:nvSpPr>
        <p:spPr>
          <a:xfrm>
            <a:off x="6410278" y="4919290"/>
            <a:ext cx="394635" cy="394635"/>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3" name="TextBox 22">
            <a:extLst>
              <a:ext uri="{FF2B5EF4-FFF2-40B4-BE49-F238E27FC236}">
                <a16:creationId xmlns:a16="http://schemas.microsoft.com/office/drawing/2014/main" id="{CBAE0CE9-0AB3-A04C-95F1-18D4201684EC}"/>
              </a:ext>
            </a:extLst>
          </p:cNvPr>
          <p:cNvSpPr txBox="1"/>
          <p:nvPr/>
        </p:nvSpPr>
        <p:spPr>
          <a:xfrm>
            <a:off x="6472097" y="4919289"/>
            <a:ext cx="29430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cs typeface="Calibri"/>
                <a:sym typeface="Calibri"/>
              </a:rPr>
              <a:t>l</a:t>
            </a:r>
            <a:r>
              <a:rPr kumimoji="0" lang="en-US" sz="1800" b="0" i="0" u="none" strike="noStrike" kern="1200" cap="none" spc="0" normalizeH="0" baseline="-25000" noProof="0" dirty="0">
                <a:ln>
                  <a:noFill/>
                </a:ln>
                <a:solidFill>
                  <a:srgbClr val="000000"/>
                </a:solidFill>
                <a:effectLst/>
                <a:uLnTx/>
                <a:uFillTx/>
                <a:latin typeface="Calibri"/>
                <a:cs typeface="Calibri"/>
                <a:sym typeface="Calibri"/>
              </a:rPr>
              <a:t>uv</a:t>
            </a:r>
          </a:p>
        </p:txBody>
      </p:sp>
      <p:sp>
        <p:nvSpPr>
          <p:cNvPr id="25" name="Oval 24">
            <a:extLst>
              <a:ext uri="{FF2B5EF4-FFF2-40B4-BE49-F238E27FC236}">
                <a16:creationId xmlns:a16="http://schemas.microsoft.com/office/drawing/2014/main" id="{0231BFEA-6223-8842-A2E9-395F00590F52}"/>
              </a:ext>
            </a:extLst>
          </p:cNvPr>
          <p:cNvSpPr/>
          <p:nvPr/>
        </p:nvSpPr>
        <p:spPr>
          <a:xfrm>
            <a:off x="7735716" y="4919290"/>
            <a:ext cx="394635" cy="394635"/>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26" name="TextBox 25">
            <a:extLst>
              <a:ext uri="{FF2B5EF4-FFF2-40B4-BE49-F238E27FC236}">
                <a16:creationId xmlns:a16="http://schemas.microsoft.com/office/drawing/2014/main" id="{5E955319-6FBA-9D48-89CC-82BD719C1D0A}"/>
              </a:ext>
            </a:extLst>
          </p:cNvPr>
          <p:cNvSpPr txBox="1"/>
          <p:nvPr/>
        </p:nvSpPr>
        <p:spPr>
          <a:xfrm>
            <a:off x="7797535" y="4919289"/>
            <a:ext cx="27436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Calibri"/>
                <a:cs typeface="Calibri"/>
                <a:sym typeface="Calibri"/>
              </a:rPr>
              <a:t>l</a:t>
            </a:r>
            <a:r>
              <a:rPr kumimoji="0" lang="en-US" sz="1800" b="0" i="0" u="none" strike="noStrike" kern="1200" cap="none" spc="0" normalizeH="0" baseline="-25000" noProof="0" dirty="0" err="1">
                <a:ln>
                  <a:noFill/>
                </a:ln>
                <a:solidFill>
                  <a:srgbClr val="000000"/>
                </a:solidFill>
                <a:effectLst/>
                <a:uLnTx/>
                <a:uFillTx/>
                <a:latin typeface="Calibri"/>
                <a:cs typeface="Calibri"/>
                <a:sym typeface="Calibri"/>
              </a:rPr>
              <a:t>vs</a:t>
            </a:r>
            <a:endParaRPr kumimoji="0" lang="en-US" sz="1800" b="0" i="0" u="none" strike="noStrike" kern="1200" cap="none" spc="0" normalizeH="0" baseline="-25000" noProof="0" dirty="0">
              <a:ln>
                <a:noFill/>
              </a:ln>
              <a:solidFill>
                <a:srgbClr val="000000"/>
              </a:solidFill>
              <a:effectLst/>
              <a:uLnTx/>
              <a:uFillTx/>
              <a:latin typeface="Calibri"/>
              <a:cs typeface="Calibri"/>
              <a:sym typeface="Calibri"/>
            </a:endParaRPr>
          </a:p>
        </p:txBody>
      </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E084C4B7-FC6F-654D-A3BE-2E5F06B43139}"/>
                  </a:ext>
                </a:extLst>
              </p:cNvPr>
              <p:cNvSpPr/>
              <p:nvPr/>
            </p:nvSpPr>
            <p:spPr>
              <a:xfrm>
                <a:off x="7056334" y="4403117"/>
                <a:ext cx="394635" cy="362982"/>
              </a:xfrm>
              <a:prstGeom prst="rect">
                <a:avLst/>
              </a:prstGeom>
              <a:solidFill>
                <a:schemeClr val="tx1"/>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rPr>
                        <m:t>𝜙</m:t>
                      </m:r>
                      <m:r>
                        <m:rPr>
                          <m:sty m:val="p"/>
                        </m:rPr>
                        <a:rPr kumimoji="0" lang="en-US" sz="1800" b="0" i="0" u="none" strike="noStrike" kern="1200" cap="none" spc="0" normalizeH="0" baseline="-25000" noProof="0" smtClean="0">
                          <a:ln>
                            <a:noFill/>
                          </a:ln>
                          <a:solidFill>
                            <a:srgbClr val="FFFFFF"/>
                          </a:solidFill>
                          <a:effectLst/>
                          <a:uLnTx/>
                          <a:uFillTx/>
                          <a:latin typeface="Cambria Math" panose="02040503050406030204" pitchFamily="18" charset="0"/>
                          <a:ea typeface="Cambria Math" panose="02040503050406030204" pitchFamily="18" charset="0"/>
                        </a:rPr>
                        <m:t>t</m:t>
                      </m:r>
                    </m:oMath>
                  </m:oMathPara>
                </a14:m>
                <a:endParaRPr kumimoji="0" lang="en-US" sz="1800" b="0" i="0" u="none" strike="noStrike" kern="1200" cap="none" spc="0" normalizeH="0" baseline="-25000" noProof="0" dirty="0">
                  <a:ln>
                    <a:noFill/>
                  </a:ln>
                  <a:solidFill>
                    <a:srgbClr val="FFFFFF"/>
                  </a:solidFill>
                  <a:effectLst/>
                  <a:uLnTx/>
                  <a:uFillTx/>
                  <a:latin typeface="Calibri"/>
                  <a:cs typeface="Calibri"/>
                  <a:sym typeface="Calibri"/>
                </a:endParaRPr>
              </a:p>
            </p:txBody>
          </p:sp>
        </mc:Choice>
        <mc:Fallback xmlns="">
          <p:sp>
            <p:nvSpPr>
              <p:cNvPr id="27" name="Rectangle 26">
                <a:extLst>
                  <a:ext uri="{FF2B5EF4-FFF2-40B4-BE49-F238E27FC236}">
                    <a16:creationId xmlns:a16="http://schemas.microsoft.com/office/drawing/2014/main" id="{E084C4B7-FC6F-654D-A3BE-2E5F06B43139}"/>
                  </a:ext>
                </a:extLst>
              </p:cNvPr>
              <p:cNvSpPr>
                <a:spLocks noRot="1" noChangeAspect="1" noMove="1" noResize="1" noEditPoints="1" noAdjustHandles="1" noChangeArrowheads="1" noChangeShapeType="1" noTextEdit="1"/>
              </p:cNvSpPr>
              <p:nvPr/>
            </p:nvSpPr>
            <p:spPr>
              <a:xfrm>
                <a:off x="7056334" y="4403117"/>
                <a:ext cx="394635" cy="362982"/>
              </a:xfrm>
              <a:prstGeom prst="rect">
                <a:avLst/>
              </a:prstGeom>
              <a:blipFill>
                <a:blip r:embed="rId2"/>
                <a:stretch>
                  <a:fillRect/>
                </a:stretch>
              </a:blipFill>
              <a:ln w="25400" cap="flat">
                <a:noFill/>
                <a:prstDash val="solid"/>
                <a:round/>
              </a:ln>
              <a:effectLst>
                <a:outerShdw blurRad="38100" dist="23000" dir="5400000" rotWithShape="0">
                  <a:srgbClr val="000000">
                    <a:alpha val="35000"/>
                  </a:srgbClr>
                </a:outerShdw>
              </a:effectLst>
            </p:spPr>
            <p:txBody>
              <a:bodyPr/>
              <a:lstStyle/>
              <a:p>
                <a:r>
                  <a:rPr lang="en-US">
                    <a:noFill/>
                  </a:rPr>
                  <a:t> </a:t>
                </a:r>
              </a:p>
            </p:txBody>
          </p:sp>
        </mc:Fallback>
      </mc:AlternateContent>
      <p:cxnSp>
        <p:nvCxnSpPr>
          <p:cNvPr id="28" name="Straight Connector 27">
            <a:extLst>
              <a:ext uri="{FF2B5EF4-FFF2-40B4-BE49-F238E27FC236}">
                <a16:creationId xmlns:a16="http://schemas.microsoft.com/office/drawing/2014/main" id="{82AA8A11-9147-B14D-BF73-CF153C92716E}"/>
              </a:ext>
            </a:extLst>
          </p:cNvPr>
          <p:cNvCxnSpPr>
            <a:cxnSpLocks/>
            <a:stCxn id="22" idx="7"/>
          </p:cNvCxnSpPr>
          <p:nvPr/>
        </p:nvCxnSpPr>
        <p:spPr>
          <a:xfrm flipV="1">
            <a:off x="6747120" y="4769273"/>
            <a:ext cx="309213" cy="20781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CBA5AA17-5708-AA4F-9141-2614915CBB9E}"/>
              </a:ext>
            </a:extLst>
          </p:cNvPr>
          <p:cNvCxnSpPr>
            <a:cxnSpLocks/>
            <a:endCxn id="25" idx="1"/>
          </p:cNvCxnSpPr>
          <p:nvPr/>
        </p:nvCxnSpPr>
        <p:spPr>
          <a:xfrm>
            <a:off x="7450968" y="4769273"/>
            <a:ext cx="342541" cy="20781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40" name="Oval 39">
            <a:extLst>
              <a:ext uri="{FF2B5EF4-FFF2-40B4-BE49-F238E27FC236}">
                <a16:creationId xmlns:a16="http://schemas.microsoft.com/office/drawing/2014/main" id="{DB650E2A-8E32-7B4B-8B51-DB1945A547C4}"/>
              </a:ext>
            </a:extLst>
          </p:cNvPr>
          <p:cNvSpPr/>
          <p:nvPr/>
        </p:nvSpPr>
        <p:spPr>
          <a:xfrm>
            <a:off x="7056333" y="3697161"/>
            <a:ext cx="394635" cy="394635"/>
          </a:xfrm>
          <a:prstGeom prst="ellipse">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sp>
        <p:nvSpPr>
          <p:cNvPr id="41" name="TextBox 40">
            <a:extLst>
              <a:ext uri="{FF2B5EF4-FFF2-40B4-BE49-F238E27FC236}">
                <a16:creationId xmlns:a16="http://schemas.microsoft.com/office/drawing/2014/main" id="{4BE25F07-5175-DA4A-972B-196D8E02F5B2}"/>
              </a:ext>
            </a:extLst>
          </p:cNvPr>
          <p:cNvSpPr txBox="1"/>
          <p:nvPr/>
        </p:nvSpPr>
        <p:spPr>
          <a:xfrm>
            <a:off x="7118152" y="3697160"/>
            <a:ext cx="2862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Calibri"/>
                <a:cs typeface="Calibri"/>
                <a:sym typeface="Calibri"/>
              </a:rPr>
              <a:t>l</a:t>
            </a:r>
            <a:r>
              <a:rPr kumimoji="0" lang="en-US" sz="1800" b="0" i="0" u="none" strike="noStrike" kern="1200" cap="none" spc="0" normalizeH="0" baseline="-25000" noProof="0" dirty="0" err="1">
                <a:ln>
                  <a:noFill/>
                </a:ln>
                <a:solidFill>
                  <a:srgbClr val="000000"/>
                </a:solidFill>
                <a:effectLst/>
                <a:uLnTx/>
                <a:uFillTx/>
                <a:latin typeface="Calibri"/>
                <a:cs typeface="Calibri"/>
                <a:sym typeface="Calibri"/>
              </a:rPr>
              <a:t>su</a:t>
            </a:r>
            <a:endParaRPr kumimoji="0" lang="en-US" sz="1800" b="0" i="0" u="none" strike="noStrike" kern="1200" cap="none" spc="0" normalizeH="0" baseline="-25000" noProof="0" dirty="0">
              <a:ln>
                <a:noFill/>
              </a:ln>
              <a:solidFill>
                <a:srgbClr val="000000"/>
              </a:solidFill>
              <a:effectLst/>
              <a:uLnTx/>
              <a:uFillTx/>
              <a:latin typeface="Calibri"/>
              <a:cs typeface="Calibri"/>
              <a:sym typeface="Calibri"/>
            </a:endParaRPr>
          </a:p>
        </p:txBody>
      </p:sp>
      <p:cxnSp>
        <p:nvCxnSpPr>
          <p:cNvPr id="46" name="Straight Connector 45">
            <a:extLst>
              <a:ext uri="{FF2B5EF4-FFF2-40B4-BE49-F238E27FC236}">
                <a16:creationId xmlns:a16="http://schemas.microsoft.com/office/drawing/2014/main" id="{86A8CDED-B38B-A74F-B93B-3B9D03EEDE98}"/>
              </a:ext>
            </a:extLst>
          </p:cNvPr>
          <p:cNvCxnSpPr>
            <a:cxnSpLocks/>
            <a:stCxn id="40" idx="4"/>
            <a:endCxn id="27" idx="0"/>
          </p:cNvCxnSpPr>
          <p:nvPr/>
        </p:nvCxnSpPr>
        <p:spPr>
          <a:xfrm>
            <a:off x="7253651" y="4091796"/>
            <a:ext cx="1" cy="31132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graphicFrame>
            <p:nvGraphicFramePr>
              <p:cNvPr id="60" name="Table 59">
                <a:extLst>
                  <a:ext uri="{FF2B5EF4-FFF2-40B4-BE49-F238E27FC236}">
                    <a16:creationId xmlns:a16="http://schemas.microsoft.com/office/drawing/2014/main" id="{1015BB50-A30B-A940-9E10-B3E861317C21}"/>
                  </a:ext>
                </a:extLst>
              </p:cNvPr>
              <p:cNvGraphicFramePr>
                <a:graphicFrameLocks noGrp="1"/>
              </p:cNvGraphicFramePr>
              <p:nvPr/>
            </p:nvGraphicFramePr>
            <p:xfrm>
              <a:off x="8271647" y="1752600"/>
              <a:ext cx="1746272" cy="3536019"/>
            </p:xfrm>
            <a:graphic>
              <a:graphicData uri="http://schemas.openxmlformats.org/drawingml/2006/table">
                <a:tbl>
                  <a:tblPr>
                    <a:tableStyleId>{8EC20E35-A176-4012-BC5E-935CFFF8708E}</a:tableStyleId>
                  </a:tblPr>
                  <a:tblGrid>
                    <a:gridCol w="436568">
                      <a:extLst>
                        <a:ext uri="{9D8B030D-6E8A-4147-A177-3AD203B41FA5}">
                          <a16:colId xmlns:a16="http://schemas.microsoft.com/office/drawing/2014/main" val="1292374071"/>
                        </a:ext>
                      </a:extLst>
                    </a:gridCol>
                    <a:gridCol w="436568">
                      <a:extLst>
                        <a:ext uri="{9D8B030D-6E8A-4147-A177-3AD203B41FA5}">
                          <a16:colId xmlns:a16="http://schemas.microsoft.com/office/drawing/2014/main" val="2610894069"/>
                        </a:ext>
                      </a:extLst>
                    </a:gridCol>
                    <a:gridCol w="436568">
                      <a:extLst>
                        <a:ext uri="{9D8B030D-6E8A-4147-A177-3AD203B41FA5}">
                          <a16:colId xmlns:a16="http://schemas.microsoft.com/office/drawing/2014/main" val="87255454"/>
                        </a:ext>
                      </a:extLst>
                    </a:gridCol>
                    <a:gridCol w="436568">
                      <a:extLst>
                        <a:ext uri="{9D8B030D-6E8A-4147-A177-3AD203B41FA5}">
                          <a16:colId xmlns:a16="http://schemas.microsoft.com/office/drawing/2014/main" val="3857446392"/>
                        </a:ext>
                      </a:extLst>
                    </a:gridCol>
                  </a:tblGrid>
                  <a:tr h="392891">
                    <a:tc>
                      <a:txBody>
                        <a:bodyPr/>
                        <a:lstStyle/>
                        <a:p>
                          <a:r>
                            <a:rPr lang="en-US" sz="1400" dirty="0">
                              <a:latin typeface="IBM Plex Sans" panose="020B0503050203000203" pitchFamily="34" charset="0"/>
                            </a:rPr>
                            <a:t>l</a:t>
                          </a:r>
                          <a:r>
                            <a:rPr lang="en-US" sz="1400" baseline="-25000" dirty="0">
                              <a:latin typeface="IBM Plex Sans" panose="020B0503050203000203" pitchFamily="34" charset="0"/>
                            </a:rPr>
                            <a:t>uv</a:t>
                          </a:r>
                        </a:p>
                      </a:txBody>
                      <a:tcPr>
                        <a:lnL>
                          <a:noFill/>
                        </a:lnL>
                        <a:lnR>
                          <a:noFill/>
                        </a:lnR>
                        <a:lnT w="25400" cmpd="sng">
                          <a:noFill/>
                        </a:lnT>
                        <a:lnB>
                          <a:noFill/>
                        </a:lnB>
                        <a:lnTlToBr w="12700" cmpd="sng">
                          <a:noFill/>
                          <a:prstDash val="solid"/>
                        </a:lnTlToBr>
                        <a:lnBlToTr w="12700" cmpd="sng">
                          <a:noFill/>
                          <a:prstDash val="solid"/>
                        </a:lnBlToTr>
                      </a:tcPr>
                    </a:tc>
                    <a:tc>
                      <a:txBody>
                        <a:bodyPr/>
                        <a:lstStyle/>
                        <a:p>
                          <a:r>
                            <a:rPr lang="en-US" sz="1400" dirty="0" err="1">
                              <a:latin typeface="IBM Plex Sans" panose="020B0503050203000203" pitchFamily="34" charset="0"/>
                            </a:rPr>
                            <a:t>l</a:t>
                          </a:r>
                          <a:r>
                            <a:rPr lang="en-US" sz="1400" baseline="-25000" dirty="0" err="1">
                              <a:latin typeface="IBM Plex Sans" panose="020B0503050203000203" pitchFamily="34" charset="0"/>
                            </a:rPr>
                            <a:t>vs</a:t>
                          </a:r>
                          <a:endParaRPr lang="en-US" sz="1400" baseline="-25000" dirty="0">
                            <a:latin typeface="IBM Plex Sans" panose="020B0503050203000203" pitchFamily="34" charset="0"/>
                          </a:endParaRPr>
                        </a:p>
                      </a:txBody>
                      <a:tcPr>
                        <a:lnL>
                          <a:noFill/>
                        </a:lnL>
                        <a:lnR>
                          <a:noFill/>
                        </a:lnR>
                        <a:lnT w="25400" cmpd="sng">
                          <a:noFill/>
                        </a:lnT>
                        <a:lnB>
                          <a:noFill/>
                        </a:lnB>
                        <a:lnTlToBr w="12700" cmpd="sng">
                          <a:noFill/>
                          <a:prstDash val="solid"/>
                        </a:lnTlToBr>
                        <a:lnBlToTr w="12700" cmpd="sng">
                          <a:noFill/>
                          <a:prstDash val="solid"/>
                        </a:lnBlToTr>
                      </a:tcPr>
                    </a:tc>
                    <a:tc>
                      <a:txBody>
                        <a:bodyPr/>
                        <a:lstStyle/>
                        <a:p>
                          <a:r>
                            <a:rPr lang="en-US" sz="1400" dirty="0" err="1">
                              <a:latin typeface="IBM Plex Sans" panose="020B0503050203000203" pitchFamily="34" charset="0"/>
                            </a:rPr>
                            <a:t>l</a:t>
                          </a:r>
                          <a:r>
                            <a:rPr lang="en-US" sz="1400" baseline="-25000" dirty="0" err="1">
                              <a:latin typeface="IBM Plex Sans" panose="020B0503050203000203" pitchFamily="34" charset="0"/>
                            </a:rPr>
                            <a:t>su</a:t>
                          </a:r>
                          <a:endParaRPr lang="en-US" sz="1400" baseline="-25000" dirty="0">
                            <a:latin typeface="IBM Plex Sans" panose="020B0503050203000203" pitchFamily="34" charset="0"/>
                          </a:endParaRPr>
                        </a:p>
                      </a:txBody>
                      <a:tcPr>
                        <a:lnL>
                          <a:noFill/>
                        </a:lnL>
                        <a:lnR>
                          <a:noFill/>
                        </a:lnR>
                        <a:lnT w="25400" cmpd="sng">
                          <a:noFill/>
                        </a:lnT>
                        <a:lnB>
                          <a:noFill/>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𝜙</m:t>
                                    </m:r>
                                  </m:e>
                                  <m:sub>
                                    <m:r>
                                      <a:rPr lang="en-US" sz="1400" b="0" i="1" smtClean="0">
                                        <a:latin typeface="Cambria Math" panose="02040503050406030204" pitchFamily="18" charset="0"/>
                                      </a:rPr>
                                      <m:t>𝑡</m:t>
                                    </m:r>
                                  </m:sub>
                                </m:sSub>
                              </m:oMath>
                            </m:oMathPara>
                          </a14:m>
                          <a:endParaRPr lang="en-US" sz="1400" dirty="0">
                            <a:latin typeface="IBM Plex Sans" panose="020B0503050203000203" pitchFamily="34" charset="0"/>
                          </a:endParaRPr>
                        </a:p>
                      </a:txBody>
                      <a:tcPr>
                        <a:lnL>
                          <a:noFill/>
                        </a:lnL>
                        <a:lnR>
                          <a:noFill/>
                        </a:lnR>
                        <a:lnT w="254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29505209"/>
                      </a:ext>
                    </a:extLst>
                  </a:tr>
                  <a:tr h="392891">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526501361"/>
                      </a:ext>
                    </a:extLst>
                  </a:tr>
                  <a:tr h="392891">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860093414"/>
                      </a:ext>
                    </a:extLst>
                  </a:tr>
                  <a:tr h="392891">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84876441"/>
                      </a:ext>
                    </a:extLst>
                  </a:tr>
                  <a:tr h="392891">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223495290"/>
                      </a:ext>
                    </a:extLst>
                  </a:tr>
                  <a:tr h="392891">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526102725"/>
                      </a:ext>
                    </a:extLst>
                  </a:tr>
                  <a:tr h="392891">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486315546"/>
                      </a:ext>
                    </a:extLst>
                  </a:tr>
                  <a:tr h="392891">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013103984"/>
                      </a:ext>
                    </a:extLst>
                  </a:tr>
                  <a:tr h="392891">
                    <a:tc>
                      <a:txBody>
                        <a:bodyPr/>
                        <a:lstStyle/>
                        <a:p>
                          <a:r>
                            <a:rPr lang="en-US" sz="1400" dirty="0">
                              <a:latin typeface="IBM Plex Sans" panose="020B0503050203000203" pitchFamily="34" charset="0"/>
                            </a:rPr>
                            <a:t>1</a:t>
                          </a:r>
                        </a:p>
                      </a:txBody>
                      <a:tcPr>
                        <a:lnL>
                          <a:noFill/>
                        </a:lnL>
                        <a:lnR>
                          <a:noFill/>
                        </a:lnR>
                        <a:lnT>
                          <a:noFill/>
                        </a:lnT>
                        <a:lnB w="25400" cmpd="sng">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w="25400" cmpd="sng">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w="25400" cmpd="sng">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2699367360"/>
                      </a:ext>
                    </a:extLst>
                  </a:tr>
                </a:tbl>
              </a:graphicData>
            </a:graphic>
          </p:graphicFrame>
        </mc:Choice>
        <mc:Fallback xmlns="">
          <p:graphicFrame>
            <p:nvGraphicFramePr>
              <p:cNvPr id="60" name="Table 59">
                <a:extLst>
                  <a:ext uri="{FF2B5EF4-FFF2-40B4-BE49-F238E27FC236}">
                    <a16:creationId xmlns:a16="http://schemas.microsoft.com/office/drawing/2014/main" id="{1015BB50-A30B-A940-9E10-B3E861317C21}"/>
                  </a:ext>
                </a:extLst>
              </p:cNvPr>
              <p:cNvGraphicFramePr>
                <a:graphicFrameLocks noGrp="1"/>
              </p:cNvGraphicFramePr>
              <p:nvPr/>
            </p:nvGraphicFramePr>
            <p:xfrm>
              <a:off x="8271647" y="1752600"/>
              <a:ext cx="1746272" cy="3536019"/>
            </p:xfrm>
            <a:graphic>
              <a:graphicData uri="http://schemas.openxmlformats.org/drawingml/2006/table">
                <a:tbl>
                  <a:tblPr>
                    <a:tableStyleId>{8EC20E35-A176-4012-BC5E-935CFFF8708E}</a:tableStyleId>
                  </a:tblPr>
                  <a:tblGrid>
                    <a:gridCol w="436568">
                      <a:extLst>
                        <a:ext uri="{9D8B030D-6E8A-4147-A177-3AD203B41FA5}">
                          <a16:colId xmlns:a16="http://schemas.microsoft.com/office/drawing/2014/main" val="1292374071"/>
                        </a:ext>
                      </a:extLst>
                    </a:gridCol>
                    <a:gridCol w="436568">
                      <a:extLst>
                        <a:ext uri="{9D8B030D-6E8A-4147-A177-3AD203B41FA5}">
                          <a16:colId xmlns:a16="http://schemas.microsoft.com/office/drawing/2014/main" val="2610894069"/>
                        </a:ext>
                      </a:extLst>
                    </a:gridCol>
                    <a:gridCol w="436568">
                      <a:extLst>
                        <a:ext uri="{9D8B030D-6E8A-4147-A177-3AD203B41FA5}">
                          <a16:colId xmlns:a16="http://schemas.microsoft.com/office/drawing/2014/main" val="87255454"/>
                        </a:ext>
                      </a:extLst>
                    </a:gridCol>
                    <a:gridCol w="436568">
                      <a:extLst>
                        <a:ext uri="{9D8B030D-6E8A-4147-A177-3AD203B41FA5}">
                          <a16:colId xmlns:a16="http://schemas.microsoft.com/office/drawing/2014/main" val="3857446392"/>
                        </a:ext>
                      </a:extLst>
                    </a:gridCol>
                  </a:tblGrid>
                  <a:tr h="392891">
                    <a:tc>
                      <a:txBody>
                        <a:bodyPr/>
                        <a:lstStyle/>
                        <a:p>
                          <a:r>
                            <a:rPr lang="en-US" sz="1400" dirty="0">
                              <a:latin typeface="IBM Plex Sans" panose="020B0503050203000203" pitchFamily="34" charset="0"/>
                            </a:rPr>
                            <a:t>l</a:t>
                          </a:r>
                          <a:r>
                            <a:rPr lang="en-US" sz="1400" baseline="-25000" dirty="0">
                              <a:latin typeface="IBM Plex Sans" panose="020B0503050203000203" pitchFamily="34" charset="0"/>
                            </a:rPr>
                            <a:t>uv</a:t>
                          </a:r>
                        </a:p>
                      </a:txBody>
                      <a:tcPr>
                        <a:lnL>
                          <a:noFill/>
                        </a:lnL>
                        <a:lnR>
                          <a:noFill/>
                        </a:lnR>
                        <a:lnT w="25400" cmpd="sng">
                          <a:noFill/>
                        </a:lnT>
                        <a:lnB>
                          <a:noFill/>
                        </a:lnB>
                        <a:lnTlToBr w="12700" cmpd="sng">
                          <a:noFill/>
                          <a:prstDash val="solid"/>
                        </a:lnTlToBr>
                        <a:lnBlToTr w="12700" cmpd="sng">
                          <a:noFill/>
                          <a:prstDash val="solid"/>
                        </a:lnBlToTr>
                      </a:tcPr>
                    </a:tc>
                    <a:tc>
                      <a:txBody>
                        <a:bodyPr/>
                        <a:lstStyle/>
                        <a:p>
                          <a:r>
                            <a:rPr lang="en-US" sz="1400" dirty="0" err="1">
                              <a:latin typeface="IBM Plex Sans" panose="020B0503050203000203" pitchFamily="34" charset="0"/>
                            </a:rPr>
                            <a:t>l</a:t>
                          </a:r>
                          <a:r>
                            <a:rPr lang="en-US" sz="1400" baseline="-25000" dirty="0" err="1">
                              <a:latin typeface="IBM Plex Sans" panose="020B0503050203000203" pitchFamily="34" charset="0"/>
                            </a:rPr>
                            <a:t>vs</a:t>
                          </a:r>
                          <a:endParaRPr lang="en-US" sz="1400" baseline="-25000" dirty="0">
                            <a:latin typeface="IBM Plex Sans" panose="020B0503050203000203" pitchFamily="34" charset="0"/>
                          </a:endParaRPr>
                        </a:p>
                      </a:txBody>
                      <a:tcPr>
                        <a:lnL>
                          <a:noFill/>
                        </a:lnL>
                        <a:lnR>
                          <a:noFill/>
                        </a:lnR>
                        <a:lnT w="25400" cmpd="sng">
                          <a:noFill/>
                        </a:lnT>
                        <a:lnB>
                          <a:noFill/>
                        </a:lnB>
                        <a:lnTlToBr w="12700" cmpd="sng">
                          <a:noFill/>
                          <a:prstDash val="solid"/>
                        </a:lnTlToBr>
                        <a:lnBlToTr w="12700" cmpd="sng">
                          <a:noFill/>
                          <a:prstDash val="solid"/>
                        </a:lnBlToTr>
                      </a:tcPr>
                    </a:tc>
                    <a:tc>
                      <a:txBody>
                        <a:bodyPr/>
                        <a:lstStyle/>
                        <a:p>
                          <a:r>
                            <a:rPr lang="en-US" sz="1400" dirty="0" err="1">
                              <a:latin typeface="IBM Plex Sans" panose="020B0503050203000203" pitchFamily="34" charset="0"/>
                            </a:rPr>
                            <a:t>l</a:t>
                          </a:r>
                          <a:r>
                            <a:rPr lang="en-US" sz="1400" baseline="-25000" dirty="0" err="1">
                              <a:latin typeface="IBM Plex Sans" panose="020B0503050203000203" pitchFamily="34" charset="0"/>
                            </a:rPr>
                            <a:t>su</a:t>
                          </a:r>
                          <a:endParaRPr lang="en-US" sz="1400" baseline="-25000" dirty="0">
                            <a:latin typeface="IBM Plex Sans" panose="020B0503050203000203" pitchFamily="34" charset="0"/>
                          </a:endParaRPr>
                        </a:p>
                      </a:txBody>
                      <a:tcPr>
                        <a:lnL>
                          <a:noFill/>
                        </a:lnL>
                        <a:lnR>
                          <a:noFill/>
                        </a:lnR>
                        <a:lnT w="25400" cmpd="sng">
                          <a:noFill/>
                        </a:lnT>
                        <a:lnB>
                          <a:noFill/>
                        </a:lnB>
                        <a:lnTlToBr w="12700" cmpd="sng">
                          <a:noFill/>
                          <a:prstDash val="solid"/>
                        </a:lnTlToBr>
                        <a:lnBlToTr w="12700" cmpd="sng">
                          <a:noFill/>
                          <a:prstDash val="solid"/>
                        </a:lnBlToTr>
                      </a:tcPr>
                    </a:tc>
                    <a:tc>
                      <a:txBody>
                        <a:bodyPr/>
                        <a:lstStyle/>
                        <a:p>
                          <a:endParaRPr lang="en-US"/>
                        </a:p>
                      </a:txBody>
                      <a:tcPr>
                        <a:lnL>
                          <a:noFill/>
                        </a:lnL>
                        <a:lnR>
                          <a:noFill/>
                        </a:lnR>
                        <a:lnT w="25400" cmpd="sng">
                          <a:noFill/>
                        </a:lnT>
                        <a:lnB>
                          <a:noFill/>
                        </a:lnB>
                        <a:lnTlToBr w="12700" cmpd="sng">
                          <a:noFill/>
                          <a:prstDash val="solid"/>
                        </a:lnTlToBr>
                        <a:lnBlToTr w="12700" cmpd="sng">
                          <a:noFill/>
                          <a:prstDash val="solid"/>
                        </a:lnBlToTr>
                        <a:blipFill>
                          <a:blip r:embed="rId3"/>
                          <a:stretch>
                            <a:fillRect l="-308824" t="-3226" b="-796774"/>
                          </a:stretch>
                        </a:blipFill>
                      </a:tcPr>
                    </a:tc>
                    <a:extLst>
                      <a:ext uri="{0D108BD9-81ED-4DB2-BD59-A6C34878D82A}">
                        <a16:rowId xmlns:a16="http://schemas.microsoft.com/office/drawing/2014/main" val="2329505209"/>
                      </a:ext>
                    </a:extLst>
                  </a:tr>
                  <a:tr h="392891">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526501361"/>
                      </a:ext>
                    </a:extLst>
                  </a:tr>
                  <a:tr h="392891">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860093414"/>
                      </a:ext>
                    </a:extLst>
                  </a:tr>
                  <a:tr h="392891">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84876441"/>
                      </a:ext>
                    </a:extLst>
                  </a:tr>
                  <a:tr h="392891">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223495290"/>
                      </a:ext>
                    </a:extLst>
                  </a:tr>
                  <a:tr h="392891">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526102725"/>
                      </a:ext>
                    </a:extLst>
                  </a:tr>
                  <a:tr h="392891">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486315546"/>
                      </a:ext>
                    </a:extLst>
                  </a:tr>
                  <a:tr h="392891">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0</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013103984"/>
                      </a:ext>
                    </a:extLst>
                  </a:tr>
                  <a:tr h="392891">
                    <a:tc>
                      <a:txBody>
                        <a:bodyPr/>
                        <a:lstStyle/>
                        <a:p>
                          <a:r>
                            <a:rPr lang="en-US" sz="1400" dirty="0">
                              <a:latin typeface="IBM Plex Sans" panose="020B0503050203000203" pitchFamily="34" charset="0"/>
                            </a:rPr>
                            <a:t>1</a:t>
                          </a:r>
                        </a:p>
                      </a:txBody>
                      <a:tcPr>
                        <a:lnL>
                          <a:noFill/>
                        </a:lnL>
                        <a:lnR>
                          <a:noFill/>
                        </a:lnR>
                        <a:lnT>
                          <a:noFill/>
                        </a:lnT>
                        <a:lnB w="25400" cmpd="sng">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w="25400" cmpd="sng">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w="25400" cmpd="sng">
                          <a:noFill/>
                        </a:lnB>
                        <a:lnTlToBr w="12700" cmpd="sng">
                          <a:noFill/>
                          <a:prstDash val="solid"/>
                        </a:lnTlToBr>
                        <a:lnBlToTr w="12700" cmpd="sng">
                          <a:noFill/>
                          <a:prstDash val="solid"/>
                        </a:lnBlToTr>
                      </a:tcPr>
                    </a:tc>
                    <a:tc>
                      <a:txBody>
                        <a:bodyPr/>
                        <a:lstStyle/>
                        <a:p>
                          <a:r>
                            <a:rPr lang="en-US" sz="1400" dirty="0">
                              <a:latin typeface="IBM Plex Sans" panose="020B0503050203000203" pitchFamily="34" charset="0"/>
                            </a:rPr>
                            <a:t>1</a:t>
                          </a:r>
                        </a:p>
                      </a:txBody>
                      <a:tcPr>
                        <a:lnL>
                          <a:noFill/>
                        </a:lnL>
                        <a:lnR>
                          <a:noFill/>
                        </a:lnR>
                        <a:lnT>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2699367360"/>
                      </a:ext>
                    </a:extLst>
                  </a:tr>
                </a:tbl>
              </a:graphicData>
            </a:graphic>
          </p:graphicFrame>
        </mc:Fallback>
      </mc:AlternateContent>
      <p:cxnSp>
        <p:nvCxnSpPr>
          <p:cNvPr id="61" name="Straight Connector 60">
            <a:extLst>
              <a:ext uri="{FF2B5EF4-FFF2-40B4-BE49-F238E27FC236}">
                <a16:creationId xmlns:a16="http://schemas.microsoft.com/office/drawing/2014/main" id="{6750D130-E7B6-2A4A-88E7-1D25A5E68F97}"/>
              </a:ext>
            </a:extLst>
          </p:cNvPr>
          <p:cNvCxnSpPr>
            <a:cxnSpLocks/>
          </p:cNvCxnSpPr>
          <p:nvPr/>
        </p:nvCxnSpPr>
        <p:spPr>
          <a:xfrm>
            <a:off x="8341687" y="2102992"/>
            <a:ext cx="1598641"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3" name="Straight Connector 62">
            <a:extLst>
              <a:ext uri="{FF2B5EF4-FFF2-40B4-BE49-F238E27FC236}">
                <a16:creationId xmlns:a16="http://schemas.microsoft.com/office/drawing/2014/main" id="{16C2289A-50BB-C342-B9AA-F82A605E7577}"/>
              </a:ext>
            </a:extLst>
          </p:cNvPr>
          <p:cNvCxnSpPr>
            <a:cxnSpLocks/>
          </p:cNvCxnSpPr>
          <p:nvPr/>
        </p:nvCxnSpPr>
        <p:spPr>
          <a:xfrm>
            <a:off x="9597857" y="1727808"/>
            <a:ext cx="0" cy="344585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5" name="Oval 64">
            <a:extLst>
              <a:ext uri="{FF2B5EF4-FFF2-40B4-BE49-F238E27FC236}">
                <a16:creationId xmlns:a16="http://schemas.microsoft.com/office/drawing/2014/main" id="{7E243478-E2C4-EB42-A951-9DA4B8CA0DCF}"/>
              </a:ext>
            </a:extLst>
          </p:cNvPr>
          <p:cNvSpPr/>
          <p:nvPr/>
        </p:nvSpPr>
        <p:spPr>
          <a:xfrm>
            <a:off x="6976153" y="1795464"/>
            <a:ext cx="428296" cy="432789"/>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u</a:t>
            </a:r>
          </a:p>
        </p:txBody>
      </p:sp>
      <p:cxnSp>
        <p:nvCxnSpPr>
          <p:cNvPr id="68" name="Straight Connector 67">
            <a:extLst>
              <a:ext uri="{FF2B5EF4-FFF2-40B4-BE49-F238E27FC236}">
                <a16:creationId xmlns:a16="http://schemas.microsoft.com/office/drawing/2014/main" id="{2B7DEADA-EE71-C64F-A9C5-31C043C5238E}"/>
              </a:ext>
            </a:extLst>
          </p:cNvPr>
          <p:cNvCxnSpPr>
            <a:cxnSpLocks/>
            <a:stCxn id="65" idx="3"/>
            <a:endCxn id="88" idx="7"/>
          </p:cNvCxnSpPr>
          <p:nvPr/>
        </p:nvCxnSpPr>
        <p:spPr>
          <a:xfrm flipH="1">
            <a:off x="6713574" y="2164873"/>
            <a:ext cx="325301" cy="575891"/>
          </a:xfrm>
          <a:prstGeom prst="line">
            <a:avLst/>
          </a:prstGeom>
          <a:noFill/>
          <a:ln w="25400" cap="flat">
            <a:solidFill>
              <a:schemeClr val="accent1"/>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9" name="Straight Connector 68">
            <a:extLst>
              <a:ext uri="{FF2B5EF4-FFF2-40B4-BE49-F238E27FC236}">
                <a16:creationId xmlns:a16="http://schemas.microsoft.com/office/drawing/2014/main" id="{C59751D2-4843-DA4B-A7B1-DB3F663ACD47}"/>
              </a:ext>
            </a:extLst>
          </p:cNvPr>
          <p:cNvCxnSpPr>
            <a:cxnSpLocks/>
            <a:stCxn id="65" idx="5"/>
            <a:endCxn id="89" idx="1"/>
          </p:cNvCxnSpPr>
          <p:nvPr/>
        </p:nvCxnSpPr>
        <p:spPr>
          <a:xfrm>
            <a:off x="7341727" y="2164873"/>
            <a:ext cx="369757" cy="569883"/>
          </a:xfrm>
          <a:prstGeom prst="line">
            <a:avLst/>
          </a:prstGeom>
          <a:noFill/>
          <a:ln w="25400" cap="flat">
            <a:solidFill>
              <a:schemeClr val="accent1"/>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0" name="Straight Connector 69">
            <a:extLst>
              <a:ext uri="{FF2B5EF4-FFF2-40B4-BE49-F238E27FC236}">
                <a16:creationId xmlns:a16="http://schemas.microsoft.com/office/drawing/2014/main" id="{0D42F7B9-2059-7F48-BBA9-CE1217B288C5}"/>
              </a:ext>
            </a:extLst>
          </p:cNvPr>
          <p:cNvCxnSpPr>
            <a:cxnSpLocks/>
            <a:stCxn id="88" idx="6"/>
            <a:endCxn id="89" idx="2"/>
          </p:cNvCxnSpPr>
          <p:nvPr/>
        </p:nvCxnSpPr>
        <p:spPr>
          <a:xfrm flipV="1">
            <a:off x="6776296" y="2887771"/>
            <a:ext cx="872466" cy="6008"/>
          </a:xfrm>
          <a:prstGeom prst="line">
            <a:avLst/>
          </a:prstGeom>
          <a:noFill/>
          <a:ln w="25400" cap="flat">
            <a:solidFill>
              <a:schemeClr val="accent1"/>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88" name="Oval 87">
            <a:extLst>
              <a:ext uri="{FF2B5EF4-FFF2-40B4-BE49-F238E27FC236}">
                <a16:creationId xmlns:a16="http://schemas.microsoft.com/office/drawing/2014/main" id="{9E49ACB8-2922-C342-9823-361AC7181FC0}"/>
              </a:ext>
            </a:extLst>
          </p:cNvPr>
          <p:cNvSpPr/>
          <p:nvPr/>
        </p:nvSpPr>
        <p:spPr>
          <a:xfrm>
            <a:off x="6348000" y="2677384"/>
            <a:ext cx="428296" cy="432789"/>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v</a:t>
            </a:r>
          </a:p>
        </p:txBody>
      </p:sp>
      <p:sp>
        <p:nvSpPr>
          <p:cNvPr id="89" name="Oval 88">
            <a:extLst>
              <a:ext uri="{FF2B5EF4-FFF2-40B4-BE49-F238E27FC236}">
                <a16:creationId xmlns:a16="http://schemas.microsoft.com/office/drawing/2014/main" id="{3A72017E-261A-7843-8BB9-D1E1878A6B24}"/>
              </a:ext>
            </a:extLst>
          </p:cNvPr>
          <p:cNvSpPr/>
          <p:nvPr/>
        </p:nvSpPr>
        <p:spPr>
          <a:xfrm>
            <a:off x="7648762" y="2671376"/>
            <a:ext cx="428296" cy="432789"/>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s</a:t>
            </a:r>
          </a:p>
        </p:txBody>
      </p:sp>
      <p:sp>
        <p:nvSpPr>
          <p:cNvPr id="96" name="TextBox 95">
            <a:extLst>
              <a:ext uri="{FF2B5EF4-FFF2-40B4-BE49-F238E27FC236}">
                <a16:creationId xmlns:a16="http://schemas.microsoft.com/office/drawing/2014/main" id="{01EC3F04-3913-6845-AD5F-1C2A8BEB103C}"/>
              </a:ext>
            </a:extLst>
          </p:cNvPr>
          <p:cNvSpPr txBox="1"/>
          <p:nvPr/>
        </p:nvSpPr>
        <p:spPr>
          <a:xfrm>
            <a:off x="6550802" y="2114633"/>
            <a:ext cx="29430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cs typeface="Calibri"/>
                <a:sym typeface="Calibri"/>
              </a:rPr>
              <a:t>l</a:t>
            </a:r>
            <a:r>
              <a:rPr kumimoji="0" lang="en-US" sz="1800" b="0" i="0" u="none" strike="noStrike" kern="1200" cap="none" spc="0" normalizeH="0" baseline="-25000" noProof="0" dirty="0">
                <a:ln>
                  <a:noFill/>
                </a:ln>
                <a:solidFill>
                  <a:srgbClr val="000000"/>
                </a:solidFill>
                <a:effectLst/>
                <a:uLnTx/>
                <a:uFillTx/>
                <a:latin typeface="Calibri"/>
                <a:cs typeface="Calibri"/>
                <a:sym typeface="Calibri"/>
              </a:rPr>
              <a:t>uv</a:t>
            </a:r>
          </a:p>
        </p:txBody>
      </p:sp>
      <p:sp>
        <p:nvSpPr>
          <p:cNvPr id="97" name="TextBox 96">
            <a:extLst>
              <a:ext uri="{FF2B5EF4-FFF2-40B4-BE49-F238E27FC236}">
                <a16:creationId xmlns:a16="http://schemas.microsoft.com/office/drawing/2014/main" id="{E4BEC5A8-7552-544E-A7F0-1C215E0F238F}"/>
              </a:ext>
            </a:extLst>
          </p:cNvPr>
          <p:cNvSpPr txBox="1"/>
          <p:nvPr/>
        </p:nvSpPr>
        <p:spPr>
          <a:xfrm>
            <a:off x="7097298" y="2861412"/>
            <a:ext cx="27436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Calibri"/>
                <a:cs typeface="Calibri"/>
                <a:sym typeface="Calibri"/>
              </a:rPr>
              <a:t>l</a:t>
            </a:r>
            <a:r>
              <a:rPr kumimoji="0" lang="en-US" sz="1800" b="0" i="0" u="none" strike="noStrike" kern="1200" cap="none" spc="0" normalizeH="0" baseline="-25000" noProof="0" dirty="0" err="1">
                <a:ln>
                  <a:noFill/>
                </a:ln>
                <a:solidFill>
                  <a:srgbClr val="000000"/>
                </a:solidFill>
                <a:effectLst/>
                <a:uLnTx/>
                <a:uFillTx/>
                <a:latin typeface="Calibri"/>
                <a:cs typeface="Calibri"/>
                <a:sym typeface="Calibri"/>
              </a:rPr>
              <a:t>vs</a:t>
            </a:r>
            <a:endParaRPr kumimoji="0" lang="en-US" sz="1800" b="0" i="0" u="none" strike="noStrike" kern="1200" cap="none" spc="0" normalizeH="0" baseline="-25000" noProof="0" dirty="0">
              <a:ln>
                <a:noFill/>
              </a:ln>
              <a:solidFill>
                <a:srgbClr val="000000"/>
              </a:solidFill>
              <a:effectLst/>
              <a:uLnTx/>
              <a:uFillTx/>
              <a:latin typeface="Calibri"/>
              <a:cs typeface="Calibri"/>
              <a:sym typeface="Calibri"/>
            </a:endParaRPr>
          </a:p>
        </p:txBody>
      </p:sp>
      <p:sp>
        <p:nvSpPr>
          <p:cNvPr id="98" name="TextBox 97">
            <a:extLst>
              <a:ext uri="{FF2B5EF4-FFF2-40B4-BE49-F238E27FC236}">
                <a16:creationId xmlns:a16="http://schemas.microsoft.com/office/drawing/2014/main" id="{757E8FF6-3E5E-2E48-AE24-B452F99B0FF1}"/>
              </a:ext>
            </a:extLst>
          </p:cNvPr>
          <p:cNvSpPr txBox="1"/>
          <p:nvPr/>
        </p:nvSpPr>
        <p:spPr>
          <a:xfrm>
            <a:off x="7538151" y="2117174"/>
            <a:ext cx="2862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Calibri"/>
                <a:cs typeface="Calibri"/>
                <a:sym typeface="Calibri"/>
              </a:rPr>
              <a:t>l</a:t>
            </a:r>
            <a:r>
              <a:rPr kumimoji="0" lang="en-US" sz="1800" b="0" i="0" u="none" strike="noStrike" kern="1200" cap="none" spc="0" normalizeH="0" baseline="-25000" noProof="0" dirty="0" err="1">
                <a:ln>
                  <a:noFill/>
                </a:ln>
                <a:solidFill>
                  <a:srgbClr val="000000"/>
                </a:solidFill>
                <a:effectLst/>
                <a:uLnTx/>
                <a:uFillTx/>
                <a:latin typeface="Calibri"/>
                <a:cs typeface="Calibri"/>
                <a:sym typeface="Calibri"/>
              </a:rPr>
              <a:t>su</a:t>
            </a:r>
            <a:endParaRPr kumimoji="0" lang="en-US" sz="1800" b="0" i="0" u="none" strike="noStrike" kern="1200" cap="none" spc="0" normalizeH="0" baseline="-25000" noProof="0" dirty="0">
              <a:ln>
                <a:noFill/>
              </a:ln>
              <a:solidFill>
                <a:srgbClr val="000000"/>
              </a:solidFill>
              <a:effectLst/>
              <a:uLnTx/>
              <a:uFillTx/>
              <a:latin typeface="Calibri"/>
              <a:cs typeface="Calibri"/>
              <a:sym typeface="Calibri"/>
            </a:endParaRPr>
          </a:p>
        </p:txBody>
      </p:sp>
      <p:sp>
        <p:nvSpPr>
          <p:cNvPr id="99" name="TextBox 98">
            <a:extLst>
              <a:ext uri="{FF2B5EF4-FFF2-40B4-BE49-F238E27FC236}">
                <a16:creationId xmlns:a16="http://schemas.microsoft.com/office/drawing/2014/main" id="{DF1C92FF-FCE3-A645-81F1-CD69DF976BCA}"/>
              </a:ext>
            </a:extLst>
          </p:cNvPr>
          <p:cNvSpPr txBox="1"/>
          <p:nvPr/>
        </p:nvSpPr>
        <p:spPr>
          <a:xfrm>
            <a:off x="10212508" y="4873178"/>
            <a:ext cx="162319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Positive transitivity</a:t>
            </a:r>
          </a:p>
        </p:txBody>
      </p:sp>
      <p:cxnSp>
        <p:nvCxnSpPr>
          <p:cNvPr id="101" name="Straight Arrow Connector 100">
            <a:extLst>
              <a:ext uri="{FF2B5EF4-FFF2-40B4-BE49-F238E27FC236}">
                <a16:creationId xmlns:a16="http://schemas.microsoft.com/office/drawing/2014/main" id="{FB8EE63D-EE00-5047-A3D7-2AFBB933218F}"/>
              </a:ext>
            </a:extLst>
          </p:cNvPr>
          <p:cNvCxnSpPr>
            <a:endCxn id="99" idx="1"/>
          </p:cNvCxnSpPr>
          <p:nvPr/>
        </p:nvCxnSpPr>
        <p:spPr>
          <a:xfrm>
            <a:off x="10017919" y="5027065"/>
            <a:ext cx="194589" cy="1"/>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2" name="Rounded Rectangle 101">
            <a:extLst>
              <a:ext uri="{FF2B5EF4-FFF2-40B4-BE49-F238E27FC236}">
                <a16:creationId xmlns:a16="http://schemas.microsoft.com/office/drawing/2014/main" id="{156F27AF-CA80-F54B-8E72-099B344FAD80}"/>
              </a:ext>
            </a:extLst>
          </p:cNvPr>
          <p:cNvSpPr/>
          <p:nvPr/>
        </p:nvSpPr>
        <p:spPr>
          <a:xfrm>
            <a:off x="8341687" y="4873178"/>
            <a:ext cx="1676232" cy="307775"/>
          </a:xfrm>
          <a:prstGeom prst="roundRect">
            <a:avLst/>
          </a:prstGeom>
          <a:noFill/>
          <a:ln w="25400" cap="flat">
            <a:solidFill>
              <a:srgbClr val="C00000"/>
            </a:solidFill>
            <a:prstDash val="sysDot"/>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p:sp>
        <p:nvSpPr>
          <p:cNvPr id="103" name="TextBox 102">
            <a:extLst>
              <a:ext uri="{FF2B5EF4-FFF2-40B4-BE49-F238E27FC236}">
                <a16:creationId xmlns:a16="http://schemas.microsoft.com/office/drawing/2014/main" id="{18512013-E0DB-D24B-BED0-4C81CDB8D29C}"/>
              </a:ext>
            </a:extLst>
          </p:cNvPr>
          <p:cNvSpPr txBox="1"/>
          <p:nvPr/>
        </p:nvSpPr>
        <p:spPr>
          <a:xfrm>
            <a:off x="10176440" y="2907168"/>
            <a:ext cx="169533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Negative transitivity</a:t>
            </a:r>
          </a:p>
        </p:txBody>
      </p:sp>
      <p:sp>
        <p:nvSpPr>
          <p:cNvPr id="104" name="Right Brace 103">
            <a:extLst>
              <a:ext uri="{FF2B5EF4-FFF2-40B4-BE49-F238E27FC236}">
                <a16:creationId xmlns:a16="http://schemas.microsoft.com/office/drawing/2014/main" id="{99E9981D-3913-F449-8087-2BDD68E94C49}"/>
              </a:ext>
            </a:extLst>
          </p:cNvPr>
          <p:cNvSpPr/>
          <p:nvPr/>
        </p:nvSpPr>
        <p:spPr>
          <a:xfrm>
            <a:off x="10017919" y="2671376"/>
            <a:ext cx="141296" cy="779361"/>
          </a:xfrm>
          <a:prstGeom prst="rightBrac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cs typeface="Calibri"/>
            </a:endParaRPr>
          </a:p>
        </p:txBody>
      </p:sp>
    </p:spTree>
    <p:extLst>
      <p:ext uri="{BB962C8B-B14F-4D97-AF65-F5344CB8AC3E}">
        <p14:creationId xmlns:p14="http://schemas.microsoft.com/office/powerpoint/2010/main" val="2580065857"/>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C5212-24EA-3248-B6FF-35E884D020DF}"/>
              </a:ext>
            </a:extLst>
          </p:cNvPr>
          <p:cNvSpPr>
            <a:spLocks noGrp="1"/>
          </p:cNvSpPr>
          <p:nvPr>
            <p:ph type="title"/>
          </p:nvPr>
        </p:nvSpPr>
        <p:spPr/>
        <p:txBody>
          <a:bodyPr>
            <a:normAutofit/>
          </a:bodyPr>
          <a:lstStyle/>
          <a:p>
            <a:r>
              <a:rPr lang="en-US" dirty="0"/>
              <a:t>Crowdsourced Blocking Functions</a:t>
            </a: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5DD76117-8F94-7B4A-9282-FD9F56C6562B}"/>
                  </a:ext>
                </a:extLst>
              </p:cNvPr>
              <p:cNvSpPr>
                <a:spLocks noGrp="1"/>
              </p:cNvSpPr>
              <p:nvPr>
                <p:ph type="body" sz="half" idx="1"/>
              </p:nvPr>
            </p:nvSpPr>
            <p:spPr>
              <a:xfrm>
                <a:off x="609519" y="1752600"/>
                <a:ext cx="5729635" cy="4373564"/>
              </a:xfrm>
            </p:spPr>
            <p:txBody>
              <a:bodyPr>
                <a:normAutofit fontScale="92500" lnSpcReduction="10000"/>
              </a:bodyPr>
              <a:lstStyle/>
              <a:p>
                <a:r>
                  <a:rPr lang="en-US" dirty="0"/>
                  <a:t>HIT does not necessarily need to solicit match/non-match label</a:t>
                </a:r>
              </a:p>
              <a:p>
                <a:pPr lvl="1"/>
                <a:r>
                  <a:rPr lang="en-US" dirty="0"/>
                  <a:t>Assigning (super)class labels can achieve blocking</a:t>
                </a:r>
              </a:p>
              <a:p>
                <a:pPr lvl="1"/>
                <a:endParaRPr lang="en-US" dirty="0"/>
              </a:p>
              <a:p>
                <a:r>
                  <a:rPr lang="en-US" dirty="0"/>
                  <a:t>Crowdsourcing costs include attribute solicitation + pairwise HITs</a:t>
                </a:r>
              </a:p>
              <a:p>
                <a:endParaRPr lang="en-US" dirty="0"/>
              </a:p>
              <a:p>
                <a:r>
                  <a:rPr lang="en-US" dirty="0"/>
                  <a:t>Assuming enough attributes can be solicited, #HITs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 </m:t>
                    </m:r>
                    <m:r>
                      <m:rPr>
                        <m:nor/>
                      </m:rPr>
                      <a:rPr lang="en-US" b="0" i="0" smtClean="0">
                        <a:latin typeface="Cambria Math" panose="02040503050406030204" pitchFamily="18" charset="0"/>
                        <a:ea typeface="Cambria Math" panose="02040503050406030204" pitchFamily="18" charset="0"/>
                      </a:rPr>
                      <m:t>log</m:t>
                    </m:r>
                    <m:r>
                      <m:rPr>
                        <m:nor/>
                      </m:rPr>
                      <a:rPr lang="en-US" b="0" i="0"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𝑛</m:t>
                    </m:r>
                  </m:oMath>
                </a14:m>
                <a:endParaRPr lang="en-US" dirty="0"/>
              </a:p>
              <a:p>
                <a:pPr lvl="1"/>
                <a:r>
                  <a:rPr lang="en-US" dirty="0"/>
                  <a:t>Since </a:t>
                </a:r>
                <a:r>
                  <a:rPr lang="en-US" i="1" dirty="0"/>
                  <a:t>k </a:t>
                </a:r>
                <a:r>
                  <a:rPr lang="en-US" dirty="0"/>
                  <a:t>divides records into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𝑘</m:t>
                        </m:r>
                      </m:sup>
                    </m:sSup>
                  </m:oMath>
                </a14:m>
                <a:r>
                  <a:rPr lang="en-US" dirty="0"/>
                  <a:t> buckets</a:t>
                </a:r>
              </a:p>
              <a:p>
                <a:pPr lvl="1"/>
                <a:endParaRPr lang="en-US" i="1" dirty="0"/>
              </a:p>
              <a:p>
                <a:r>
                  <a:rPr lang="en-US" dirty="0"/>
                  <a:t>To handle crowd errors</a:t>
                </a:r>
              </a:p>
              <a:p>
                <a:pPr lvl="1"/>
                <a:r>
                  <a:rPr lang="en-US" dirty="0"/>
                  <a:t>Each HIT is assigned to multiple workers</a:t>
                </a:r>
              </a:p>
              <a:p>
                <a:pPr lvl="1"/>
                <a:r>
                  <a:rPr lang="en-US" dirty="0"/>
                  <a:t>Pairwise HIT is issued if r</a:t>
                </a:r>
                <a:r>
                  <a:rPr lang="en-US" baseline="-25000" dirty="0"/>
                  <a:t>1</a:t>
                </a:r>
                <a:r>
                  <a:rPr lang="en-US" dirty="0"/>
                  <a:t>, r</a:t>
                </a:r>
                <a:r>
                  <a:rPr lang="en-US" baseline="-25000" dirty="0"/>
                  <a:t>2</a:t>
                </a:r>
                <a:r>
                  <a:rPr lang="en-US" dirty="0"/>
                  <a:t> differ in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r>
                  <a:rPr lang="en-US" i="1" dirty="0"/>
                  <a:t>M </a:t>
                </a:r>
                <a:r>
                  <a:rPr lang="en-US" dirty="0"/>
                  <a:t>attributes</a:t>
                </a:r>
              </a:p>
            </p:txBody>
          </p:sp>
        </mc:Choice>
        <mc:Fallback xmlns="">
          <p:sp>
            <p:nvSpPr>
              <p:cNvPr id="5" name="Text Placeholder 4">
                <a:extLst>
                  <a:ext uri="{FF2B5EF4-FFF2-40B4-BE49-F238E27FC236}">
                    <a16:creationId xmlns:a16="http://schemas.microsoft.com/office/drawing/2014/main" id="{5DD76117-8F94-7B4A-9282-FD9F56C6562B}"/>
                  </a:ext>
                </a:extLst>
              </p:cNvPr>
              <p:cNvSpPr>
                <a:spLocks noGrp="1" noRot="1" noChangeAspect="1" noMove="1" noResize="1" noEditPoints="1" noAdjustHandles="1" noChangeArrowheads="1" noChangeShapeType="1" noTextEdit="1"/>
              </p:cNvSpPr>
              <p:nvPr>
                <p:ph type="body" sz="half" idx="1"/>
              </p:nvPr>
            </p:nvSpPr>
            <p:spPr>
              <a:xfrm>
                <a:off x="609519" y="1752600"/>
                <a:ext cx="5729635" cy="4373564"/>
              </a:xfrm>
              <a:blipFill>
                <a:blip r:embed="rId2"/>
                <a:stretch>
                  <a:fillRect l="-1774" t="-115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5A96F9F6-3560-DF4B-9638-16F2264CB464}"/>
              </a:ext>
            </a:extLst>
          </p:cNvPr>
          <p:cNvSpPr txBox="1"/>
          <p:nvPr/>
        </p:nvSpPr>
        <p:spPr>
          <a:xfrm>
            <a:off x="609518" y="6452743"/>
            <a:ext cx="10328104" cy="553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Calibri"/>
                <a:cs typeface="Calibri"/>
              </a:rPr>
              <a:t>Attribute-based Crowd Entity Resolution </a:t>
            </a:r>
            <a:r>
              <a:rPr kumimoji="0" lang="en-US" sz="1200" b="0" i="0" u="none" strike="noStrike" kern="1200" cap="none" spc="0" normalizeH="0" baseline="0" noProof="0" dirty="0">
                <a:ln>
                  <a:noFill/>
                </a:ln>
                <a:solidFill>
                  <a:srgbClr val="000000"/>
                </a:solidFill>
                <a:effectLst/>
                <a:uLnTx/>
                <a:uFillTx/>
                <a:latin typeface="Calibri"/>
                <a:cs typeface="Calibri"/>
              </a:rPr>
              <a:t>by </a:t>
            </a:r>
            <a:r>
              <a:rPr kumimoji="0" lang="en-US" sz="1200" b="1" i="0" u="none" strike="noStrike" kern="1200" cap="none" spc="0" normalizeH="0" baseline="0" noProof="0" dirty="0">
                <a:ln>
                  <a:noFill/>
                </a:ln>
                <a:solidFill>
                  <a:srgbClr val="000000"/>
                </a:solidFill>
                <a:effectLst/>
                <a:uLnTx/>
                <a:uFillTx/>
                <a:latin typeface="Calibri"/>
                <a:cs typeface="Calibri"/>
              </a:rPr>
              <a:t>Khan and Garcia-Molina </a:t>
            </a:r>
            <a:r>
              <a:rPr kumimoji="0" lang="en-US" sz="1200" b="0" i="0" u="none" strike="noStrike" kern="1200" cap="none" spc="0" normalizeH="0" baseline="0" noProof="0" dirty="0">
                <a:ln>
                  <a:noFill/>
                </a:ln>
                <a:solidFill>
                  <a:srgbClr val="000000"/>
                </a:solidFill>
                <a:effectLst/>
                <a:uLnTx/>
                <a:uFillTx/>
                <a:latin typeface="Calibri"/>
                <a:cs typeface="Calibri"/>
              </a:rPr>
              <a:t>in CIKM 2016.</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grpSp>
        <p:nvGrpSpPr>
          <p:cNvPr id="6" name="Group 5">
            <a:extLst>
              <a:ext uri="{FF2B5EF4-FFF2-40B4-BE49-F238E27FC236}">
                <a16:creationId xmlns:a16="http://schemas.microsoft.com/office/drawing/2014/main" id="{C6A1DF6D-F365-EC4A-866D-E7DDAEC911EB}"/>
              </a:ext>
            </a:extLst>
          </p:cNvPr>
          <p:cNvGrpSpPr/>
          <p:nvPr/>
        </p:nvGrpSpPr>
        <p:grpSpPr>
          <a:xfrm>
            <a:off x="7268208" y="2671929"/>
            <a:ext cx="714048" cy="432835"/>
            <a:chOff x="2467192" y="2422351"/>
            <a:chExt cx="1260724" cy="614362"/>
          </a:xfrm>
        </p:grpSpPr>
        <p:sp>
          <p:nvSpPr>
            <p:cNvPr id="7" name="Rounded Rectangle 6">
              <a:extLst>
                <a:ext uri="{FF2B5EF4-FFF2-40B4-BE49-F238E27FC236}">
                  <a16:creationId xmlns:a16="http://schemas.microsoft.com/office/drawing/2014/main" id="{E74DA043-5534-AA4F-9FD0-695937441DD0}"/>
                </a:ext>
              </a:extLst>
            </p:cNvPr>
            <p:cNvSpPr/>
            <p:nvPr/>
          </p:nvSpPr>
          <p:spPr>
            <a:xfrm>
              <a:off x="2467192" y="2422351"/>
              <a:ext cx="1228725" cy="614362"/>
            </a:xfrm>
            <a:prstGeom prst="roundRect">
              <a:avLst/>
            </a:prstGeom>
            <a:solidFill>
              <a:srgbClr val="FCD6B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8" name="TextBox 7">
              <a:extLst>
                <a:ext uri="{FF2B5EF4-FFF2-40B4-BE49-F238E27FC236}">
                  <a16:creationId xmlns:a16="http://schemas.microsoft.com/office/drawing/2014/main" id="{F2855C93-C461-274B-82CB-95FF73A8DA4F}"/>
                </a:ext>
              </a:extLst>
            </p:cNvPr>
            <p:cNvSpPr txBox="1"/>
            <p:nvPr/>
          </p:nvSpPr>
          <p:spPr>
            <a:xfrm>
              <a:off x="2484864" y="2544866"/>
              <a:ext cx="1243052" cy="34948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Blocking</a:t>
              </a:r>
            </a:p>
          </p:txBody>
        </p:sp>
      </p:grpSp>
      <p:grpSp>
        <p:nvGrpSpPr>
          <p:cNvPr id="9" name="Group 8">
            <a:extLst>
              <a:ext uri="{FF2B5EF4-FFF2-40B4-BE49-F238E27FC236}">
                <a16:creationId xmlns:a16="http://schemas.microsoft.com/office/drawing/2014/main" id="{8E22EA62-E2B0-0E4A-B706-C6BC6466A3FB}"/>
              </a:ext>
            </a:extLst>
          </p:cNvPr>
          <p:cNvGrpSpPr/>
          <p:nvPr/>
        </p:nvGrpSpPr>
        <p:grpSpPr>
          <a:xfrm>
            <a:off x="8548048" y="2671929"/>
            <a:ext cx="740908" cy="432835"/>
            <a:chOff x="3387074" y="3404432"/>
            <a:chExt cx="1308147" cy="614362"/>
          </a:xfrm>
        </p:grpSpPr>
        <p:sp>
          <p:nvSpPr>
            <p:cNvPr id="10" name="Rounded Rectangle 9">
              <a:extLst>
                <a:ext uri="{FF2B5EF4-FFF2-40B4-BE49-F238E27FC236}">
                  <a16:creationId xmlns:a16="http://schemas.microsoft.com/office/drawing/2014/main" id="{5AFCC5BD-3DD4-9B49-B04F-4B041BC85B79}"/>
                </a:ext>
              </a:extLst>
            </p:cNvPr>
            <p:cNvSpPr/>
            <p:nvPr/>
          </p:nvSpPr>
          <p:spPr>
            <a:xfrm>
              <a:off x="3417197" y="3404432"/>
              <a:ext cx="1228725" cy="614362"/>
            </a:xfrm>
            <a:prstGeom prst="roundRect">
              <a:avLst/>
            </a:prstGeom>
            <a:solidFill>
              <a:srgbClr val="FCD6B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11" name="TextBox 10">
              <a:extLst>
                <a:ext uri="{FF2B5EF4-FFF2-40B4-BE49-F238E27FC236}">
                  <a16:creationId xmlns:a16="http://schemas.microsoft.com/office/drawing/2014/main" id="{019A438D-BCF3-5B45-A269-D424146F35E6}"/>
                </a:ext>
              </a:extLst>
            </p:cNvPr>
            <p:cNvSpPr txBox="1"/>
            <p:nvPr/>
          </p:nvSpPr>
          <p:spPr>
            <a:xfrm>
              <a:off x="3387074" y="3526947"/>
              <a:ext cx="1308147" cy="34948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Matching</a:t>
              </a:r>
            </a:p>
          </p:txBody>
        </p:sp>
      </p:grpSp>
      <p:grpSp>
        <p:nvGrpSpPr>
          <p:cNvPr id="12" name="Group 11">
            <a:extLst>
              <a:ext uri="{FF2B5EF4-FFF2-40B4-BE49-F238E27FC236}">
                <a16:creationId xmlns:a16="http://schemas.microsoft.com/office/drawing/2014/main" id="{36249F7B-07EB-FC47-9CD1-34B33047665A}"/>
              </a:ext>
            </a:extLst>
          </p:cNvPr>
          <p:cNvGrpSpPr/>
          <p:nvPr/>
        </p:nvGrpSpPr>
        <p:grpSpPr>
          <a:xfrm>
            <a:off x="9811945" y="2671929"/>
            <a:ext cx="805029" cy="432835"/>
            <a:chOff x="6947446" y="3788814"/>
            <a:chExt cx="1421359" cy="614362"/>
          </a:xfrm>
        </p:grpSpPr>
        <p:sp>
          <p:nvSpPr>
            <p:cNvPr id="13" name="Rounded Rectangle 12">
              <a:extLst>
                <a:ext uri="{FF2B5EF4-FFF2-40B4-BE49-F238E27FC236}">
                  <a16:creationId xmlns:a16="http://schemas.microsoft.com/office/drawing/2014/main" id="{9C7DA851-3658-CA4F-98B8-8F4A3E18096B}"/>
                </a:ext>
              </a:extLst>
            </p:cNvPr>
            <p:cNvSpPr/>
            <p:nvPr/>
          </p:nvSpPr>
          <p:spPr>
            <a:xfrm>
              <a:off x="7038484" y="3788814"/>
              <a:ext cx="1228725" cy="614362"/>
            </a:xfrm>
            <a:prstGeom prst="roundRect">
              <a:avLst/>
            </a:prstGeom>
            <a:solidFill>
              <a:srgbClr val="FCD6B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14" name="TextBox 13">
              <a:extLst>
                <a:ext uri="{FF2B5EF4-FFF2-40B4-BE49-F238E27FC236}">
                  <a16:creationId xmlns:a16="http://schemas.microsoft.com/office/drawing/2014/main" id="{81919543-EE4F-1749-A839-29500302C6C2}"/>
                </a:ext>
              </a:extLst>
            </p:cNvPr>
            <p:cNvSpPr txBox="1"/>
            <p:nvPr/>
          </p:nvSpPr>
          <p:spPr>
            <a:xfrm>
              <a:off x="6947446" y="3911329"/>
              <a:ext cx="1421359" cy="34948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Clustering</a:t>
              </a:r>
            </a:p>
          </p:txBody>
        </p:sp>
      </p:grpSp>
      <p:grpSp>
        <p:nvGrpSpPr>
          <p:cNvPr id="15" name="Group 14">
            <a:extLst>
              <a:ext uri="{FF2B5EF4-FFF2-40B4-BE49-F238E27FC236}">
                <a16:creationId xmlns:a16="http://schemas.microsoft.com/office/drawing/2014/main" id="{7E39FEB0-2864-634C-9059-9B88E4DF2066}"/>
              </a:ext>
            </a:extLst>
          </p:cNvPr>
          <p:cNvGrpSpPr/>
          <p:nvPr/>
        </p:nvGrpSpPr>
        <p:grpSpPr>
          <a:xfrm>
            <a:off x="5965260" y="2671930"/>
            <a:ext cx="756468" cy="432835"/>
            <a:chOff x="995852" y="1453221"/>
            <a:chExt cx="1335619" cy="614362"/>
          </a:xfrm>
        </p:grpSpPr>
        <p:sp>
          <p:nvSpPr>
            <p:cNvPr id="16" name="Rectangle 15">
              <a:extLst>
                <a:ext uri="{FF2B5EF4-FFF2-40B4-BE49-F238E27FC236}">
                  <a16:creationId xmlns:a16="http://schemas.microsoft.com/office/drawing/2014/main" id="{0647360B-8FBA-EC4C-9CCF-EAD696097E75}"/>
                </a:ext>
              </a:extLst>
            </p:cNvPr>
            <p:cNvSpPr/>
            <p:nvPr/>
          </p:nvSpPr>
          <p:spPr>
            <a:xfrm>
              <a:off x="1024026" y="1453221"/>
              <a:ext cx="1228725" cy="614362"/>
            </a:xfrm>
            <a:prstGeom prst="rect">
              <a:avLst/>
            </a:prstGeom>
            <a:solidFill>
              <a:srgbClr val="FCD6B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17" name="TextBox 16">
              <a:extLst>
                <a:ext uri="{FF2B5EF4-FFF2-40B4-BE49-F238E27FC236}">
                  <a16:creationId xmlns:a16="http://schemas.microsoft.com/office/drawing/2014/main" id="{6117CF5F-FA27-D54F-B235-270A592E6266}"/>
                </a:ext>
              </a:extLst>
            </p:cNvPr>
            <p:cNvSpPr txBox="1"/>
            <p:nvPr/>
          </p:nvSpPr>
          <p:spPr>
            <a:xfrm>
              <a:off x="995852" y="1575736"/>
              <a:ext cx="1335619" cy="3494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Mentions</a:t>
              </a:r>
            </a:p>
          </p:txBody>
        </p:sp>
      </p:grpSp>
      <p:grpSp>
        <p:nvGrpSpPr>
          <p:cNvPr id="18" name="Group 17">
            <a:extLst>
              <a:ext uri="{FF2B5EF4-FFF2-40B4-BE49-F238E27FC236}">
                <a16:creationId xmlns:a16="http://schemas.microsoft.com/office/drawing/2014/main" id="{ED9DA8D8-29BC-9F49-97A3-883DB47A962C}"/>
              </a:ext>
            </a:extLst>
          </p:cNvPr>
          <p:cNvGrpSpPr/>
          <p:nvPr/>
        </p:nvGrpSpPr>
        <p:grpSpPr>
          <a:xfrm>
            <a:off x="11084001" y="2671929"/>
            <a:ext cx="780833" cy="432835"/>
            <a:chOff x="8774163" y="3788814"/>
            <a:chExt cx="1378639" cy="614362"/>
          </a:xfrm>
        </p:grpSpPr>
        <p:sp>
          <p:nvSpPr>
            <p:cNvPr id="19" name="Rectangle 18">
              <a:extLst>
                <a:ext uri="{FF2B5EF4-FFF2-40B4-BE49-F238E27FC236}">
                  <a16:creationId xmlns:a16="http://schemas.microsoft.com/office/drawing/2014/main" id="{600A2B51-D652-624B-9E16-3364F9BCA3BE}"/>
                </a:ext>
              </a:extLst>
            </p:cNvPr>
            <p:cNvSpPr/>
            <p:nvPr/>
          </p:nvSpPr>
          <p:spPr>
            <a:xfrm>
              <a:off x="8851519" y="3788814"/>
              <a:ext cx="1228725" cy="614362"/>
            </a:xfrm>
            <a:prstGeom prst="rect">
              <a:avLst/>
            </a:prstGeom>
            <a:solidFill>
              <a:srgbClr val="FCD6B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20" name="TextBox 19">
              <a:extLst>
                <a:ext uri="{FF2B5EF4-FFF2-40B4-BE49-F238E27FC236}">
                  <a16:creationId xmlns:a16="http://schemas.microsoft.com/office/drawing/2014/main" id="{42300F02-5A9B-8C4E-8EB4-22A0ABBA520A}"/>
                </a:ext>
              </a:extLst>
            </p:cNvPr>
            <p:cNvSpPr txBox="1"/>
            <p:nvPr/>
          </p:nvSpPr>
          <p:spPr>
            <a:xfrm>
              <a:off x="8774163" y="3834385"/>
              <a:ext cx="1378639" cy="56791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Resolved Entities</a:t>
              </a:r>
            </a:p>
          </p:txBody>
        </p:sp>
      </p:grpSp>
      <p:cxnSp>
        <p:nvCxnSpPr>
          <p:cNvPr id="35" name="Straight Arrow Connector 34">
            <a:extLst>
              <a:ext uri="{FF2B5EF4-FFF2-40B4-BE49-F238E27FC236}">
                <a16:creationId xmlns:a16="http://schemas.microsoft.com/office/drawing/2014/main" id="{F86B9F4C-43D9-974C-B630-7C271B9EA16D}"/>
              </a:ext>
            </a:extLst>
          </p:cNvPr>
          <p:cNvCxnSpPr>
            <a:cxnSpLocks/>
            <a:stCxn id="16" idx="3"/>
            <a:endCxn id="7" idx="1"/>
          </p:cNvCxnSpPr>
          <p:nvPr/>
        </p:nvCxnSpPr>
        <p:spPr>
          <a:xfrm flipV="1">
            <a:off x="6677143" y="2888347"/>
            <a:ext cx="591066" cy="1"/>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3" name="Straight Arrow Connector 42">
            <a:extLst>
              <a:ext uri="{FF2B5EF4-FFF2-40B4-BE49-F238E27FC236}">
                <a16:creationId xmlns:a16="http://schemas.microsoft.com/office/drawing/2014/main" id="{AC6868C9-C432-E44C-B680-D7DD3E1BAE0F}"/>
              </a:ext>
            </a:extLst>
          </p:cNvPr>
          <p:cNvCxnSpPr>
            <a:cxnSpLocks/>
          </p:cNvCxnSpPr>
          <p:nvPr/>
        </p:nvCxnSpPr>
        <p:spPr>
          <a:xfrm flipV="1">
            <a:off x="7990422" y="2877960"/>
            <a:ext cx="591066" cy="1"/>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BCFC6B47-2A24-854C-983F-8E97CA42F895}"/>
              </a:ext>
            </a:extLst>
          </p:cNvPr>
          <p:cNvCxnSpPr>
            <a:cxnSpLocks/>
          </p:cNvCxnSpPr>
          <p:nvPr/>
        </p:nvCxnSpPr>
        <p:spPr>
          <a:xfrm flipV="1">
            <a:off x="9278317" y="2888345"/>
            <a:ext cx="591066" cy="1"/>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5" name="Straight Arrow Connector 44">
            <a:extLst>
              <a:ext uri="{FF2B5EF4-FFF2-40B4-BE49-F238E27FC236}">
                <a16:creationId xmlns:a16="http://schemas.microsoft.com/office/drawing/2014/main" id="{81A602E5-FFEA-614F-970B-3AF62B541540}"/>
              </a:ext>
            </a:extLst>
          </p:cNvPr>
          <p:cNvCxnSpPr>
            <a:cxnSpLocks/>
          </p:cNvCxnSpPr>
          <p:nvPr/>
        </p:nvCxnSpPr>
        <p:spPr>
          <a:xfrm flipV="1">
            <a:off x="10543639" y="2877959"/>
            <a:ext cx="591066" cy="1"/>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47" name="Left Brace 46">
            <a:extLst>
              <a:ext uri="{FF2B5EF4-FFF2-40B4-BE49-F238E27FC236}">
                <a16:creationId xmlns:a16="http://schemas.microsoft.com/office/drawing/2014/main" id="{4C962A48-8206-3441-8D4B-6D6FCF90DB54}"/>
              </a:ext>
            </a:extLst>
          </p:cNvPr>
          <p:cNvSpPr/>
          <p:nvPr/>
        </p:nvSpPr>
        <p:spPr>
          <a:xfrm rot="16200000">
            <a:off x="7507126" y="2846214"/>
            <a:ext cx="246221" cy="983646"/>
          </a:xfrm>
          <a:prstGeom prst="leftBrac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cs typeface="Calibri"/>
            </a:endParaRPr>
          </a:p>
        </p:txBody>
      </p:sp>
      <p:sp>
        <p:nvSpPr>
          <p:cNvPr id="48" name="Right Brace 47">
            <a:extLst>
              <a:ext uri="{FF2B5EF4-FFF2-40B4-BE49-F238E27FC236}">
                <a16:creationId xmlns:a16="http://schemas.microsoft.com/office/drawing/2014/main" id="{5B31481D-D8D4-974F-B466-3FD5E800A584}"/>
              </a:ext>
            </a:extLst>
          </p:cNvPr>
          <p:cNvSpPr/>
          <p:nvPr/>
        </p:nvSpPr>
        <p:spPr>
          <a:xfrm rot="16200000">
            <a:off x="7515843" y="1957502"/>
            <a:ext cx="228789" cy="983646"/>
          </a:xfrm>
          <a:prstGeom prst="rightBrace">
            <a:avLst/>
          </a:prstGeom>
          <a:noFill/>
          <a:ln w="25400" cap="flat">
            <a:solidFill>
              <a:srgbClr val="C00000"/>
            </a:solidFill>
            <a:prstDash val="solid"/>
            <a:round/>
            <a:extLst>
              <a:ext uri="{C807C97D-BFC1-408E-A445-0C87EB9F89A2}">
                <ask:lineSketchStyleProps xmlns:ask="http://schemas.microsoft.com/office/drawing/2018/sketchyshapes" sd="1219033472">
                  <a:custGeom>
                    <a:avLst/>
                    <a:gdLst>
                      <a:gd name="connsiteX0" fmla="*/ 0 w 228789"/>
                      <a:gd name="connsiteY0" fmla="*/ 0 h 983646"/>
                      <a:gd name="connsiteX1" fmla="*/ 114395 w 228789"/>
                      <a:gd name="connsiteY1" fmla="*/ 19065 h 983646"/>
                      <a:gd name="connsiteX2" fmla="*/ 114395 w 228789"/>
                      <a:gd name="connsiteY2" fmla="*/ 472758 h 983646"/>
                      <a:gd name="connsiteX3" fmla="*/ 228790 w 228789"/>
                      <a:gd name="connsiteY3" fmla="*/ 491823 h 983646"/>
                      <a:gd name="connsiteX4" fmla="*/ 114395 w 228789"/>
                      <a:gd name="connsiteY4" fmla="*/ 510888 h 983646"/>
                      <a:gd name="connsiteX5" fmla="*/ 114395 w 228789"/>
                      <a:gd name="connsiteY5" fmla="*/ 964581 h 983646"/>
                      <a:gd name="connsiteX6" fmla="*/ 0 w 228789"/>
                      <a:gd name="connsiteY6" fmla="*/ 983646 h 983646"/>
                      <a:gd name="connsiteX7" fmla="*/ 0 w 228789"/>
                      <a:gd name="connsiteY7" fmla="*/ 472150 h 983646"/>
                      <a:gd name="connsiteX8" fmla="*/ 0 w 228789"/>
                      <a:gd name="connsiteY8" fmla="*/ 0 h 983646"/>
                      <a:gd name="connsiteX0" fmla="*/ 0 w 228789"/>
                      <a:gd name="connsiteY0" fmla="*/ 0 h 983646"/>
                      <a:gd name="connsiteX1" fmla="*/ 114395 w 228789"/>
                      <a:gd name="connsiteY1" fmla="*/ 19065 h 983646"/>
                      <a:gd name="connsiteX2" fmla="*/ 114395 w 228789"/>
                      <a:gd name="connsiteY2" fmla="*/ 472758 h 983646"/>
                      <a:gd name="connsiteX3" fmla="*/ 228790 w 228789"/>
                      <a:gd name="connsiteY3" fmla="*/ 491823 h 983646"/>
                      <a:gd name="connsiteX4" fmla="*/ 114395 w 228789"/>
                      <a:gd name="connsiteY4" fmla="*/ 510888 h 983646"/>
                      <a:gd name="connsiteX5" fmla="*/ 114395 w 228789"/>
                      <a:gd name="connsiteY5" fmla="*/ 964581 h 983646"/>
                      <a:gd name="connsiteX6" fmla="*/ 0 w 228789"/>
                      <a:gd name="connsiteY6" fmla="*/ 983646 h 98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789" h="983646" stroke="0" extrusionOk="0">
                        <a:moveTo>
                          <a:pt x="0" y="0"/>
                        </a:moveTo>
                        <a:cubicBezTo>
                          <a:pt x="62902" y="-171"/>
                          <a:pt x="111696" y="9549"/>
                          <a:pt x="114395" y="19065"/>
                        </a:cubicBezTo>
                        <a:cubicBezTo>
                          <a:pt x="127558" y="114635"/>
                          <a:pt x="68377" y="249837"/>
                          <a:pt x="114395" y="472758"/>
                        </a:cubicBezTo>
                        <a:cubicBezTo>
                          <a:pt x="111834" y="481339"/>
                          <a:pt x="160212" y="502903"/>
                          <a:pt x="228790" y="491823"/>
                        </a:cubicBezTo>
                        <a:cubicBezTo>
                          <a:pt x="165645" y="494456"/>
                          <a:pt x="114177" y="499657"/>
                          <a:pt x="114395" y="510888"/>
                        </a:cubicBezTo>
                        <a:cubicBezTo>
                          <a:pt x="131247" y="728831"/>
                          <a:pt x="67874" y="795912"/>
                          <a:pt x="114395" y="964581"/>
                        </a:cubicBezTo>
                        <a:cubicBezTo>
                          <a:pt x="103143" y="985704"/>
                          <a:pt x="62187" y="974183"/>
                          <a:pt x="0" y="983646"/>
                        </a:cubicBezTo>
                        <a:cubicBezTo>
                          <a:pt x="-26668" y="860937"/>
                          <a:pt x="51462" y="699497"/>
                          <a:pt x="0" y="472150"/>
                        </a:cubicBezTo>
                        <a:cubicBezTo>
                          <a:pt x="-51462" y="244803"/>
                          <a:pt x="4005" y="218794"/>
                          <a:pt x="0" y="0"/>
                        </a:cubicBezTo>
                        <a:close/>
                      </a:path>
                      <a:path w="228789" h="983646" fill="none" extrusionOk="0">
                        <a:moveTo>
                          <a:pt x="0" y="0"/>
                        </a:moveTo>
                        <a:cubicBezTo>
                          <a:pt x="63556" y="308"/>
                          <a:pt x="115029" y="9480"/>
                          <a:pt x="114395" y="19065"/>
                        </a:cubicBezTo>
                        <a:cubicBezTo>
                          <a:pt x="136892" y="199486"/>
                          <a:pt x="88344" y="260900"/>
                          <a:pt x="114395" y="472758"/>
                        </a:cubicBezTo>
                        <a:cubicBezTo>
                          <a:pt x="103781" y="480571"/>
                          <a:pt x="167170" y="489888"/>
                          <a:pt x="228790" y="491823"/>
                        </a:cubicBezTo>
                        <a:cubicBezTo>
                          <a:pt x="163377" y="490960"/>
                          <a:pt x="114241" y="499974"/>
                          <a:pt x="114395" y="510888"/>
                        </a:cubicBezTo>
                        <a:cubicBezTo>
                          <a:pt x="141031" y="717529"/>
                          <a:pt x="61852" y="797279"/>
                          <a:pt x="114395" y="964581"/>
                        </a:cubicBezTo>
                        <a:cubicBezTo>
                          <a:pt x="115239" y="963695"/>
                          <a:pt x="58229" y="986536"/>
                          <a:pt x="0" y="983646"/>
                        </a:cubicBezTo>
                      </a:path>
                    </a:pathLst>
                  </a:custGeom>
                  <ask:type>
                    <ask:lineSketchNone/>
                  </ask:type>
                </ask:lineSketchStyleProps>
              </a:ext>
            </a:extLst>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cs typeface="Calibri"/>
            </a:endParaRPr>
          </a:p>
        </p:txBody>
      </p:sp>
      <p:pic>
        <p:nvPicPr>
          <p:cNvPr id="49" name="Picture 48">
            <a:extLst>
              <a:ext uri="{FF2B5EF4-FFF2-40B4-BE49-F238E27FC236}">
                <a16:creationId xmlns:a16="http://schemas.microsoft.com/office/drawing/2014/main" id="{4865543C-F01C-A741-9B0B-EA5118043D6F}"/>
              </a:ext>
            </a:extLst>
          </p:cNvPr>
          <p:cNvPicPr>
            <a:picLocks noChangeAspect="1"/>
          </p:cNvPicPr>
          <p:nvPr/>
        </p:nvPicPr>
        <p:blipFill>
          <a:blip r:embed="rId3"/>
          <a:stretch>
            <a:fillRect/>
          </a:stretch>
        </p:blipFill>
        <p:spPr>
          <a:xfrm>
            <a:off x="7325321" y="4238490"/>
            <a:ext cx="533400" cy="711200"/>
          </a:xfrm>
          <a:prstGeom prst="rect">
            <a:avLst/>
          </a:prstGeom>
        </p:spPr>
      </p:pic>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A7843413-3E11-D645-89C9-B5F3C3CA6DBB}"/>
                  </a:ext>
                </a:extLst>
              </p:cNvPr>
              <p:cNvSpPr txBox="1"/>
              <p:nvPr/>
            </p:nvSpPr>
            <p:spPr>
              <a:xfrm>
                <a:off x="7990422" y="4217352"/>
                <a:ext cx="3473065"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285750" marR="0" lvl="0" indent="-2857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Gender </a:t>
                </a:r>
                <a14:m>
                  <m:oMath xmlns:m="http://schemas.openxmlformats.org/officeDocument/2006/math">
                    <m:r>
                      <a:rPr kumimoji="0" lang="en-US" sz="1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Calibri"/>
                      </a:rPr>
                      <m:t>∈</m:t>
                    </m:r>
                  </m:oMath>
                </a14:m>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{male, female, other}</a:t>
                </a:r>
              </a:p>
              <a:p>
                <a:pPr marL="285750" marR="0" lvl="0" indent="-2857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Celebrity type </a:t>
                </a:r>
                <a14:m>
                  <m:oMath xmlns:m="http://schemas.openxmlformats.org/officeDocument/2006/math">
                    <m: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sym typeface="Calibri"/>
                      </a:rPr>
                      <m:t>∈</m:t>
                    </m:r>
                  </m:oMath>
                </a14:m>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{actor, singer, athlete}</a:t>
                </a:r>
              </a:p>
              <a:p>
                <a:pPr marL="285750" marR="0" lvl="0" indent="-2857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Ethnicity </a:t>
                </a:r>
                <a14:m>
                  <m:oMath xmlns:m="http://schemas.openxmlformats.org/officeDocument/2006/math">
                    <m: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sym typeface="Calibri"/>
                      </a:rPr>
                      <m:t>∈</m:t>
                    </m:r>
                  </m:oMath>
                </a14:m>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a:t>
                </a:r>
                <a:r>
                  <a:rPr kumimoji="0" lang="en-US" sz="1400" b="0" i="0" u="none" strike="noStrike" kern="1200" cap="none" spc="0" normalizeH="0" baseline="0" noProof="0" dirty="0" err="1">
                    <a:ln>
                      <a:noFill/>
                    </a:ln>
                    <a:solidFill>
                      <a:srgbClr val="000000"/>
                    </a:solidFill>
                    <a:effectLst/>
                    <a:uLnTx/>
                    <a:uFillTx/>
                    <a:latin typeface="IBM Plex Sans" panose="020B0503050203000203" pitchFamily="34" charset="0"/>
                    <a:cs typeface="Calibri"/>
                    <a:sym typeface="Calibri"/>
                  </a:rPr>
                  <a:t>caucasian</a:t>
                </a: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a:t>
                </a:r>
                <a:r>
                  <a:rPr kumimoji="0" lang="en-US" sz="1400" b="0" i="0" u="none" strike="noStrike" kern="1200" cap="none" spc="0" normalizeH="0" baseline="0" noProof="0" dirty="0" err="1">
                    <a:ln>
                      <a:noFill/>
                    </a:ln>
                    <a:solidFill>
                      <a:srgbClr val="000000"/>
                    </a:solidFill>
                    <a:effectLst/>
                    <a:uLnTx/>
                    <a:uFillTx/>
                    <a:latin typeface="IBM Plex Sans" panose="020B0503050203000203" pitchFamily="34" charset="0"/>
                    <a:cs typeface="Calibri"/>
                    <a:sym typeface="Calibri"/>
                  </a:rPr>
                  <a:t>asian</a:t>
                </a: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 …}</a:t>
                </a:r>
              </a:p>
            </p:txBody>
          </p:sp>
        </mc:Choice>
        <mc:Fallback xmlns="">
          <p:sp>
            <p:nvSpPr>
              <p:cNvPr id="50" name="TextBox 49">
                <a:extLst>
                  <a:ext uri="{FF2B5EF4-FFF2-40B4-BE49-F238E27FC236}">
                    <a16:creationId xmlns:a16="http://schemas.microsoft.com/office/drawing/2014/main" id="{A7843413-3E11-D645-89C9-B5F3C3CA6DBB}"/>
                  </a:ext>
                </a:extLst>
              </p:cNvPr>
              <p:cNvSpPr txBox="1">
                <a:spLocks noRot="1" noChangeAspect="1" noMove="1" noResize="1" noEditPoints="1" noAdjustHandles="1" noChangeArrowheads="1" noChangeShapeType="1" noTextEdit="1"/>
              </p:cNvSpPr>
              <p:nvPr/>
            </p:nvSpPr>
            <p:spPr>
              <a:xfrm>
                <a:off x="7990422" y="4217352"/>
                <a:ext cx="3473065" cy="738662"/>
              </a:xfrm>
              <a:prstGeom prst="rect">
                <a:avLst/>
              </a:prstGeom>
              <a:blipFill>
                <a:blip r:embed="rId4"/>
                <a:stretch>
                  <a:fillRect l="-1455" r="-727" b="-8475"/>
                </a:stretch>
              </a:blipFill>
              <a:ln w="12700" cap="flat">
                <a:noFill/>
                <a:miter lim="400000"/>
              </a:ln>
              <a:effectLst/>
            </p:spPr>
            <p:txBody>
              <a:bodyPr/>
              <a:lstStyle/>
              <a:p>
                <a:r>
                  <a:rPr lang="en-US">
                    <a:noFill/>
                  </a:rPr>
                  <a:t> </a:t>
                </a:r>
              </a:p>
            </p:txBody>
          </p:sp>
        </mc:Fallback>
      </mc:AlternateContent>
      <p:sp>
        <p:nvSpPr>
          <p:cNvPr id="3" name="TextBox 2">
            <a:extLst>
              <a:ext uri="{FF2B5EF4-FFF2-40B4-BE49-F238E27FC236}">
                <a16:creationId xmlns:a16="http://schemas.microsoft.com/office/drawing/2014/main" id="{93EDDBBA-03B7-9C46-A88F-C44F0D01DF56}"/>
              </a:ext>
            </a:extLst>
          </p:cNvPr>
          <p:cNvSpPr txBox="1"/>
          <p:nvPr/>
        </p:nvSpPr>
        <p:spPr>
          <a:xfrm>
            <a:off x="9278317" y="393796"/>
            <a:ext cx="272606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dirty="0"/>
              <a:t>[Khan and Molina, CIKM’16]</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496449230"/>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F8043B-CD11-6748-AE49-F8E73BAF4D35}"/>
              </a:ext>
            </a:extLst>
          </p:cNvPr>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00" b="0" i="0" u="none" strike="noStrike" kern="1200" cap="none" spc="0" normalizeH="0" baseline="0" noProof="0" smtClean="0">
                <a:ln>
                  <a:noFill/>
                </a:ln>
                <a:solidFill>
                  <a:srgbClr val="001934"/>
                </a:solidFill>
                <a:effectLst/>
                <a:uLnTx/>
                <a:uFillTx/>
                <a:latin typeface="Arial"/>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700" b="0" i="0" u="none" strike="noStrike" kern="1200" cap="none" spc="0" normalizeH="0" baseline="0" noProof="0">
              <a:ln>
                <a:noFill/>
              </a:ln>
              <a:solidFill>
                <a:srgbClr val="001934"/>
              </a:solidFill>
              <a:effectLst/>
              <a:uLnTx/>
              <a:uFillTx/>
              <a:latin typeface="Arial"/>
              <a:cs typeface="Arial"/>
              <a:sym typeface="Arial"/>
            </a:endParaRPr>
          </a:p>
        </p:txBody>
      </p:sp>
      <p:sp>
        <p:nvSpPr>
          <p:cNvPr id="2" name="Title 1">
            <a:extLst>
              <a:ext uri="{FF2B5EF4-FFF2-40B4-BE49-F238E27FC236}">
                <a16:creationId xmlns:a16="http://schemas.microsoft.com/office/drawing/2014/main" id="{5CADB272-3384-6C4B-ABC1-E4AAFFF2A9A8}"/>
              </a:ext>
            </a:extLst>
          </p:cNvPr>
          <p:cNvSpPr>
            <a:spLocks noGrp="1"/>
          </p:cNvSpPr>
          <p:nvPr>
            <p:ph type="title"/>
          </p:nvPr>
        </p:nvSpPr>
        <p:spPr/>
        <p:txBody>
          <a:bodyPr/>
          <a:lstStyle/>
          <a:p>
            <a:r>
              <a:rPr lang="en-US" dirty="0"/>
              <a:t>Hands-off Crowdsourced ER</a:t>
            </a:r>
          </a:p>
        </p:txBody>
      </p:sp>
      <p:pic>
        <p:nvPicPr>
          <p:cNvPr id="7" name="Picture 6">
            <a:extLst>
              <a:ext uri="{FF2B5EF4-FFF2-40B4-BE49-F238E27FC236}">
                <a16:creationId xmlns:a16="http://schemas.microsoft.com/office/drawing/2014/main" id="{DD1792F3-4845-804B-B0EA-3AA17C8F4332}"/>
              </a:ext>
            </a:extLst>
          </p:cNvPr>
          <p:cNvPicPr>
            <a:picLocks noChangeAspect="1"/>
          </p:cNvPicPr>
          <p:nvPr/>
        </p:nvPicPr>
        <p:blipFill>
          <a:blip r:embed="rId2"/>
          <a:stretch>
            <a:fillRect/>
          </a:stretch>
        </p:blipFill>
        <p:spPr>
          <a:xfrm>
            <a:off x="9200244" y="3521161"/>
            <a:ext cx="2129963" cy="1820481"/>
          </a:xfrm>
          <a:prstGeom prst="rect">
            <a:avLst/>
          </a:prstGeom>
        </p:spPr>
      </p:pic>
      <p:sp>
        <p:nvSpPr>
          <p:cNvPr id="6" name="Text Placeholder 5">
            <a:extLst>
              <a:ext uri="{FF2B5EF4-FFF2-40B4-BE49-F238E27FC236}">
                <a16:creationId xmlns:a16="http://schemas.microsoft.com/office/drawing/2014/main" id="{8FE33DE1-8192-7648-ACF8-BF1C1643C222}"/>
              </a:ext>
            </a:extLst>
          </p:cNvPr>
          <p:cNvSpPr>
            <a:spLocks noGrp="1"/>
          </p:cNvSpPr>
          <p:nvPr>
            <p:ph type="body" sz="half" idx="1"/>
          </p:nvPr>
        </p:nvSpPr>
        <p:spPr/>
        <p:txBody>
          <a:bodyPr>
            <a:normAutofit fontScale="92500" lnSpcReduction="10000"/>
          </a:bodyPr>
          <a:lstStyle/>
          <a:p>
            <a:r>
              <a:rPr lang="en-US" dirty="0"/>
              <a:t>Corleone crowdsources all steps of ER</a:t>
            </a:r>
          </a:p>
          <a:p>
            <a:endParaRPr lang="en-US" dirty="0"/>
          </a:p>
          <a:p>
            <a:r>
              <a:rPr lang="en-US" dirty="0"/>
              <a:t>Blocking is achieved with active learning a random forest</a:t>
            </a:r>
          </a:p>
          <a:p>
            <a:pPr lvl="1"/>
            <a:r>
              <a:rPr lang="en-US" dirty="0"/>
              <a:t>Each root-to-leaf path ending in a non-match label is a potential blocking rule</a:t>
            </a:r>
          </a:p>
          <a:p>
            <a:endParaRPr lang="en-US" dirty="0"/>
          </a:p>
          <a:p>
            <a:r>
              <a:rPr lang="en-US" dirty="0"/>
              <a:t>Active learning is also used to learn a subsequent ER model</a:t>
            </a:r>
          </a:p>
          <a:p>
            <a:endParaRPr lang="en-US" dirty="0"/>
          </a:p>
          <a:p>
            <a:r>
              <a:rPr lang="en-US" dirty="0"/>
              <a:t>Crowd errors are handled by repeatedly polling workers until consensus is achieved</a:t>
            </a:r>
          </a:p>
          <a:p>
            <a:endParaRPr lang="en-US" dirty="0"/>
          </a:p>
          <a:p>
            <a:r>
              <a:rPr lang="en-US" dirty="0"/>
              <a:t>Falcon includes optimizations to improve Corleone’s efficiency</a:t>
            </a:r>
          </a:p>
        </p:txBody>
      </p:sp>
      <p:sp>
        <p:nvSpPr>
          <p:cNvPr id="4" name="TextBox 3">
            <a:extLst>
              <a:ext uri="{FF2B5EF4-FFF2-40B4-BE49-F238E27FC236}">
                <a16:creationId xmlns:a16="http://schemas.microsoft.com/office/drawing/2014/main" id="{4B71F293-9C3C-864E-9079-532CD3FCF2EC}"/>
              </a:ext>
            </a:extLst>
          </p:cNvPr>
          <p:cNvSpPr txBox="1"/>
          <p:nvPr/>
        </p:nvSpPr>
        <p:spPr>
          <a:xfrm>
            <a:off x="609518" y="6278085"/>
            <a:ext cx="10328104"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Calibri"/>
                <a:cs typeface="Calibri"/>
              </a:rPr>
              <a:t>Corleone: Hands-Off Crowdsourcing for Entity Matching </a:t>
            </a:r>
            <a:r>
              <a:rPr kumimoji="0" lang="en-US" sz="1200" b="0" i="0" u="none" strike="noStrike" kern="1200" cap="none" spc="0" normalizeH="0" baseline="0" noProof="0" dirty="0">
                <a:ln>
                  <a:noFill/>
                </a:ln>
                <a:solidFill>
                  <a:srgbClr val="000000"/>
                </a:solidFill>
                <a:effectLst/>
                <a:uLnTx/>
                <a:uFillTx/>
                <a:latin typeface="Calibri"/>
                <a:cs typeface="Calibri"/>
              </a:rPr>
              <a:t>by </a:t>
            </a:r>
            <a:r>
              <a:rPr kumimoji="0" lang="en-US" sz="1200" b="1" i="0" u="none" strike="noStrike" kern="1200" cap="none" spc="0" normalizeH="0" baseline="0" noProof="0" dirty="0">
                <a:ln>
                  <a:noFill/>
                </a:ln>
                <a:solidFill>
                  <a:srgbClr val="000000"/>
                </a:solidFill>
                <a:effectLst/>
                <a:uLnTx/>
                <a:uFillTx/>
                <a:latin typeface="Calibri"/>
                <a:cs typeface="Calibri"/>
              </a:rPr>
              <a:t>Gokhale, Das, Doan, Naughton, </a:t>
            </a:r>
            <a:r>
              <a:rPr kumimoji="0" lang="en-US" sz="1200" b="1" i="0" u="none" strike="noStrike" kern="1200" cap="none" spc="0" normalizeH="0" baseline="0" noProof="0" dirty="0" err="1">
                <a:ln>
                  <a:noFill/>
                </a:ln>
                <a:solidFill>
                  <a:srgbClr val="000000"/>
                </a:solidFill>
                <a:effectLst/>
                <a:uLnTx/>
                <a:uFillTx/>
                <a:latin typeface="Calibri"/>
                <a:cs typeface="Calibri"/>
              </a:rPr>
              <a:t>Rampalli</a:t>
            </a:r>
            <a:r>
              <a:rPr kumimoji="0" lang="en-US" sz="1200" b="1" i="0" u="none" strike="noStrike" kern="1200" cap="none" spc="0" normalizeH="0" baseline="0" noProof="0" dirty="0">
                <a:ln>
                  <a:noFill/>
                </a:ln>
                <a:solidFill>
                  <a:srgbClr val="000000"/>
                </a:solidFill>
                <a:effectLst/>
                <a:uLnTx/>
                <a:uFillTx/>
                <a:latin typeface="Calibri"/>
                <a:cs typeface="Calibri"/>
              </a:rPr>
              <a:t>, Shavlik, and </a:t>
            </a:r>
            <a:r>
              <a:rPr kumimoji="0" lang="en-US" sz="1200" b="1" i="0" u="none" strike="noStrike" kern="1200" cap="none" spc="0" normalizeH="0" baseline="0" noProof="0" dirty="0" err="1">
                <a:ln>
                  <a:noFill/>
                </a:ln>
                <a:solidFill>
                  <a:srgbClr val="000000"/>
                </a:solidFill>
                <a:effectLst/>
                <a:uLnTx/>
                <a:uFillTx/>
                <a:latin typeface="Calibri"/>
                <a:cs typeface="Calibri"/>
              </a:rPr>
              <a:t>Zhuin</a:t>
            </a:r>
            <a:r>
              <a:rPr kumimoji="0" lang="en-US" sz="1200" b="1" i="0" u="none" strike="noStrike" kern="1200" cap="none" spc="0" normalizeH="0" baseline="0" noProof="0" dirty="0">
                <a:ln>
                  <a:noFill/>
                </a:ln>
                <a:solidFill>
                  <a:srgbClr val="000000"/>
                </a:solidFill>
                <a:effectLst/>
                <a:uLnTx/>
                <a:uFillTx/>
                <a:latin typeface="Calibri"/>
                <a:cs typeface="Calibri"/>
              </a:rPr>
              <a:t> </a:t>
            </a:r>
            <a:r>
              <a:rPr kumimoji="0" lang="en-US" sz="1200" b="0" i="0" u="none" strike="noStrike" kern="1200" cap="none" spc="0" normalizeH="0" baseline="0" noProof="0" dirty="0">
                <a:ln>
                  <a:noFill/>
                </a:ln>
                <a:solidFill>
                  <a:srgbClr val="000000"/>
                </a:solidFill>
                <a:effectLst/>
                <a:uLnTx/>
                <a:uFillTx/>
                <a:latin typeface="Calibri"/>
                <a:cs typeface="Calibri"/>
              </a:rPr>
              <a:t>in SIGMOD 2014.</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Calibri"/>
                <a:cs typeface="Calibri"/>
              </a:rPr>
              <a:t>Falcon: Scaling Up Hands-Off Crowdsourced Entity Matching to Build Cloud Services </a:t>
            </a:r>
            <a:r>
              <a:rPr kumimoji="0" lang="en-US" sz="1200" b="0" i="0" u="none" strike="noStrike" kern="1200" cap="none" spc="0" normalizeH="0" baseline="0" noProof="0" dirty="0">
                <a:ln>
                  <a:noFill/>
                </a:ln>
                <a:solidFill>
                  <a:srgbClr val="000000"/>
                </a:solidFill>
                <a:effectLst/>
                <a:uLnTx/>
                <a:uFillTx/>
                <a:latin typeface="Calibri"/>
                <a:cs typeface="Calibri"/>
              </a:rPr>
              <a:t>by </a:t>
            </a:r>
            <a:r>
              <a:rPr kumimoji="0" lang="en-US" sz="1200" b="1" i="0" u="none" strike="noStrike" kern="1200" cap="none" spc="0" normalizeH="0" baseline="0" noProof="0" dirty="0">
                <a:ln>
                  <a:noFill/>
                </a:ln>
                <a:solidFill>
                  <a:srgbClr val="000000"/>
                </a:solidFill>
                <a:effectLst/>
                <a:uLnTx/>
                <a:uFillTx/>
                <a:latin typeface="Calibri"/>
                <a:cs typeface="Calibri"/>
              </a:rPr>
              <a:t>Das, </a:t>
            </a:r>
            <a:r>
              <a:rPr kumimoji="0" lang="en-US" sz="1200" b="1" i="0" u="none" strike="noStrike" kern="1200" cap="none" spc="0" normalizeH="0" baseline="0" noProof="0" dirty="0" err="1">
                <a:ln>
                  <a:noFill/>
                </a:ln>
                <a:solidFill>
                  <a:srgbClr val="000000"/>
                </a:solidFill>
                <a:effectLst/>
                <a:uLnTx/>
                <a:uFillTx/>
                <a:latin typeface="Calibri"/>
                <a:cs typeface="Calibri"/>
              </a:rPr>
              <a:t>Suganthan</a:t>
            </a:r>
            <a:r>
              <a:rPr kumimoji="0" lang="en-US" sz="1200" b="1" i="0" u="none" strike="noStrike" kern="1200" cap="none" spc="0" normalizeH="0" baseline="0" noProof="0" dirty="0">
                <a:ln>
                  <a:noFill/>
                </a:ln>
                <a:solidFill>
                  <a:srgbClr val="000000"/>
                </a:solidFill>
                <a:effectLst/>
                <a:uLnTx/>
                <a:uFillTx/>
                <a:latin typeface="Calibri"/>
                <a:cs typeface="Calibri"/>
              </a:rPr>
              <a:t> G. C., Doan, Naughton, Krishnan, Deep, </a:t>
            </a:r>
            <a:r>
              <a:rPr kumimoji="0" lang="en-US" sz="1200" b="1" i="0" u="none" strike="noStrike" kern="1200" cap="none" spc="0" normalizeH="0" baseline="0" noProof="0" dirty="0" err="1">
                <a:ln>
                  <a:noFill/>
                </a:ln>
                <a:solidFill>
                  <a:srgbClr val="000000"/>
                </a:solidFill>
                <a:effectLst/>
                <a:uLnTx/>
                <a:uFillTx/>
                <a:latin typeface="Calibri"/>
                <a:cs typeface="Calibri"/>
              </a:rPr>
              <a:t>Arcaute</a:t>
            </a:r>
            <a:r>
              <a:rPr kumimoji="0" lang="en-US" sz="1200" b="1" i="0" u="none" strike="noStrike" kern="1200" cap="none" spc="0" normalizeH="0" baseline="0" noProof="0" dirty="0">
                <a:ln>
                  <a:noFill/>
                </a:ln>
                <a:solidFill>
                  <a:srgbClr val="000000"/>
                </a:solidFill>
                <a:effectLst/>
                <a:uLnTx/>
                <a:uFillTx/>
                <a:latin typeface="Calibri"/>
                <a:cs typeface="Calibri"/>
              </a:rPr>
              <a:t>, Raghavendra, and Park </a:t>
            </a:r>
            <a:r>
              <a:rPr kumimoji="0" lang="en-US" sz="1200" b="0" i="0" u="none" strike="noStrike" kern="1200" cap="none" spc="0" normalizeH="0" baseline="0" noProof="0" dirty="0">
                <a:ln>
                  <a:noFill/>
                </a:ln>
                <a:solidFill>
                  <a:srgbClr val="000000"/>
                </a:solidFill>
                <a:effectLst/>
                <a:uLnTx/>
                <a:uFillTx/>
                <a:latin typeface="Calibri"/>
                <a:cs typeface="Calibri"/>
              </a:rPr>
              <a:t>in SIGMOD 2017.</a:t>
            </a:r>
            <a:endParaRPr kumimoji="0" lang="en-US" sz="1200" b="0" i="1" u="none" strike="noStrike" kern="1200" cap="none" spc="0" normalizeH="0" baseline="0" noProof="0" dirty="0">
              <a:ln>
                <a:noFill/>
              </a:ln>
              <a:solidFill>
                <a:srgbClr val="000000"/>
              </a:solidFill>
              <a:effectLst/>
              <a:uLnTx/>
              <a:uFillTx/>
              <a:latin typeface="Calibri"/>
              <a:ea typeface="+mn-ea"/>
              <a:cs typeface="Calibri"/>
              <a:sym typeface="Calibri"/>
            </a:endParaRPr>
          </a:p>
        </p:txBody>
      </p:sp>
      <p:grpSp>
        <p:nvGrpSpPr>
          <p:cNvPr id="8" name="Group 7">
            <a:extLst>
              <a:ext uri="{FF2B5EF4-FFF2-40B4-BE49-F238E27FC236}">
                <a16:creationId xmlns:a16="http://schemas.microsoft.com/office/drawing/2014/main" id="{E2FB64A1-810D-C947-B4F4-D22E49ED6F32}"/>
              </a:ext>
            </a:extLst>
          </p:cNvPr>
          <p:cNvGrpSpPr/>
          <p:nvPr/>
        </p:nvGrpSpPr>
        <p:grpSpPr>
          <a:xfrm>
            <a:off x="7321965" y="1937677"/>
            <a:ext cx="714048" cy="432835"/>
            <a:chOff x="2467192" y="2422351"/>
            <a:chExt cx="1260724" cy="614362"/>
          </a:xfrm>
        </p:grpSpPr>
        <p:sp>
          <p:nvSpPr>
            <p:cNvPr id="9" name="Rounded Rectangle 8">
              <a:extLst>
                <a:ext uri="{FF2B5EF4-FFF2-40B4-BE49-F238E27FC236}">
                  <a16:creationId xmlns:a16="http://schemas.microsoft.com/office/drawing/2014/main" id="{3C6BE4A3-588F-9C45-942B-8594C7B427AF}"/>
                </a:ext>
              </a:extLst>
            </p:cNvPr>
            <p:cNvSpPr/>
            <p:nvPr/>
          </p:nvSpPr>
          <p:spPr>
            <a:xfrm>
              <a:off x="2467192" y="2422351"/>
              <a:ext cx="1228725" cy="614362"/>
            </a:xfrm>
            <a:prstGeom prst="roundRect">
              <a:avLst/>
            </a:prstGeom>
            <a:solidFill>
              <a:srgbClr val="FCD6B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10" name="TextBox 9">
              <a:extLst>
                <a:ext uri="{FF2B5EF4-FFF2-40B4-BE49-F238E27FC236}">
                  <a16:creationId xmlns:a16="http://schemas.microsoft.com/office/drawing/2014/main" id="{E1DFCC73-F363-A949-9058-9AC0123A23AA}"/>
                </a:ext>
              </a:extLst>
            </p:cNvPr>
            <p:cNvSpPr txBox="1"/>
            <p:nvPr/>
          </p:nvSpPr>
          <p:spPr>
            <a:xfrm>
              <a:off x="2484864" y="2544866"/>
              <a:ext cx="1243052" cy="34948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Blocking</a:t>
              </a:r>
            </a:p>
          </p:txBody>
        </p:sp>
      </p:grpSp>
      <p:grpSp>
        <p:nvGrpSpPr>
          <p:cNvPr id="11" name="Group 10">
            <a:extLst>
              <a:ext uri="{FF2B5EF4-FFF2-40B4-BE49-F238E27FC236}">
                <a16:creationId xmlns:a16="http://schemas.microsoft.com/office/drawing/2014/main" id="{D0D03294-4B8F-7447-97C0-E113E8865D33}"/>
              </a:ext>
            </a:extLst>
          </p:cNvPr>
          <p:cNvGrpSpPr/>
          <p:nvPr/>
        </p:nvGrpSpPr>
        <p:grpSpPr>
          <a:xfrm>
            <a:off x="8601805" y="1937677"/>
            <a:ext cx="740908" cy="432835"/>
            <a:chOff x="3387074" y="3404432"/>
            <a:chExt cx="1308147" cy="614362"/>
          </a:xfrm>
        </p:grpSpPr>
        <p:sp>
          <p:nvSpPr>
            <p:cNvPr id="12" name="Rounded Rectangle 11">
              <a:extLst>
                <a:ext uri="{FF2B5EF4-FFF2-40B4-BE49-F238E27FC236}">
                  <a16:creationId xmlns:a16="http://schemas.microsoft.com/office/drawing/2014/main" id="{1C73042B-09C6-DF42-BACB-85DCDDFBC656}"/>
                </a:ext>
              </a:extLst>
            </p:cNvPr>
            <p:cNvSpPr/>
            <p:nvPr/>
          </p:nvSpPr>
          <p:spPr>
            <a:xfrm>
              <a:off x="3417197" y="3404432"/>
              <a:ext cx="1228725" cy="614362"/>
            </a:xfrm>
            <a:prstGeom prst="roundRect">
              <a:avLst/>
            </a:prstGeom>
            <a:solidFill>
              <a:srgbClr val="FCD6B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13" name="TextBox 12">
              <a:extLst>
                <a:ext uri="{FF2B5EF4-FFF2-40B4-BE49-F238E27FC236}">
                  <a16:creationId xmlns:a16="http://schemas.microsoft.com/office/drawing/2014/main" id="{ACBB1C7C-F2F2-4343-90B2-AF938499D59F}"/>
                </a:ext>
              </a:extLst>
            </p:cNvPr>
            <p:cNvSpPr txBox="1"/>
            <p:nvPr/>
          </p:nvSpPr>
          <p:spPr>
            <a:xfrm>
              <a:off x="3387074" y="3526947"/>
              <a:ext cx="1308147" cy="34948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Matching</a:t>
              </a:r>
            </a:p>
          </p:txBody>
        </p:sp>
      </p:grpSp>
      <p:grpSp>
        <p:nvGrpSpPr>
          <p:cNvPr id="14" name="Group 13">
            <a:extLst>
              <a:ext uri="{FF2B5EF4-FFF2-40B4-BE49-F238E27FC236}">
                <a16:creationId xmlns:a16="http://schemas.microsoft.com/office/drawing/2014/main" id="{568F9D06-79A1-FF4E-85C1-927A9D3587E6}"/>
              </a:ext>
            </a:extLst>
          </p:cNvPr>
          <p:cNvGrpSpPr/>
          <p:nvPr/>
        </p:nvGrpSpPr>
        <p:grpSpPr>
          <a:xfrm>
            <a:off x="9865702" y="1937677"/>
            <a:ext cx="805029" cy="432835"/>
            <a:chOff x="6947446" y="3788814"/>
            <a:chExt cx="1421359" cy="614362"/>
          </a:xfrm>
        </p:grpSpPr>
        <p:sp>
          <p:nvSpPr>
            <p:cNvPr id="15" name="Rounded Rectangle 14">
              <a:extLst>
                <a:ext uri="{FF2B5EF4-FFF2-40B4-BE49-F238E27FC236}">
                  <a16:creationId xmlns:a16="http://schemas.microsoft.com/office/drawing/2014/main" id="{4B2177DE-81C2-174D-8260-F55C6D666087}"/>
                </a:ext>
              </a:extLst>
            </p:cNvPr>
            <p:cNvSpPr/>
            <p:nvPr/>
          </p:nvSpPr>
          <p:spPr>
            <a:xfrm>
              <a:off x="7038484" y="3788814"/>
              <a:ext cx="1228725" cy="614362"/>
            </a:xfrm>
            <a:prstGeom prst="roundRect">
              <a:avLst/>
            </a:prstGeom>
            <a:solidFill>
              <a:srgbClr val="FCD6B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16" name="TextBox 15">
              <a:extLst>
                <a:ext uri="{FF2B5EF4-FFF2-40B4-BE49-F238E27FC236}">
                  <a16:creationId xmlns:a16="http://schemas.microsoft.com/office/drawing/2014/main" id="{3CE73B67-17AF-3547-83DA-A9C8C4D88E59}"/>
                </a:ext>
              </a:extLst>
            </p:cNvPr>
            <p:cNvSpPr txBox="1"/>
            <p:nvPr/>
          </p:nvSpPr>
          <p:spPr>
            <a:xfrm>
              <a:off x="6947446" y="3911329"/>
              <a:ext cx="1421359" cy="34948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Clustering</a:t>
              </a:r>
            </a:p>
          </p:txBody>
        </p:sp>
      </p:grpSp>
      <p:grpSp>
        <p:nvGrpSpPr>
          <p:cNvPr id="17" name="Group 16">
            <a:extLst>
              <a:ext uri="{FF2B5EF4-FFF2-40B4-BE49-F238E27FC236}">
                <a16:creationId xmlns:a16="http://schemas.microsoft.com/office/drawing/2014/main" id="{574078B5-6CBE-5D43-A4CF-F516E4F96BC3}"/>
              </a:ext>
            </a:extLst>
          </p:cNvPr>
          <p:cNvGrpSpPr/>
          <p:nvPr/>
        </p:nvGrpSpPr>
        <p:grpSpPr>
          <a:xfrm>
            <a:off x="6019017" y="1937678"/>
            <a:ext cx="756468" cy="432835"/>
            <a:chOff x="995852" y="1453221"/>
            <a:chExt cx="1335619" cy="614362"/>
          </a:xfrm>
        </p:grpSpPr>
        <p:sp>
          <p:nvSpPr>
            <p:cNvPr id="18" name="Rectangle 17">
              <a:extLst>
                <a:ext uri="{FF2B5EF4-FFF2-40B4-BE49-F238E27FC236}">
                  <a16:creationId xmlns:a16="http://schemas.microsoft.com/office/drawing/2014/main" id="{8EDFF827-6338-474B-972F-B59D23E46E44}"/>
                </a:ext>
              </a:extLst>
            </p:cNvPr>
            <p:cNvSpPr/>
            <p:nvPr/>
          </p:nvSpPr>
          <p:spPr>
            <a:xfrm>
              <a:off x="1024026" y="1453221"/>
              <a:ext cx="1228725" cy="614362"/>
            </a:xfrm>
            <a:prstGeom prst="rect">
              <a:avLst/>
            </a:prstGeom>
            <a:solidFill>
              <a:srgbClr val="FCD6B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19" name="TextBox 18">
              <a:extLst>
                <a:ext uri="{FF2B5EF4-FFF2-40B4-BE49-F238E27FC236}">
                  <a16:creationId xmlns:a16="http://schemas.microsoft.com/office/drawing/2014/main" id="{A858247B-E1C0-644C-9C66-6838506117B5}"/>
                </a:ext>
              </a:extLst>
            </p:cNvPr>
            <p:cNvSpPr txBox="1"/>
            <p:nvPr/>
          </p:nvSpPr>
          <p:spPr>
            <a:xfrm>
              <a:off x="995852" y="1575736"/>
              <a:ext cx="1335619" cy="3494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Mentions</a:t>
              </a:r>
            </a:p>
          </p:txBody>
        </p:sp>
      </p:grpSp>
      <p:grpSp>
        <p:nvGrpSpPr>
          <p:cNvPr id="20" name="Group 19">
            <a:extLst>
              <a:ext uri="{FF2B5EF4-FFF2-40B4-BE49-F238E27FC236}">
                <a16:creationId xmlns:a16="http://schemas.microsoft.com/office/drawing/2014/main" id="{0DA4478D-7F84-CB4B-B89C-8587F05E87D9}"/>
              </a:ext>
            </a:extLst>
          </p:cNvPr>
          <p:cNvGrpSpPr/>
          <p:nvPr/>
        </p:nvGrpSpPr>
        <p:grpSpPr>
          <a:xfrm>
            <a:off x="11137758" y="1937677"/>
            <a:ext cx="780833" cy="432835"/>
            <a:chOff x="8774163" y="3788814"/>
            <a:chExt cx="1378639" cy="614362"/>
          </a:xfrm>
        </p:grpSpPr>
        <p:sp>
          <p:nvSpPr>
            <p:cNvPr id="21" name="Rectangle 20">
              <a:extLst>
                <a:ext uri="{FF2B5EF4-FFF2-40B4-BE49-F238E27FC236}">
                  <a16:creationId xmlns:a16="http://schemas.microsoft.com/office/drawing/2014/main" id="{B6E2DC22-89D9-C042-B2DF-EEA32CAE094E}"/>
                </a:ext>
              </a:extLst>
            </p:cNvPr>
            <p:cNvSpPr/>
            <p:nvPr/>
          </p:nvSpPr>
          <p:spPr>
            <a:xfrm>
              <a:off x="8851519" y="3788814"/>
              <a:ext cx="1228725" cy="614362"/>
            </a:xfrm>
            <a:prstGeom prst="rect">
              <a:avLst/>
            </a:prstGeom>
            <a:solidFill>
              <a:srgbClr val="FCD6B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sp>
          <p:nvSpPr>
            <p:cNvPr id="22" name="TextBox 21">
              <a:extLst>
                <a:ext uri="{FF2B5EF4-FFF2-40B4-BE49-F238E27FC236}">
                  <a16:creationId xmlns:a16="http://schemas.microsoft.com/office/drawing/2014/main" id="{6692998D-898D-284E-8DA9-D0356E73E5E0}"/>
                </a:ext>
              </a:extLst>
            </p:cNvPr>
            <p:cNvSpPr txBox="1"/>
            <p:nvPr/>
          </p:nvSpPr>
          <p:spPr>
            <a:xfrm>
              <a:off x="8774163" y="3834385"/>
              <a:ext cx="1378639" cy="56791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IBM Plex Sans" panose="020B0503050203000203" pitchFamily="34" charset="0"/>
                  <a:cs typeface="Calibri"/>
                </a:rPr>
                <a:t>Resolved Entities</a:t>
              </a:r>
            </a:p>
          </p:txBody>
        </p:sp>
      </p:grpSp>
      <p:cxnSp>
        <p:nvCxnSpPr>
          <p:cNvPr id="23" name="Straight Arrow Connector 22">
            <a:extLst>
              <a:ext uri="{FF2B5EF4-FFF2-40B4-BE49-F238E27FC236}">
                <a16:creationId xmlns:a16="http://schemas.microsoft.com/office/drawing/2014/main" id="{2255C6A6-843C-FB4F-9279-56D8CA992FFC}"/>
              </a:ext>
            </a:extLst>
          </p:cNvPr>
          <p:cNvCxnSpPr>
            <a:cxnSpLocks/>
            <a:stCxn id="18" idx="3"/>
            <a:endCxn id="9" idx="1"/>
          </p:cNvCxnSpPr>
          <p:nvPr/>
        </p:nvCxnSpPr>
        <p:spPr>
          <a:xfrm flipV="1">
            <a:off x="6730900" y="2154095"/>
            <a:ext cx="591066" cy="1"/>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4" name="Straight Arrow Connector 23">
            <a:extLst>
              <a:ext uri="{FF2B5EF4-FFF2-40B4-BE49-F238E27FC236}">
                <a16:creationId xmlns:a16="http://schemas.microsoft.com/office/drawing/2014/main" id="{1DDA0855-B6A6-BF42-8A02-B668EF683755}"/>
              </a:ext>
            </a:extLst>
          </p:cNvPr>
          <p:cNvCxnSpPr>
            <a:cxnSpLocks/>
          </p:cNvCxnSpPr>
          <p:nvPr/>
        </p:nvCxnSpPr>
        <p:spPr>
          <a:xfrm flipV="1">
            <a:off x="8044179" y="2143708"/>
            <a:ext cx="591066" cy="1"/>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5" name="Straight Arrow Connector 24">
            <a:extLst>
              <a:ext uri="{FF2B5EF4-FFF2-40B4-BE49-F238E27FC236}">
                <a16:creationId xmlns:a16="http://schemas.microsoft.com/office/drawing/2014/main" id="{57A1DF2C-8C91-4D44-8E6D-DD4ADD3FEFBC}"/>
              </a:ext>
            </a:extLst>
          </p:cNvPr>
          <p:cNvCxnSpPr>
            <a:cxnSpLocks/>
          </p:cNvCxnSpPr>
          <p:nvPr/>
        </p:nvCxnSpPr>
        <p:spPr>
          <a:xfrm flipV="1">
            <a:off x="9332074" y="2154093"/>
            <a:ext cx="591066" cy="1"/>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6" name="Straight Arrow Connector 25">
            <a:extLst>
              <a:ext uri="{FF2B5EF4-FFF2-40B4-BE49-F238E27FC236}">
                <a16:creationId xmlns:a16="http://schemas.microsoft.com/office/drawing/2014/main" id="{74EA22F2-E74B-E740-97C1-9EC4A39AA656}"/>
              </a:ext>
            </a:extLst>
          </p:cNvPr>
          <p:cNvCxnSpPr>
            <a:cxnSpLocks/>
          </p:cNvCxnSpPr>
          <p:nvPr/>
        </p:nvCxnSpPr>
        <p:spPr>
          <a:xfrm flipV="1">
            <a:off x="10597396" y="2143707"/>
            <a:ext cx="591066" cy="1"/>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7" name="Left Brace 26">
            <a:extLst>
              <a:ext uri="{FF2B5EF4-FFF2-40B4-BE49-F238E27FC236}">
                <a16:creationId xmlns:a16="http://schemas.microsoft.com/office/drawing/2014/main" id="{478231F6-F7DE-E945-8822-7143FE3053B7}"/>
              </a:ext>
            </a:extLst>
          </p:cNvPr>
          <p:cNvSpPr/>
          <p:nvPr/>
        </p:nvSpPr>
        <p:spPr>
          <a:xfrm rot="16200000">
            <a:off x="8867120" y="805724"/>
            <a:ext cx="225249" cy="3575149"/>
          </a:xfrm>
          <a:prstGeom prst="leftBrac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cs typeface="Calibri"/>
            </a:endParaRPr>
          </a:p>
        </p:txBody>
      </p:sp>
      <p:sp>
        <p:nvSpPr>
          <p:cNvPr id="28" name="Right Brace 27">
            <a:extLst>
              <a:ext uri="{FF2B5EF4-FFF2-40B4-BE49-F238E27FC236}">
                <a16:creationId xmlns:a16="http://schemas.microsoft.com/office/drawing/2014/main" id="{69D313E0-2FA3-C541-91C2-05EE24349963}"/>
              </a:ext>
            </a:extLst>
          </p:cNvPr>
          <p:cNvSpPr/>
          <p:nvPr/>
        </p:nvSpPr>
        <p:spPr>
          <a:xfrm rot="16200000">
            <a:off x="8869307" y="-76459"/>
            <a:ext cx="220876" cy="3575148"/>
          </a:xfrm>
          <a:prstGeom prst="rightBrace">
            <a:avLst/>
          </a:prstGeom>
          <a:noFill/>
          <a:ln w="25400" cap="flat">
            <a:solidFill>
              <a:srgbClr val="C00000"/>
            </a:solidFill>
            <a:prstDash val="solid"/>
            <a:round/>
            <a:extLst>
              <a:ext uri="{C807C97D-BFC1-408E-A445-0C87EB9F89A2}">
                <ask:lineSketchStyleProps xmlns:ask="http://schemas.microsoft.com/office/drawing/2018/sketchyshapes" sd="1219033472">
                  <a:custGeom>
                    <a:avLst/>
                    <a:gdLst>
                      <a:gd name="connsiteX0" fmla="*/ 0 w 228789"/>
                      <a:gd name="connsiteY0" fmla="*/ 0 h 983646"/>
                      <a:gd name="connsiteX1" fmla="*/ 114395 w 228789"/>
                      <a:gd name="connsiteY1" fmla="*/ 19065 h 983646"/>
                      <a:gd name="connsiteX2" fmla="*/ 114395 w 228789"/>
                      <a:gd name="connsiteY2" fmla="*/ 472758 h 983646"/>
                      <a:gd name="connsiteX3" fmla="*/ 228790 w 228789"/>
                      <a:gd name="connsiteY3" fmla="*/ 491823 h 983646"/>
                      <a:gd name="connsiteX4" fmla="*/ 114395 w 228789"/>
                      <a:gd name="connsiteY4" fmla="*/ 510888 h 983646"/>
                      <a:gd name="connsiteX5" fmla="*/ 114395 w 228789"/>
                      <a:gd name="connsiteY5" fmla="*/ 964581 h 983646"/>
                      <a:gd name="connsiteX6" fmla="*/ 0 w 228789"/>
                      <a:gd name="connsiteY6" fmla="*/ 983646 h 983646"/>
                      <a:gd name="connsiteX7" fmla="*/ 0 w 228789"/>
                      <a:gd name="connsiteY7" fmla="*/ 472150 h 983646"/>
                      <a:gd name="connsiteX8" fmla="*/ 0 w 228789"/>
                      <a:gd name="connsiteY8" fmla="*/ 0 h 983646"/>
                      <a:gd name="connsiteX0" fmla="*/ 0 w 228789"/>
                      <a:gd name="connsiteY0" fmla="*/ 0 h 983646"/>
                      <a:gd name="connsiteX1" fmla="*/ 114395 w 228789"/>
                      <a:gd name="connsiteY1" fmla="*/ 19065 h 983646"/>
                      <a:gd name="connsiteX2" fmla="*/ 114395 w 228789"/>
                      <a:gd name="connsiteY2" fmla="*/ 472758 h 983646"/>
                      <a:gd name="connsiteX3" fmla="*/ 228790 w 228789"/>
                      <a:gd name="connsiteY3" fmla="*/ 491823 h 983646"/>
                      <a:gd name="connsiteX4" fmla="*/ 114395 w 228789"/>
                      <a:gd name="connsiteY4" fmla="*/ 510888 h 983646"/>
                      <a:gd name="connsiteX5" fmla="*/ 114395 w 228789"/>
                      <a:gd name="connsiteY5" fmla="*/ 964581 h 983646"/>
                      <a:gd name="connsiteX6" fmla="*/ 0 w 228789"/>
                      <a:gd name="connsiteY6" fmla="*/ 983646 h 98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789" h="983646" stroke="0" extrusionOk="0">
                        <a:moveTo>
                          <a:pt x="0" y="0"/>
                        </a:moveTo>
                        <a:cubicBezTo>
                          <a:pt x="62902" y="-171"/>
                          <a:pt x="111696" y="9549"/>
                          <a:pt x="114395" y="19065"/>
                        </a:cubicBezTo>
                        <a:cubicBezTo>
                          <a:pt x="127558" y="114635"/>
                          <a:pt x="68377" y="249837"/>
                          <a:pt x="114395" y="472758"/>
                        </a:cubicBezTo>
                        <a:cubicBezTo>
                          <a:pt x="111834" y="481339"/>
                          <a:pt x="160212" y="502903"/>
                          <a:pt x="228790" y="491823"/>
                        </a:cubicBezTo>
                        <a:cubicBezTo>
                          <a:pt x="165645" y="494456"/>
                          <a:pt x="114177" y="499657"/>
                          <a:pt x="114395" y="510888"/>
                        </a:cubicBezTo>
                        <a:cubicBezTo>
                          <a:pt x="131247" y="728831"/>
                          <a:pt x="67874" y="795912"/>
                          <a:pt x="114395" y="964581"/>
                        </a:cubicBezTo>
                        <a:cubicBezTo>
                          <a:pt x="103143" y="985704"/>
                          <a:pt x="62187" y="974183"/>
                          <a:pt x="0" y="983646"/>
                        </a:cubicBezTo>
                        <a:cubicBezTo>
                          <a:pt x="-26668" y="860937"/>
                          <a:pt x="51462" y="699497"/>
                          <a:pt x="0" y="472150"/>
                        </a:cubicBezTo>
                        <a:cubicBezTo>
                          <a:pt x="-51462" y="244803"/>
                          <a:pt x="4005" y="218794"/>
                          <a:pt x="0" y="0"/>
                        </a:cubicBezTo>
                        <a:close/>
                      </a:path>
                      <a:path w="228789" h="983646" fill="none" extrusionOk="0">
                        <a:moveTo>
                          <a:pt x="0" y="0"/>
                        </a:moveTo>
                        <a:cubicBezTo>
                          <a:pt x="63556" y="308"/>
                          <a:pt x="115029" y="9480"/>
                          <a:pt x="114395" y="19065"/>
                        </a:cubicBezTo>
                        <a:cubicBezTo>
                          <a:pt x="136892" y="199486"/>
                          <a:pt x="88344" y="260900"/>
                          <a:pt x="114395" y="472758"/>
                        </a:cubicBezTo>
                        <a:cubicBezTo>
                          <a:pt x="103781" y="480571"/>
                          <a:pt x="167170" y="489888"/>
                          <a:pt x="228790" y="491823"/>
                        </a:cubicBezTo>
                        <a:cubicBezTo>
                          <a:pt x="163377" y="490960"/>
                          <a:pt x="114241" y="499974"/>
                          <a:pt x="114395" y="510888"/>
                        </a:cubicBezTo>
                        <a:cubicBezTo>
                          <a:pt x="141031" y="717529"/>
                          <a:pt x="61852" y="797279"/>
                          <a:pt x="114395" y="964581"/>
                        </a:cubicBezTo>
                        <a:cubicBezTo>
                          <a:pt x="115239" y="963695"/>
                          <a:pt x="58229" y="986536"/>
                          <a:pt x="0" y="983646"/>
                        </a:cubicBezTo>
                      </a:path>
                    </a:pathLst>
                  </a:custGeom>
                  <ask:type>
                    <ask:lineSketchNone/>
                  </ask:type>
                </ask:lineSketchStyleProps>
              </a:ext>
            </a:extLst>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cs typeface="Calibri"/>
            </a:endParaRPr>
          </a:p>
        </p:txBody>
      </p:sp>
      <p:pic>
        <p:nvPicPr>
          <p:cNvPr id="29" name="Picture 28">
            <a:extLst>
              <a:ext uri="{FF2B5EF4-FFF2-40B4-BE49-F238E27FC236}">
                <a16:creationId xmlns:a16="http://schemas.microsoft.com/office/drawing/2014/main" id="{3DCDA272-F796-1145-8F58-E5C99AF6FC2E}"/>
              </a:ext>
            </a:extLst>
          </p:cNvPr>
          <p:cNvPicPr>
            <a:picLocks noChangeAspect="1"/>
          </p:cNvPicPr>
          <p:nvPr/>
        </p:nvPicPr>
        <p:blipFill>
          <a:blip r:embed="rId3"/>
          <a:stretch>
            <a:fillRect/>
          </a:stretch>
        </p:blipFill>
        <p:spPr>
          <a:xfrm>
            <a:off x="7127694" y="3521161"/>
            <a:ext cx="1985483" cy="1558497"/>
          </a:xfrm>
          <a:prstGeom prst="rect">
            <a:avLst/>
          </a:prstGeom>
        </p:spPr>
      </p:pic>
    </p:spTree>
    <p:extLst>
      <p:ext uri="{BB962C8B-B14F-4D97-AF65-F5344CB8AC3E}">
        <p14:creationId xmlns:p14="http://schemas.microsoft.com/office/powerpoint/2010/main" val="1702989114"/>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1B41E4-DAE3-C143-8057-19E0FC22B2C6}"/>
              </a:ext>
            </a:extLst>
          </p:cNvPr>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00" b="0" i="0" u="none" strike="noStrike" kern="1200" cap="none" spc="0" normalizeH="0" baseline="0" noProof="0" smtClean="0">
                <a:ln>
                  <a:noFill/>
                </a:ln>
                <a:solidFill>
                  <a:srgbClr val="001934"/>
                </a:solidFill>
                <a:effectLst/>
                <a:uLnTx/>
                <a:uFillTx/>
                <a:latin typeface="Arial"/>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700" b="0" i="0" u="none" strike="noStrike" kern="1200" cap="none" spc="0" normalizeH="0" baseline="0" noProof="0">
              <a:ln>
                <a:noFill/>
              </a:ln>
              <a:solidFill>
                <a:srgbClr val="001934"/>
              </a:solidFill>
              <a:effectLst/>
              <a:uLnTx/>
              <a:uFillTx/>
              <a:latin typeface="Arial"/>
              <a:cs typeface="Arial"/>
              <a:sym typeface="Arial"/>
            </a:endParaRPr>
          </a:p>
        </p:txBody>
      </p:sp>
      <p:sp>
        <p:nvSpPr>
          <p:cNvPr id="2" name="Title 1">
            <a:extLst>
              <a:ext uri="{FF2B5EF4-FFF2-40B4-BE49-F238E27FC236}">
                <a16:creationId xmlns:a16="http://schemas.microsoft.com/office/drawing/2014/main" id="{4A2D70FC-96AC-EA4D-915E-9E600E2E8A4B}"/>
              </a:ext>
            </a:extLst>
          </p:cNvPr>
          <p:cNvSpPr>
            <a:spLocks noGrp="1"/>
          </p:cNvSpPr>
          <p:nvPr>
            <p:ph type="title"/>
          </p:nvPr>
        </p:nvSpPr>
        <p:spPr/>
        <p:txBody>
          <a:bodyPr>
            <a:normAutofit/>
          </a:bodyPr>
          <a:lstStyle/>
          <a:p>
            <a:r>
              <a:rPr lang="en-US" dirty="0"/>
              <a:t>Crowdsourcing ER Models with Active Learning</a:t>
            </a:r>
          </a:p>
        </p:txBody>
      </p:sp>
      <p:sp>
        <p:nvSpPr>
          <p:cNvPr id="6" name="Text Placeholder 5">
            <a:extLst>
              <a:ext uri="{FF2B5EF4-FFF2-40B4-BE49-F238E27FC236}">
                <a16:creationId xmlns:a16="http://schemas.microsoft.com/office/drawing/2014/main" id="{802435FE-DAEE-2D4D-8D0E-F641C52A16F1}"/>
              </a:ext>
            </a:extLst>
          </p:cNvPr>
          <p:cNvSpPr>
            <a:spLocks noGrp="1"/>
          </p:cNvSpPr>
          <p:nvPr>
            <p:ph type="body" sz="half" idx="1"/>
          </p:nvPr>
        </p:nvSpPr>
        <p:spPr/>
        <p:txBody>
          <a:bodyPr>
            <a:normAutofit lnSpcReduction="10000"/>
          </a:bodyPr>
          <a:lstStyle/>
          <a:p>
            <a:r>
              <a:rPr lang="en-US" dirty="0"/>
              <a:t>Learns ER models with active learning</a:t>
            </a:r>
          </a:p>
          <a:p>
            <a:endParaRPr lang="en-US" dirty="0"/>
          </a:p>
          <a:p>
            <a:r>
              <a:rPr lang="en-US" dirty="0"/>
              <a:t>Using Bootstrap, active learning is implemented in a learner agnostic way</a:t>
            </a:r>
          </a:p>
          <a:p>
            <a:pPr lvl="1"/>
            <a:r>
              <a:rPr lang="en-US" dirty="0"/>
              <a:t>A specific example selector (QBC) is implemented with Bootstrap</a:t>
            </a:r>
          </a:p>
          <a:p>
            <a:endParaRPr lang="en-US" dirty="0"/>
          </a:p>
          <a:p>
            <a:r>
              <a:rPr lang="en-US" dirty="0"/>
              <a:t>Any classifier can be learned with active learning without affecting the learning algorithm</a:t>
            </a:r>
          </a:p>
          <a:p>
            <a:endParaRPr lang="en-US" dirty="0"/>
          </a:p>
          <a:p>
            <a:r>
              <a:rPr lang="en-US" dirty="0"/>
              <a:t>Crowd labeling errors can be fatal for active learning	</a:t>
            </a:r>
          </a:p>
          <a:p>
            <a:pPr lvl="1"/>
            <a:r>
              <a:rPr lang="en-US" dirty="0"/>
              <a:t>A new PBA algorithm is introduced</a:t>
            </a:r>
          </a:p>
          <a:p>
            <a:endParaRPr lang="en-US" dirty="0"/>
          </a:p>
          <a:p>
            <a:endParaRPr lang="en-US" dirty="0"/>
          </a:p>
        </p:txBody>
      </p:sp>
      <p:sp>
        <p:nvSpPr>
          <p:cNvPr id="5" name="TextBox 4">
            <a:extLst>
              <a:ext uri="{FF2B5EF4-FFF2-40B4-BE49-F238E27FC236}">
                <a16:creationId xmlns:a16="http://schemas.microsoft.com/office/drawing/2014/main" id="{00963CD8-E8D8-0E41-AA1C-A3BB1522F331}"/>
              </a:ext>
            </a:extLst>
          </p:cNvPr>
          <p:cNvSpPr txBox="1"/>
          <p:nvPr/>
        </p:nvSpPr>
        <p:spPr>
          <a:xfrm>
            <a:off x="609518" y="6452743"/>
            <a:ext cx="10328104" cy="553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Calibri"/>
                <a:cs typeface="Calibri"/>
              </a:rPr>
              <a:t>Scaling Up Crowd-Sourcing to Very Large Datasets: A Case for Active Learning </a:t>
            </a:r>
            <a:r>
              <a:rPr kumimoji="0" lang="en-US" sz="1200" b="0" i="0" u="none" strike="noStrike" kern="1200" cap="none" spc="0" normalizeH="0" baseline="0" noProof="0" dirty="0">
                <a:ln>
                  <a:noFill/>
                </a:ln>
                <a:solidFill>
                  <a:srgbClr val="000000"/>
                </a:solidFill>
                <a:effectLst/>
                <a:uLnTx/>
                <a:uFillTx/>
                <a:latin typeface="Calibri"/>
                <a:cs typeface="Calibri"/>
              </a:rPr>
              <a:t>by </a:t>
            </a:r>
            <a:r>
              <a:rPr kumimoji="0" lang="en-US" sz="1200" b="1" i="0" u="none" strike="noStrike" kern="1200" cap="none" spc="0" normalizeH="0" baseline="0" noProof="0" dirty="0" err="1">
                <a:ln>
                  <a:noFill/>
                </a:ln>
                <a:solidFill>
                  <a:srgbClr val="000000"/>
                </a:solidFill>
                <a:effectLst/>
                <a:uLnTx/>
                <a:uFillTx/>
                <a:latin typeface="Calibri"/>
                <a:cs typeface="Calibri"/>
              </a:rPr>
              <a:t>Mozafari</a:t>
            </a:r>
            <a:r>
              <a:rPr kumimoji="0" lang="en-US" sz="1200" b="1" i="0" u="none" strike="noStrike" kern="1200" cap="none" spc="0" normalizeH="0" baseline="0" noProof="0" dirty="0">
                <a:ln>
                  <a:noFill/>
                </a:ln>
                <a:solidFill>
                  <a:srgbClr val="000000"/>
                </a:solidFill>
                <a:effectLst/>
                <a:uLnTx/>
                <a:uFillTx/>
                <a:latin typeface="Calibri"/>
                <a:cs typeface="Calibri"/>
              </a:rPr>
              <a:t>, Sarkar, Franklin, Jordan, and Madden </a:t>
            </a:r>
            <a:r>
              <a:rPr kumimoji="0" lang="en-US" sz="1200" b="0" i="0" u="none" strike="noStrike" kern="1200" cap="none" spc="0" normalizeH="0" baseline="0" noProof="0" dirty="0">
                <a:ln>
                  <a:noFill/>
                </a:ln>
                <a:solidFill>
                  <a:srgbClr val="000000"/>
                </a:solidFill>
                <a:effectLst/>
                <a:uLnTx/>
                <a:uFillTx/>
                <a:latin typeface="Calibri"/>
                <a:cs typeface="Calibri"/>
              </a:rPr>
              <a:t>in PVLDB 2014.</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grpSp>
        <p:nvGrpSpPr>
          <p:cNvPr id="19" name="Group 18">
            <a:extLst>
              <a:ext uri="{FF2B5EF4-FFF2-40B4-BE49-F238E27FC236}">
                <a16:creationId xmlns:a16="http://schemas.microsoft.com/office/drawing/2014/main" id="{95B74F6D-98B1-8C45-9600-D10E43B244DF}"/>
              </a:ext>
            </a:extLst>
          </p:cNvPr>
          <p:cNvGrpSpPr/>
          <p:nvPr/>
        </p:nvGrpSpPr>
        <p:grpSpPr>
          <a:xfrm>
            <a:off x="6442961" y="2438744"/>
            <a:ext cx="1435768" cy="1045858"/>
            <a:chOff x="6386780" y="1789435"/>
            <a:chExt cx="1435768" cy="1045858"/>
          </a:xfrm>
        </p:grpSpPr>
        <p:pic>
          <p:nvPicPr>
            <p:cNvPr id="8" name="Graphic 7" descr="Database">
              <a:extLst>
                <a:ext uri="{FF2B5EF4-FFF2-40B4-BE49-F238E27FC236}">
                  <a16:creationId xmlns:a16="http://schemas.microsoft.com/office/drawing/2014/main" id="{EF48C275-AED6-214D-AA31-4A1E6BE28B1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81824" y="2203939"/>
              <a:ext cx="929305" cy="631354"/>
            </a:xfrm>
            <a:prstGeom prst="rect">
              <a:avLst/>
            </a:prstGeom>
          </p:spPr>
        </p:pic>
        <p:sp>
          <p:nvSpPr>
            <p:cNvPr id="9" name="TextBox 8">
              <a:extLst>
                <a:ext uri="{FF2B5EF4-FFF2-40B4-BE49-F238E27FC236}">
                  <a16:creationId xmlns:a16="http://schemas.microsoft.com/office/drawing/2014/main" id="{C19C159D-EE7B-884F-B5CB-04E6EE61B308}"/>
                </a:ext>
              </a:extLst>
            </p:cNvPr>
            <p:cNvSpPr txBox="1"/>
            <p:nvPr/>
          </p:nvSpPr>
          <p:spPr>
            <a:xfrm>
              <a:off x="6386780" y="1789435"/>
              <a:ext cx="1435768"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77"/>
                  <a:cs typeface="Calibri"/>
                  <a:sym typeface="Calibri"/>
                </a:rPr>
                <a:t>Small Training data</a:t>
              </a:r>
            </a:p>
          </p:txBody>
        </p:sp>
      </p:grpSp>
      <p:pic>
        <p:nvPicPr>
          <p:cNvPr id="10" name="Graphic 9" descr="Gears">
            <a:extLst>
              <a:ext uri="{FF2B5EF4-FFF2-40B4-BE49-F238E27FC236}">
                <a16:creationId xmlns:a16="http://schemas.microsoft.com/office/drawing/2014/main" id="{485F00AF-09E6-9343-ADC8-D84C212860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5905" y="2565392"/>
            <a:ext cx="914400" cy="914400"/>
          </a:xfrm>
          <a:prstGeom prst="rect">
            <a:avLst/>
          </a:prstGeom>
        </p:spPr>
      </p:pic>
      <p:grpSp>
        <p:nvGrpSpPr>
          <p:cNvPr id="25" name="Group 24">
            <a:extLst>
              <a:ext uri="{FF2B5EF4-FFF2-40B4-BE49-F238E27FC236}">
                <a16:creationId xmlns:a16="http://schemas.microsoft.com/office/drawing/2014/main" id="{97857199-405B-0840-A394-9071527A6C09}"/>
              </a:ext>
            </a:extLst>
          </p:cNvPr>
          <p:cNvGrpSpPr/>
          <p:nvPr/>
        </p:nvGrpSpPr>
        <p:grpSpPr>
          <a:xfrm>
            <a:off x="6890388" y="987809"/>
            <a:ext cx="2923204" cy="1181433"/>
            <a:chOff x="7643030" y="889873"/>
            <a:chExt cx="2923204" cy="1181433"/>
          </a:xfrm>
        </p:grpSpPr>
        <p:pic>
          <p:nvPicPr>
            <p:cNvPr id="20" name="Graphic 19" descr="Database">
              <a:extLst>
                <a:ext uri="{FF2B5EF4-FFF2-40B4-BE49-F238E27FC236}">
                  <a16:creationId xmlns:a16="http://schemas.microsoft.com/office/drawing/2014/main" id="{BDF34582-DAAC-7B42-9FF4-7C8BFEBD363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19877" y="889873"/>
              <a:ext cx="929305" cy="631354"/>
            </a:xfrm>
            <a:prstGeom prst="rect">
              <a:avLst/>
            </a:prstGeom>
          </p:spPr>
        </p:pic>
        <p:pic>
          <p:nvPicPr>
            <p:cNvPr id="21" name="Graphic 20" descr="Database">
              <a:extLst>
                <a:ext uri="{FF2B5EF4-FFF2-40B4-BE49-F238E27FC236}">
                  <a16:creationId xmlns:a16="http://schemas.microsoft.com/office/drawing/2014/main" id="{771882B3-0F66-0A4F-B69A-C507A2C835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36929" y="889873"/>
              <a:ext cx="929305" cy="631354"/>
            </a:xfrm>
            <a:prstGeom prst="rect">
              <a:avLst/>
            </a:prstGeom>
          </p:spPr>
        </p:pic>
        <p:pic>
          <p:nvPicPr>
            <p:cNvPr id="22" name="Graphic 21" descr="Database">
              <a:extLst>
                <a:ext uri="{FF2B5EF4-FFF2-40B4-BE49-F238E27FC236}">
                  <a16:creationId xmlns:a16="http://schemas.microsoft.com/office/drawing/2014/main" id="{0F10A3CD-8584-E444-8C96-D4B44769C9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19878" y="1436923"/>
              <a:ext cx="929305" cy="631354"/>
            </a:xfrm>
            <a:prstGeom prst="rect">
              <a:avLst/>
            </a:prstGeom>
          </p:spPr>
        </p:pic>
        <p:pic>
          <p:nvPicPr>
            <p:cNvPr id="23" name="Graphic 22" descr="Database">
              <a:extLst>
                <a:ext uri="{FF2B5EF4-FFF2-40B4-BE49-F238E27FC236}">
                  <a16:creationId xmlns:a16="http://schemas.microsoft.com/office/drawing/2014/main" id="{FA0918D2-9E35-8E4B-B933-660CFD843BE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36929" y="1439952"/>
              <a:ext cx="929305" cy="631354"/>
            </a:xfrm>
            <a:prstGeom prst="rect">
              <a:avLst/>
            </a:prstGeom>
          </p:spPr>
        </p:pic>
        <p:sp>
          <p:nvSpPr>
            <p:cNvPr id="24" name="TextBox 23">
              <a:extLst>
                <a:ext uri="{FF2B5EF4-FFF2-40B4-BE49-F238E27FC236}">
                  <a16:creationId xmlns:a16="http://schemas.microsoft.com/office/drawing/2014/main" id="{AFDC968A-20B4-FE48-8D1A-140E165A5CC5}"/>
                </a:ext>
              </a:extLst>
            </p:cNvPr>
            <p:cNvSpPr txBox="1"/>
            <p:nvPr/>
          </p:nvSpPr>
          <p:spPr>
            <a:xfrm>
              <a:off x="7643030" y="1259909"/>
              <a:ext cx="1595992"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77"/>
                  <a:cs typeface="Calibri"/>
                  <a:sym typeface="Calibri"/>
                </a:rPr>
                <a:t>Lots of Unlabeled data</a:t>
              </a:r>
            </a:p>
          </p:txBody>
        </p:sp>
      </p:grpSp>
      <p:sp>
        <p:nvSpPr>
          <p:cNvPr id="26" name="Right Arrow 25">
            <a:extLst>
              <a:ext uri="{FF2B5EF4-FFF2-40B4-BE49-F238E27FC236}">
                <a16:creationId xmlns:a16="http://schemas.microsoft.com/office/drawing/2014/main" id="{A34FC149-61FC-6D4A-83F8-0A6CE0B6899E}"/>
              </a:ext>
            </a:extLst>
          </p:cNvPr>
          <p:cNvSpPr/>
          <p:nvPr/>
        </p:nvSpPr>
        <p:spPr>
          <a:xfrm>
            <a:off x="7920541" y="2999912"/>
            <a:ext cx="576187" cy="333823"/>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p:pic>
        <p:nvPicPr>
          <p:cNvPr id="27" name="Graphic 26" descr="Group of people">
            <a:extLst>
              <a:ext uri="{FF2B5EF4-FFF2-40B4-BE49-F238E27FC236}">
                <a16:creationId xmlns:a16="http://schemas.microsoft.com/office/drawing/2014/main" id="{0AE7477C-EC69-284A-BDC1-0129BFBFB65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22014" y="2570202"/>
            <a:ext cx="914400" cy="914400"/>
          </a:xfrm>
          <a:prstGeom prst="rect">
            <a:avLst/>
          </a:prstGeom>
        </p:spPr>
      </p:pic>
      <p:sp>
        <p:nvSpPr>
          <p:cNvPr id="28" name="Right Arrow 27">
            <a:extLst>
              <a:ext uri="{FF2B5EF4-FFF2-40B4-BE49-F238E27FC236}">
                <a16:creationId xmlns:a16="http://schemas.microsoft.com/office/drawing/2014/main" id="{B349DCC9-77E0-0441-B33F-F5D062597FC5}"/>
              </a:ext>
            </a:extLst>
          </p:cNvPr>
          <p:cNvSpPr/>
          <p:nvPr/>
        </p:nvSpPr>
        <p:spPr>
          <a:xfrm>
            <a:off x="9525499" y="2999911"/>
            <a:ext cx="576187" cy="333823"/>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p:sp>
        <p:nvSpPr>
          <p:cNvPr id="29" name="Down Arrow 28">
            <a:extLst>
              <a:ext uri="{FF2B5EF4-FFF2-40B4-BE49-F238E27FC236}">
                <a16:creationId xmlns:a16="http://schemas.microsoft.com/office/drawing/2014/main" id="{823CDEEC-3425-BA49-A237-B49F59765BA5}"/>
              </a:ext>
            </a:extLst>
          </p:cNvPr>
          <p:cNvSpPr/>
          <p:nvPr/>
        </p:nvSpPr>
        <p:spPr>
          <a:xfrm>
            <a:off x="8809137" y="2165301"/>
            <a:ext cx="372218" cy="437077"/>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p:sp>
        <p:nvSpPr>
          <p:cNvPr id="31" name="U-Turn Arrow 30">
            <a:extLst>
              <a:ext uri="{FF2B5EF4-FFF2-40B4-BE49-F238E27FC236}">
                <a16:creationId xmlns:a16="http://schemas.microsoft.com/office/drawing/2014/main" id="{DFB52EB5-A6F1-E942-9ACF-F31D16CC6100}"/>
              </a:ext>
            </a:extLst>
          </p:cNvPr>
          <p:cNvSpPr/>
          <p:nvPr/>
        </p:nvSpPr>
        <p:spPr>
          <a:xfrm rot="10800000">
            <a:off x="7061877" y="3475867"/>
            <a:ext cx="3719245" cy="463019"/>
          </a:xfrm>
          <a:prstGeom prst="uturnArrow">
            <a:avLst>
              <a:gd name="adj1" fmla="val 31657"/>
              <a:gd name="adj2" fmla="val 25000"/>
              <a:gd name="adj3" fmla="val 31657"/>
              <a:gd name="adj4" fmla="val 43750"/>
              <a:gd name="adj5" fmla="val 100000"/>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p:pic>
        <p:nvPicPr>
          <p:cNvPr id="34" name="Graphic 33" descr="Database">
            <a:extLst>
              <a:ext uri="{FF2B5EF4-FFF2-40B4-BE49-F238E27FC236}">
                <a16:creationId xmlns:a16="http://schemas.microsoft.com/office/drawing/2014/main" id="{CF3E014A-FC63-174B-8C41-4F3ABE1981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16409" y="4767375"/>
            <a:ext cx="929305" cy="631354"/>
          </a:xfrm>
          <a:prstGeom prst="rect">
            <a:avLst/>
          </a:prstGeom>
        </p:spPr>
      </p:pic>
      <p:sp>
        <p:nvSpPr>
          <p:cNvPr id="35" name="TextBox 34">
            <a:extLst>
              <a:ext uri="{FF2B5EF4-FFF2-40B4-BE49-F238E27FC236}">
                <a16:creationId xmlns:a16="http://schemas.microsoft.com/office/drawing/2014/main" id="{389388DF-36EF-BB46-AD9D-49E7FCC7A3EE}"/>
              </a:ext>
            </a:extLst>
          </p:cNvPr>
          <p:cNvSpPr txBox="1"/>
          <p:nvPr/>
        </p:nvSpPr>
        <p:spPr>
          <a:xfrm>
            <a:off x="6260865" y="4839982"/>
            <a:ext cx="995335"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77"/>
                <a:cs typeface="Calibri"/>
                <a:sym typeface="Calibri"/>
              </a:rPr>
              <a:t>Labeled data</a:t>
            </a:r>
          </a:p>
        </p:txBody>
      </p:sp>
      <p:pic>
        <p:nvPicPr>
          <p:cNvPr id="36" name="Graphic 35" descr="Database">
            <a:extLst>
              <a:ext uri="{FF2B5EF4-FFF2-40B4-BE49-F238E27FC236}">
                <a16:creationId xmlns:a16="http://schemas.microsoft.com/office/drawing/2014/main" id="{B75971EE-27D2-3244-A133-D93FB9115D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44484" y="4199130"/>
            <a:ext cx="929305" cy="631354"/>
          </a:xfrm>
          <a:prstGeom prst="rect">
            <a:avLst/>
          </a:prstGeom>
        </p:spPr>
      </p:pic>
      <p:pic>
        <p:nvPicPr>
          <p:cNvPr id="37" name="Graphic 36" descr="Database">
            <a:extLst>
              <a:ext uri="{FF2B5EF4-FFF2-40B4-BE49-F238E27FC236}">
                <a16:creationId xmlns:a16="http://schemas.microsoft.com/office/drawing/2014/main" id="{E2061710-9BBE-C94D-AC8B-45914DE7D0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44484" y="4767375"/>
            <a:ext cx="929305" cy="631354"/>
          </a:xfrm>
          <a:prstGeom prst="rect">
            <a:avLst/>
          </a:prstGeom>
        </p:spPr>
      </p:pic>
      <p:pic>
        <p:nvPicPr>
          <p:cNvPr id="38" name="Graphic 37" descr="Database">
            <a:extLst>
              <a:ext uri="{FF2B5EF4-FFF2-40B4-BE49-F238E27FC236}">
                <a16:creationId xmlns:a16="http://schemas.microsoft.com/office/drawing/2014/main" id="{46E211B9-7BE7-4544-9921-1812F094DE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57795" y="5328315"/>
            <a:ext cx="929305" cy="631354"/>
          </a:xfrm>
          <a:prstGeom prst="rect">
            <a:avLst/>
          </a:prstGeom>
        </p:spPr>
      </p:pic>
      <p:cxnSp>
        <p:nvCxnSpPr>
          <p:cNvPr id="40" name="Straight Arrow Connector 39">
            <a:extLst>
              <a:ext uri="{FF2B5EF4-FFF2-40B4-BE49-F238E27FC236}">
                <a16:creationId xmlns:a16="http://schemas.microsoft.com/office/drawing/2014/main" id="{8DD42FD9-050D-654F-B71A-9B2D8C6227F7}"/>
              </a:ext>
            </a:extLst>
          </p:cNvPr>
          <p:cNvCxnSpPr>
            <a:endCxn id="36" idx="1"/>
          </p:cNvCxnSpPr>
          <p:nvPr/>
        </p:nvCxnSpPr>
        <p:spPr>
          <a:xfrm flipV="1">
            <a:off x="7920541" y="4514807"/>
            <a:ext cx="423943" cy="272174"/>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3D5FC105-AA27-AA46-8B63-7986FD35DF1F}"/>
              </a:ext>
            </a:extLst>
          </p:cNvPr>
          <p:cNvCxnSpPr>
            <a:cxnSpLocks/>
            <a:stCxn id="34" idx="3"/>
            <a:endCxn id="37" idx="1"/>
          </p:cNvCxnSpPr>
          <p:nvPr/>
        </p:nvCxnSpPr>
        <p:spPr>
          <a:xfrm>
            <a:off x="7845714" y="5083052"/>
            <a:ext cx="498770" cy="0"/>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5" name="Straight Arrow Connector 44">
            <a:extLst>
              <a:ext uri="{FF2B5EF4-FFF2-40B4-BE49-F238E27FC236}">
                <a16:creationId xmlns:a16="http://schemas.microsoft.com/office/drawing/2014/main" id="{FE2F0DF5-AFF4-B543-9D7A-E1A31BA9AC34}"/>
              </a:ext>
            </a:extLst>
          </p:cNvPr>
          <p:cNvCxnSpPr>
            <a:cxnSpLocks/>
            <a:endCxn id="38" idx="1"/>
          </p:cNvCxnSpPr>
          <p:nvPr/>
        </p:nvCxnSpPr>
        <p:spPr>
          <a:xfrm>
            <a:off x="7920542" y="5368504"/>
            <a:ext cx="437253" cy="275488"/>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50" name="Picture 49">
            <a:extLst>
              <a:ext uri="{FF2B5EF4-FFF2-40B4-BE49-F238E27FC236}">
                <a16:creationId xmlns:a16="http://schemas.microsoft.com/office/drawing/2014/main" id="{EC4C1A18-06BD-A34B-AC35-FD4FF62A21EB}"/>
              </a:ext>
            </a:extLst>
          </p:cNvPr>
          <p:cNvPicPr>
            <a:picLocks noChangeAspect="1"/>
          </p:cNvPicPr>
          <p:nvPr/>
        </p:nvPicPr>
        <p:blipFill>
          <a:blip r:embed="rId8">
            <a:duotone>
              <a:schemeClr val="accent5">
                <a:shade val="45000"/>
                <a:satMod val="135000"/>
              </a:schemeClr>
              <a:prstClr val="white"/>
            </a:duotone>
          </a:blip>
          <a:stretch>
            <a:fillRect/>
          </a:stretch>
        </p:blipFill>
        <p:spPr>
          <a:xfrm>
            <a:off x="9577162" y="4910667"/>
            <a:ext cx="337399" cy="337399"/>
          </a:xfrm>
          <a:prstGeom prst="rect">
            <a:avLst/>
          </a:prstGeom>
        </p:spPr>
      </p:pic>
      <p:pic>
        <p:nvPicPr>
          <p:cNvPr id="51" name="Picture 50">
            <a:extLst>
              <a:ext uri="{FF2B5EF4-FFF2-40B4-BE49-F238E27FC236}">
                <a16:creationId xmlns:a16="http://schemas.microsoft.com/office/drawing/2014/main" id="{EFAAD93C-94B3-2B45-81BF-A389571C1F9B}"/>
              </a:ext>
            </a:extLst>
          </p:cNvPr>
          <p:cNvPicPr>
            <a:picLocks noChangeAspect="1"/>
          </p:cNvPicPr>
          <p:nvPr/>
        </p:nvPicPr>
        <p:blipFill>
          <a:blip r:embed="rId8">
            <a:duotone>
              <a:schemeClr val="accent5">
                <a:shade val="45000"/>
                <a:satMod val="135000"/>
              </a:schemeClr>
              <a:prstClr val="white"/>
            </a:duotone>
          </a:blip>
          <a:stretch>
            <a:fillRect/>
          </a:stretch>
        </p:blipFill>
        <p:spPr>
          <a:xfrm>
            <a:off x="9577162" y="4345699"/>
            <a:ext cx="337399" cy="337399"/>
          </a:xfrm>
          <a:prstGeom prst="rect">
            <a:avLst/>
          </a:prstGeom>
        </p:spPr>
      </p:pic>
      <p:pic>
        <p:nvPicPr>
          <p:cNvPr id="52" name="Picture 51">
            <a:extLst>
              <a:ext uri="{FF2B5EF4-FFF2-40B4-BE49-F238E27FC236}">
                <a16:creationId xmlns:a16="http://schemas.microsoft.com/office/drawing/2014/main" id="{7EAA4582-5989-3D48-AE28-68AF37DC891C}"/>
              </a:ext>
            </a:extLst>
          </p:cNvPr>
          <p:cNvPicPr>
            <a:picLocks noChangeAspect="1"/>
          </p:cNvPicPr>
          <p:nvPr/>
        </p:nvPicPr>
        <p:blipFill>
          <a:blip r:embed="rId8">
            <a:duotone>
              <a:schemeClr val="accent5">
                <a:shade val="45000"/>
                <a:satMod val="135000"/>
              </a:schemeClr>
              <a:prstClr val="white"/>
            </a:duotone>
          </a:blip>
          <a:stretch>
            <a:fillRect/>
          </a:stretch>
        </p:blipFill>
        <p:spPr>
          <a:xfrm>
            <a:off x="9577162" y="5475292"/>
            <a:ext cx="337399" cy="337399"/>
          </a:xfrm>
          <a:prstGeom prst="rect">
            <a:avLst/>
          </a:prstGeom>
        </p:spPr>
      </p:pic>
      <p:cxnSp>
        <p:nvCxnSpPr>
          <p:cNvPr id="53" name="Straight Arrow Connector 52">
            <a:extLst>
              <a:ext uri="{FF2B5EF4-FFF2-40B4-BE49-F238E27FC236}">
                <a16:creationId xmlns:a16="http://schemas.microsoft.com/office/drawing/2014/main" id="{CD6082D2-AF0A-6649-88EB-9B05350546F2}"/>
              </a:ext>
            </a:extLst>
          </p:cNvPr>
          <p:cNvCxnSpPr>
            <a:cxnSpLocks/>
            <a:stCxn id="36" idx="3"/>
            <a:endCxn id="51" idx="1"/>
          </p:cNvCxnSpPr>
          <p:nvPr/>
        </p:nvCxnSpPr>
        <p:spPr>
          <a:xfrm flipV="1">
            <a:off x="9273789" y="4514399"/>
            <a:ext cx="303373" cy="408"/>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D0E3101A-4E14-364A-8096-00026EA05BFE}"/>
              </a:ext>
            </a:extLst>
          </p:cNvPr>
          <p:cNvCxnSpPr>
            <a:cxnSpLocks/>
            <a:stCxn id="37" idx="3"/>
            <a:endCxn id="50" idx="1"/>
          </p:cNvCxnSpPr>
          <p:nvPr/>
        </p:nvCxnSpPr>
        <p:spPr>
          <a:xfrm flipV="1">
            <a:off x="9273789" y="5079367"/>
            <a:ext cx="303373" cy="3685"/>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21DD4EE1-A938-994F-9D2E-BB671245F256}"/>
              </a:ext>
            </a:extLst>
          </p:cNvPr>
          <p:cNvCxnSpPr>
            <a:cxnSpLocks/>
            <a:stCxn id="38" idx="3"/>
            <a:endCxn id="52" idx="1"/>
          </p:cNvCxnSpPr>
          <p:nvPr/>
        </p:nvCxnSpPr>
        <p:spPr>
          <a:xfrm>
            <a:off x="9287100" y="5643992"/>
            <a:ext cx="290062" cy="0"/>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3" name="Right Brace 62">
            <a:extLst>
              <a:ext uri="{FF2B5EF4-FFF2-40B4-BE49-F238E27FC236}">
                <a16:creationId xmlns:a16="http://schemas.microsoft.com/office/drawing/2014/main" id="{0F9412B7-51FF-1B4B-B25F-8FA66B0DEB54}"/>
              </a:ext>
            </a:extLst>
          </p:cNvPr>
          <p:cNvSpPr/>
          <p:nvPr/>
        </p:nvSpPr>
        <p:spPr>
          <a:xfrm>
            <a:off x="10102542" y="4345699"/>
            <a:ext cx="234116" cy="1466992"/>
          </a:xfrm>
          <a:prstGeom prst="rightBrace">
            <a:avLst/>
          </a:prstGeom>
          <a:noFill/>
          <a:ln w="254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cs typeface="Calibri"/>
            </a:endParaRPr>
          </a:p>
        </p:txBody>
      </p:sp>
      <p:sp>
        <p:nvSpPr>
          <p:cNvPr id="64" name="TextBox 63">
            <a:extLst>
              <a:ext uri="{FF2B5EF4-FFF2-40B4-BE49-F238E27FC236}">
                <a16:creationId xmlns:a16="http://schemas.microsoft.com/office/drawing/2014/main" id="{8772A8B2-3D85-C04A-9DB6-7060FF4BF03C}"/>
              </a:ext>
            </a:extLst>
          </p:cNvPr>
          <p:cNvSpPr txBox="1"/>
          <p:nvPr/>
        </p:nvSpPr>
        <p:spPr>
          <a:xfrm>
            <a:off x="10324668" y="4814970"/>
            <a:ext cx="1225907"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Committee of classifiers</a:t>
            </a:r>
          </a:p>
        </p:txBody>
      </p:sp>
      <p:sp>
        <p:nvSpPr>
          <p:cNvPr id="65" name="TextBox 64">
            <a:extLst>
              <a:ext uri="{FF2B5EF4-FFF2-40B4-BE49-F238E27FC236}">
                <a16:creationId xmlns:a16="http://schemas.microsoft.com/office/drawing/2014/main" id="{9704BE39-F628-4B4B-A42D-3D3BAC8EA3D5}"/>
              </a:ext>
            </a:extLst>
          </p:cNvPr>
          <p:cNvSpPr txBox="1"/>
          <p:nvPr/>
        </p:nvSpPr>
        <p:spPr>
          <a:xfrm>
            <a:off x="7358001" y="5654609"/>
            <a:ext cx="1291685"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Sampling with replacement</a:t>
            </a:r>
          </a:p>
        </p:txBody>
      </p:sp>
      <p:sp>
        <p:nvSpPr>
          <p:cNvPr id="3" name="TextBox 2">
            <a:extLst>
              <a:ext uri="{FF2B5EF4-FFF2-40B4-BE49-F238E27FC236}">
                <a16:creationId xmlns:a16="http://schemas.microsoft.com/office/drawing/2014/main" id="{A1A37872-BC99-0246-87B0-E6C2DC8320FE}"/>
              </a:ext>
            </a:extLst>
          </p:cNvPr>
          <p:cNvSpPr txBox="1"/>
          <p:nvPr/>
        </p:nvSpPr>
        <p:spPr>
          <a:xfrm>
            <a:off x="9514590" y="684411"/>
            <a:ext cx="253306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dirty="0"/>
              <a:t>[</a:t>
            </a:r>
            <a:r>
              <a:rPr lang="en-US" dirty="0" err="1"/>
              <a:t>Mozafari</a:t>
            </a:r>
            <a:r>
              <a:rPr lang="en-US" dirty="0"/>
              <a:t> et al, PVLDB’14]</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57079195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46019" y="266702"/>
            <a:ext cx="11061782" cy="588447"/>
          </a:xfrm>
          <a:solidFill>
            <a:schemeClr val="bg1"/>
          </a:solidFill>
        </p:spPr>
        <p:txBody>
          <a:bodyPr>
            <a:normAutofit/>
          </a:bodyPr>
          <a:lstStyle/>
          <a:p>
            <a:r>
              <a:rPr lang="en-US" sz="2800" dirty="0">
                <a:solidFill>
                  <a:srgbClr val="00B0F0"/>
                </a:solidFill>
              </a:rPr>
              <a:t>A Bit More Context …</a:t>
            </a:r>
            <a:endParaRPr lang="en-US" sz="2800" dirty="0"/>
          </a:p>
        </p:txBody>
      </p:sp>
      <p:sp>
        <p:nvSpPr>
          <p:cNvPr id="18" name="Content Placeholder 2">
            <a:extLst>
              <a:ext uri="{FF2B5EF4-FFF2-40B4-BE49-F238E27FC236}">
                <a16:creationId xmlns:a16="http://schemas.microsoft.com/office/drawing/2014/main" id="{A17C187F-4121-004B-BE61-E8F862E0E1F3}"/>
              </a:ext>
            </a:extLst>
          </p:cNvPr>
          <p:cNvSpPr txBox="1">
            <a:spLocks/>
          </p:cNvSpPr>
          <p:nvPr/>
        </p:nvSpPr>
        <p:spPr>
          <a:xfrm>
            <a:off x="713905" y="1116444"/>
            <a:ext cx="10013568" cy="5274304"/>
          </a:xfrm>
          <a:prstGeom prst="rect">
            <a:avLst/>
          </a:prstGeom>
          <a:ln w="12700">
            <a:miter lim="400000"/>
          </a:ln>
          <a:extLst>
            <a:ext uri="{C572A759-6A51-4108-AA02-DFA0A04FC94B}">
              <ma14:wrappingTextBoxFlag xmlns="" xmlns:ma14="http://schemas.microsoft.com/office/mac/drawingml/2011/main" val="1"/>
            </a:ext>
          </a:extLst>
        </p:spPr>
        <p:txBody>
          <a:bodyPr lIns="45711" tIns="45711" rIns="45711" bIns="45711">
            <a:normAutofit/>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pPr>
              <a:lnSpc>
                <a:spcPts val="1860"/>
              </a:lnSpc>
              <a:buFont typeface="Wingdings" pitchFamily="2" charset="2"/>
              <a:buChar char="§"/>
            </a:pPr>
            <a:r>
              <a:rPr lang="en-US" sz="1800" kern="0" dirty="0">
                <a:solidFill>
                  <a:schemeClr val="tx1"/>
                </a:solidFill>
              </a:rPr>
              <a:t>Broader Area: </a:t>
            </a:r>
            <a:r>
              <a:rPr lang="en-US" sz="1800" kern="0" dirty="0">
                <a:solidFill>
                  <a:schemeClr val="bg2"/>
                </a:solidFill>
              </a:rPr>
              <a:t>  </a:t>
            </a:r>
            <a:r>
              <a:rPr lang="en-US" sz="1800" b="1" i="1" kern="0" dirty="0">
                <a:solidFill>
                  <a:schemeClr val="bg2"/>
                </a:solidFill>
              </a:rPr>
              <a:t>Information integration and Knowledge curation  </a:t>
            </a:r>
          </a:p>
          <a:p>
            <a:pPr lvl="1">
              <a:lnSpc>
                <a:spcPts val="2120"/>
              </a:lnSpc>
            </a:pPr>
            <a:r>
              <a:rPr lang="en-US" sz="1600" i="1" kern="0" dirty="0">
                <a:solidFill>
                  <a:schemeClr val="tx1"/>
                </a:solidFill>
              </a:rPr>
              <a:t>80’s, 90’s, 00’s: data federation, schema mapping, ontology alignment, etc.</a:t>
            </a:r>
            <a:endParaRPr lang="en-US" sz="1200" i="1" kern="0" dirty="0">
              <a:solidFill>
                <a:schemeClr val="tx1"/>
              </a:solidFill>
            </a:endParaRPr>
          </a:p>
          <a:p>
            <a:pPr lvl="1">
              <a:lnSpc>
                <a:spcPts val="2120"/>
              </a:lnSpc>
            </a:pPr>
            <a:r>
              <a:rPr lang="en-US" sz="1600" i="1" u="sng" kern="0" dirty="0">
                <a:solidFill>
                  <a:schemeClr val="tx1"/>
                </a:solidFill>
              </a:rPr>
              <a:t>Today</a:t>
            </a:r>
            <a:r>
              <a:rPr lang="en-US" sz="1600" i="1" kern="0" dirty="0">
                <a:solidFill>
                  <a:schemeClr val="tx1"/>
                </a:solidFill>
              </a:rPr>
              <a:t>: all about making </a:t>
            </a:r>
            <a:r>
              <a:rPr lang="en-US" sz="1600" b="1" i="1" kern="0" dirty="0">
                <a:solidFill>
                  <a:srgbClr val="00B0F0"/>
                </a:solidFill>
              </a:rPr>
              <a:t>connections at the data-instance level (ER)</a:t>
            </a:r>
            <a:endParaRPr lang="en-US" kern="0" dirty="0">
              <a:solidFill>
                <a:schemeClr val="bg2"/>
              </a:solidFill>
              <a:latin typeface="IBM Plex Sans" panose="020B0503050203000203" pitchFamily="34" charset="77"/>
            </a:endParaRPr>
          </a:p>
          <a:p>
            <a:pPr marL="295720" lvl="1" indent="-285750">
              <a:lnSpc>
                <a:spcPts val="2100"/>
              </a:lnSpc>
              <a:buFont typeface="Wingdings" pitchFamily="2" charset="2"/>
              <a:buChar char="§"/>
            </a:pPr>
            <a:endParaRPr lang="en-US" kern="0" dirty="0">
              <a:solidFill>
                <a:schemeClr val="bg2"/>
              </a:solidFill>
              <a:latin typeface="IBM Plex Sans" panose="020B0503050203000203" pitchFamily="34" charset="77"/>
            </a:endParaRPr>
          </a:p>
          <a:p>
            <a:pPr marL="295720" lvl="1" indent="-285750">
              <a:lnSpc>
                <a:spcPts val="2100"/>
              </a:lnSpc>
              <a:buFont typeface="Wingdings" pitchFamily="2" charset="2"/>
              <a:buChar char="§"/>
            </a:pPr>
            <a:endParaRPr lang="en-US" kern="0" dirty="0">
              <a:solidFill>
                <a:schemeClr val="bg2"/>
              </a:solidFill>
              <a:latin typeface="IBM Plex Sans" panose="020B0503050203000203" pitchFamily="34" charset="77"/>
            </a:endParaRPr>
          </a:p>
          <a:p>
            <a:pPr marL="295720" lvl="1" indent="-285750">
              <a:lnSpc>
                <a:spcPts val="2100"/>
              </a:lnSpc>
              <a:buFont typeface="Wingdings" pitchFamily="2" charset="2"/>
              <a:buChar char="§"/>
            </a:pPr>
            <a:r>
              <a:rPr lang="en-US" kern="0" dirty="0">
                <a:solidFill>
                  <a:schemeClr val="tx1"/>
                </a:solidFill>
                <a:latin typeface="IBM Plex Sans" panose="020B0503050203000203" pitchFamily="34" charset="77"/>
              </a:rPr>
              <a:t>ER is ubiquitous: </a:t>
            </a:r>
            <a:endParaRPr lang="en-US" sz="1000" kern="0" dirty="0">
              <a:solidFill>
                <a:schemeClr val="tx1"/>
              </a:solidFill>
              <a:latin typeface="IBM Plex Sans" panose="020B0503050203000203" pitchFamily="34" charset="77"/>
            </a:endParaRPr>
          </a:p>
          <a:p>
            <a:pPr marL="705603" lvl="2" indent="-285750">
              <a:lnSpc>
                <a:spcPts val="1800"/>
              </a:lnSpc>
              <a:buFont typeface="Courier New" panose="02070309020205020404" pitchFamily="49" charset="0"/>
              <a:buChar char="o"/>
            </a:pPr>
            <a:r>
              <a:rPr lang="en-US" kern="0" dirty="0">
                <a:solidFill>
                  <a:schemeClr val="tx1"/>
                </a:solidFill>
                <a:latin typeface="IBM Plex Sans" panose="020B0503050203000203" pitchFamily="34" charset="77"/>
              </a:rPr>
              <a:t>Within a document/conversation: </a:t>
            </a:r>
          </a:p>
          <a:p>
            <a:pPr marL="942914" lvl="3" indent="0">
              <a:lnSpc>
                <a:spcPts val="1800"/>
              </a:lnSpc>
              <a:buNone/>
            </a:pPr>
            <a:r>
              <a:rPr lang="en-US" kern="0" dirty="0">
                <a:solidFill>
                  <a:schemeClr val="tx1"/>
                </a:solidFill>
                <a:latin typeface="IBM Plex Sans" panose="020B0503050203000203" pitchFamily="34" charset="77"/>
              </a:rPr>
              <a:t>Coreference resolution (in NLP)</a:t>
            </a:r>
          </a:p>
          <a:p>
            <a:pPr marL="942914" lvl="3" indent="0">
              <a:lnSpc>
                <a:spcPts val="1300"/>
              </a:lnSpc>
              <a:buNone/>
            </a:pPr>
            <a:endParaRPr lang="en-US" sz="1400" kern="0" dirty="0">
              <a:solidFill>
                <a:schemeClr val="tx1"/>
              </a:solidFill>
              <a:latin typeface="IBM Plex Sans" panose="020B0503050203000203" pitchFamily="34" charset="77"/>
            </a:endParaRPr>
          </a:p>
          <a:p>
            <a:pPr marL="942914" lvl="3" indent="0">
              <a:lnSpc>
                <a:spcPts val="1300"/>
              </a:lnSpc>
              <a:buNone/>
            </a:pPr>
            <a:endParaRPr lang="en-US" sz="1400" kern="0" dirty="0">
              <a:solidFill>
                <a:schemeClr val="tx1"/>
              </a:solidFill>
              <a:latin typeface="IBM Plex Sans" panose="020B0503050203000203" pitchFamily="34" charset="77"/>
            </a:endParaRPr>
          </a:p>
          <a:p>
            <a:pPr marL="705603" lvl="2" indent="-285750">
              <a:lnSpc>
                <a:spcPts val="1800"/>
              </a:lnSpc>
              <a:buFont typeface="Courier New" panose="02070309020205020404" pitchFamily="49" charset="0"/>
              <a:buChar char="o"/>
            </a:pPr>
            <a:r>
              <a:rPr lang="en-US" kern="0" dirty="0">
                <a:solidFill>
                  <a:schemeClr val="tx1"/>
                </a:solidFill>
                <a:latin typeface="IBM Plex Sans" panose="020B0503050203000203" pitchFamily="34" charset="77"/>
              </a:rPr>
              <a:t>Within a single database, or across multiple databases</a:t>
            </a:r>
          </a:p>
          <a:p>
            <a:pPr marL="419853" lvl="2" indent="0">
              <a:lnSpc>
                <a:spcPts val="1800"/>
              </a:lnSpc>
              <a:buNone/>
            </a:pPr>
            <a:r>
              <a:rPr lang="en-US" kern="0" dirty="0">
                <a:solidFill>
                  <a:schemeClr val="tx1"/>
                </a:solidFill>
                <a:latin typeface="IBM Plex Sans" panose="020B0503050203000203" pitchFamily="34" charset="77"/>
              </a:rPr>
              <a:t>		“Traditional” ER (deduplication / record linkage)</a:t>
            </a:r>
          </a:p>
          <a:p>
            <a:pPr marL="942914" lvl="3" indent="0">
              <a:lnSpc>
                <a:spcPts val="1400"/>
              </a:lnSpc>
              <a:buNone/>
            </a:pPr>
            <a:endParaRPr lang="en-US" sz="1400" kern="0" dirty="0">
              <a:solidFill>
                <a:schemeClr val="tx1"/>
              </a:solidFill>
              <a:latin typeface="IBM Plex Sans" panose="020B0503050203000203" pitchFamily="34" charset="77"/>
            </a:endParaRPr>
          </a:p>
          <a:p>
            <a:pPr marL="419853" lvl="2" indent="0">
              <a:lnSpc>
                <a:spcPts val="1400"/>
              </a:lnSpc>
              <a:buNone/>
            </a:pPr>
            <a:endParaRPr lang="en-US" sz="1400" kern="0" dirty="0">
              <a:solidFill>
                <a:schemeClr val="tx1"/>
              </a:solidFill>
              <a:latin typeface="IBM Plex Sans" panose="020B0503050203000203" pitchFamily="34" charset="77"/>
            </a:endParaRPr>
          </a:p>
          <a:p>
            <a:pPr marL="419853" lvl="2" indent="0">
              <a:lnSpc>
                <a:spcPts val="1400"/>
              </a:lnSpc>
              <a:buNone/>
            </a:pPr>
            <a:endParaRPr lang="en-US" sz="1400" kern="0" dirty="0">
              <a:solidFill>
                <a:schemeClr val="tx1"/>
              </a:solidFill>
              <a:latin typeface="IBM Plex Sans" panose="020B0503050203000203" pitchFamily="34" charset="77"/>
            </a:endParaRPr>
          </a:p>
          <a:p>
            <a:pPr marL="705603" lvl="2" indent="-285750">
              <a:lnSpc>
                <a:spcPts val="1800"/>
              </a:lnSpc>
              <a:buFont typeface="Courier New" panose="02070309020205020404" pitchFamily="49" charset="0"/>
              <a:buChar char="o"/>
            </a:pPr>
            <a:r>
              <a:rPr lang="en-US" kern="0" dirty="0">
                <a:solidFill>
                  <a:schemeClr val="tx1"/>
                </a:solidFill>
                <a:latin typeface="IBM Plex Sans" panose="020B0503050203000203" pitchFamily="34" charset="77"/>
              </a:rPr>
              <a:t>Entity linking to existing knowledge base (KB)</a:t>
            </a:r>
          </a:p>
          <a:p>
            <a:pPr marL="1228664" lvl="3" indent="-285750">
              <a:lnSpc>
                <a:spcPts val="1400"/>
              </a:lnSpc>
              <a:buFont typeface="Courier New" panose="02070309020205020404" pitchFamily="49" charset="0"/>
              <a:buChar char="o"/>
            </a:pPr>
            <a:endParaRPr lang="en-US" sz="1400" kern="0" dirty="0">
              <a:solidFill>
                <a:schemeClr val="tx1"/>
              </a:solidFill>
              <a:latin typeface="IBM Plex Sans" panose="020B0503050203000203" pitchFamily="34" charset="77"/>
            </a:endParaRPr>
          </a:p>
          <a:p>
            <a:pPr marL="419853" lvl="2" indent="0">
              <a:lnSpc>
                <a:spcPts val="1400"/>
              </a:lnSpc>
              <a:buNone/>
            </a:pPr>
            <a:endParaRPr lang="en-US" sz="1400" kern="0" dirty="0">
              <a:solidFill>
                <a:schemeClr val="tx1"/>
              </a:solidFill>
              <a:latin typeface="IBM Plex Sans" panose="020B0503050203000203" pitchFamily="34" charset="77"/>
            </a:endParaRPr>
          </a:p>
          <a:p>
            <a:pPr marL="419853" lvl="2" indent="0">
              <a:lnSpc>
                <a:spcPts val="1400"/>
              </a:lnSpc>
              <a:buNone/>
            </a:pPr>
            <a:endParaRPr lang="en-US" sz="1400" kern="0" dirty="0">
              <a:solidFill>
                <a:schemeClr val="tx1"/>
              </a:solidFill>
              <a:latin typeface="IBM Plex Sans" panose="020B0503050203000203" pitchFamily="34" charset="77"/>
            </a:endParaRPr>
          </a:p>
          <a:p>
            <a:pPr marL="705603" lvl="2" indent="-285750">
              <a:lnSpc>
                <a:spcPts val="1800"/>
              </a:lnSpc>
              <a:buFont typeface="Courier New" panose="02070309020205020404" pitchFamily="49" charset="0"/>
              <a:buChar char="o"/>
            </a:pPr>
            <a:r>
              <a:rPr lang="en-US" kern="0" dirty="0">
                <a:solidFill>
                  <a:schemeClr val="tx1"/>
                </a:solidFill>
                <a:latin typeface="IBM Plex Sans" panose="020B0503050203000203" pitchFamily="34" charset="77"/>
              </a:rPr>
              <a:t>Knowledge base (KB) population </a:t>
            </a:r>
            <a:r>
              <a:rPr lang="en-US" b="1" kern="0" dirty="0">
                <a:solidFill>
                  <a:schemeClr val="accent6">
                    <a:lumMod val="50000"/>
                  </a:schemeClr>
                </a:solidFill>
                <a:latin typeface="IBM Plex Sans" panose="020B0503050203000203" pitchFamily="34" charset="77"/>
              </a:rPr>
              <a:t>(see next example …)</a:t>
            </a:r>
          </a:p>
        </p:txBody>
      </p:sp>
      <p:sp>
        <p:nvSpPr>
          <p:cNvPr id="56" name="Rectangle 55">
            <a:extLst>
              <a:ext uri="{FF2B5EF4-FFF2-40B4-BE49-F238E27FC236}">
                <a16:creationId xmlns:a16="http://schemas.microsoft.com/office/drawing/2014/main" id="{E08EEE26-E419-8744-8B52-7A22AA3BB57F}"/>
              </a:ext>
            </a:extLst>
          </p:cNvPr>
          <p:cNvSpPr/>
          <p:nvPr/>
        </p:nvSpPr>
        <p:spPr>
          <a:xfrm>
            <a:off x="5053924" y="2603096"/>
            <a:ext cx="3591219" cy="738664"/>
          </a:xfrm>
          <a:prstGeom prst="rect">
            <a:avLst/>
          </a:prstGeom>
          <a:solidFill>
            <a:schemeClr val="tx2">
              <a:alpha val="20000"/>
            </a:schemeClr>
          </a:solidFill>
        </p:spPr>
        <p:txBody>
          <a:bodyPr wrap="square">
            <a:spAutoFit/>
          </a:bodyPr>
          <a:lstStyle/>
          <a:p>
            <a:r>
              <a:rPr lang="en-US" sz="1400" i="1" dirty="0">
                <a:latin typeface="medium-content-serif-font"/>
              </a:rPr>
              <a:t>I need to know when </a:t>
            </a:r>
            <a:r>
              <a:rPr lang="en-US" sz="1400" b="1" i="1" dirty="0">
                <a:solidFill>
                  <a:schemeClr val="accent2">
                    <a:lumMod val="50000"/>
                  </a:schemeClr>
                </a:solidFill>
                <a:latin typeface="medium-content-serif-font"/>
              </a:rPr>
              <a:t>president</a:t>
            </a:r>
            <a:r>
              <a:rPr lang="en-US" sz="1400" i="1" dirty="0">
                <a:latin typeface="medium-content-serif-font"/>
              </a:rPr>
              <a:t> </a:t>
            </a:r>
            <a:r>
              <a:rPr lang="en-US" sz="1400" b="1" i="1" dirty="0">
                <a:solidFill>
                  <a:srgbClr val="FF0000"/>
                </a:solidFill>
                <a:latin typeface="medium-content-serif-font"/>
              </a:rPr>
              <a:t>Donald J Trump </a:t>
            </a:r>
            <a:r>
              <a:rPr lang="en-US" sz="1400" i="1" dirty="0">
                <a:latin typeface="medium-content-serif-font"/>
              </a:rPr>
              <a:t>was born.</a:t>
            </a:r>
          </a:p>
          <a:p>
            <a:r>
              <a:rPr lang="en-US" sz="1400" b="1" i="1" dirty="0">
                <a:solidFill>
                  <a:srgbClr val="FF0000"/>
                </a:solidFill>
                <a:latin typeface="medium-content-serif-font"/>
              </a:rPr>
              <a:t>He</a:t>
            </a:r>
            <a:r>
              <a:rPr lang="en-US" sz="1400" i="1" dirty="0">
                <a:latin typeface="medium-content-serif-font"/>
              </a:rPr>
              <a:t> was born on June 14, 1946.</a:t>
            </a:r>
            <a:endParaRPr lang="en-US" sz="1400" b="0" i="1" dirty="0">
              <a:effectLst/>
              <a:latin typeface="medium-content-serif-font"/>
            </a:endParaRPr>
          </a:p>
        </p:txBody>
      </p:sp>
      <p:sp>
        <p:nvSpPr>
          <p:cNvPr id="2" name="TextBox 1">
            <a:extLst>
              <a:ext uri="{FF2B5EF4-FFF2-40B4-BE49-F238E27FC236}">
                <a16:creationId xmlns:a16="http://schemas.microsoft.com/office/drawing/2014/main" id="{8E0794EA-6D14-0D4C-AE41-B714DDC84FB9}"/>
              </a:ext>
            </a:extLst>
          </p:cNvPr>
          <p:cNvSpPr txBox="1"/>
          <p:nvPr/>
        </p:nvSpPr>
        <p:spPr>
          <a:xfrm>
            <a:off x="8929871" y="2759046"/>
            <a:ext cx="220565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chemeClr val="accent6">
                    <a:lumMod val="50000"/>
                  </a:schemeClr>
                </a:solidFill>
                <a:effectLst/>
                <a:uFillTx/>
                <a:latin typeface="+mn-lt"/>
                <a:ea typeface="+mn-ea"/>
                <a:cs typeface="+mn-cs"/>
                <a:sym typeface="Calibri"/>
              </a:rPr>
              <a:t>(Not in this tutorial)</a:t>
            </a:r>
          </a:p>
        </p:txBody>
      </p:sp>
      <p:sp>
        <p:nvSpPr>
          <p:cNvPr id="4" name="Can 3">
            <a:extLst>
              <a:ext uri="{FF2B5EF4-FFF2-40B4-BE49-F238E27FC236}">
                <a16:creationId xmlns:a16="http://schemas.microsoft.com/office/drawing/2014/main" id="{115EFFE9-E1FA-BE4F-950E-AC908CED1A29}"/>
              </a:ext>
            </a:extLst>
          </p:cNvPr>
          <p:cNvSpPr/>
          <p:nvPr/>
        </p:nvSpPr>
        <p:spPr>
          <a:xfrm>
            <a:off x="8244772" y="3579715"/>
            <a:ext cx="490654" cy="557322"/>
          </a:xfrm>
          <a:prstGeom prst="can">
            <a:avLst/>
          </a:prstGeom>
          <a:solidFill>
            <a:schemeClr val="tx2"/>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 name="Can 13">
            <a:extLst>
              <a:ext uri="{FF2B5EF4-FFF2-40B4-BE49-F238E27FC236}">
                <a16:creationId xmlns:a16="http://schemas.microsoft.com/office/drawing/2014/main" id="{296C7602-3904-A249-A4F3-CC0132D4CEA5}"/>
              </a:ext>
            </a:extLst>
          </p:cNvPr>
          <p:cNvSpPr/>
          <p:nvPr/>
        </p:nvSpPr>
        <p:spPr>
          <a:xfrm>
            <a:off x="9147805" y="3586165"/>
            <a:ext cx="490654" cy="557322"/>
          </a:xfrm>
          <a:prstGeom prst="can">
            <a:avLst/>
          </a:prstGeom>
          <a:solidFill>
            <a:schemeClr val="tx2"/>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cxnSp>
        <p:nvCxnSpPr>
          <p:cNvPr id="6" name="Straight Arrow Connector 5">
            <a:extLst>
              <a:ext uri="{FF2B5EF4-FFF2-40B4-BE49-F238E27FC236}">
                <a16:creationId xmlns:a16="http://schemas.microsoft.com/office/drawing/2014/main" id="{80690621-3A3C-E244-A6D8-8969FE82F931}"/>
              </a:ext>
            </a:extLst>
          </p:cNvPr>
          <p:cNvCxnSpPr>
            <a:cxnSpLocks/>
          </p:cNvCxnSpPr>
          <p:nvPr/>
        </p:nvCxnSpPr>
        <p:spPr>
          <a:xfrm flipV="1">
            <a:off x="8557007" y="3804657"/>
            <a:ext cx="775658" cy="109475"/>
          </a:xfrm>
          <a:prstGeom prst="straightConnector1">
            <a:avLst/>
          </a:prstGeom>
          <a:noFill/>
          <a:ln w="12700" cap="flat">
            <a:solidFill>
              <a:schemeClr val="accent1"/>
            </a:solidFill>
            <a:prstDash val="sysDot"/>
            <a:round/>
            <a:headEnd type="triangle"/>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1" name="Can 20">
            <a:extLst>
              <a:ext uri="{FF2B5EF4-FFF2-40B4-BE49-F238E27FC236}">
                <a16:creationId xmlns:a16="http://schemas.microsoft.com/office/drawing/2014/main" id="{DF2CC3A7-2566-A547-A0BD-F08BCC521713}"/>
              </a:ext>
            </a:extLst>
          </p:cNvPr>
          <p:cNvSpPr/>
          <p:nvPr/>
        </p:nvSpPr>
        <p:spPr>
          <a:xfrm>
            <a:off x="6766994" y="3589763"/>
            <a:ext cx="490654" cy="557322"/>
          </a:xfrm>
          <a:prstGeom prst="can">
            <a:avLst/>
          </a:prstGeom>
          <a:solidFill>
            <a:schemeClr val="tx2"/>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 name="Arc 10">
            <a:extLst>
              <a:ext uri="{FF2B5EF4-FFF2-40B4-BE49-F238E27FC236}">
                <a16:creationId xmlns:a16="http://schemas.microsoft.com/office/drawing/2014/main" id="{27B6EAE3-70B1-9F44-B2EF-BFFDCF12FD7D}"/>
              </a:ext>
            </a:extLst>
          </p:cNvPr>
          <p:cNvSpPr/>
          <p:nvPr/>
        </p:nvSpPr>
        <p:spPr>
          <a:xfrm rot="5400000" flipH="1">
            <a:off x="6992934" y="3651380"/>
            <a:ext cx="261201" cy="490653"/>
          </a:xfrm>
          <a:prstGeom prst="arc">
            <a:avLst>
              <a:gd name="adj1" fmla="val 11016759"/>
              <a:gd name="adj2" fmla="val 0"/>
            </a:avLst>
          </a:prstGeom>
          <a:noFill/>
          <a:ln w="12700" cap="flat">
            <a:solidFill>
              <a:schemeClr val="accent1"/>
            </a:solidFill>
            <a:prstDash val="sysDot"/>
            <a:round/>
            <a:headEnd type="triangle" w="sm" len="me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0" name="Rectangle 19">
            <a:extLst>
              <a:ext uri="{FF2B5EF4-FFF2-40B4-BE49-F238E27FC236}">
                <a16:creationId xmlns:a16="http://schemas.microsoft.com/office/drawing/2014/main" id="{679A3C10-44F8-8048-BAC7-8F4098E3E5EA}"/>
              </a:ext>
            </a:extLst>
          </p:cNvPr>
          <p:cNvSpPr/>
          <p:nvPr/>
        </p:nvSpPr>
        <p:spPr>
          <a:xfrm>
            <a:off x="5931827" y="4619776"/>
            <a:ext cx="3064761" cy="738664"/>
          </a:xfrm>
          <a:prstGeom prst="rect">
            <a:avLst/>
          </a:prstGeom>
          <a:solidFill>
            <a:schemeClr val="tx2">
              <a:alpha val="20000"/>
            </a:schemeClr>
          </a:solidFill>
        </p:spPr>
        <p:txBody>
          <a:bodyPr wrap="square">
            <a:spAutoFit/>
          </a:bodyPr>
          <a:lstStyle/>
          <a:p>
            <a:r>
              <a:rPr lang="en-US" sz="1400" i="1" dirty="0">
                <a:latin typeface="medium-content-serif-font"/>
              </a:rPr>
              <a:t>I need to know when </a:t>
            </a:r>
            <a:r>
              <a:rPr lang="en-US" sz="1400" b="1" i="1" dirty="0">
                <a:solidFill>
                  <a:schemeClr val="accent2">
                    <a:lumMod val="50000"/>
                  </a:schemeClr>
                </a:solidFill>
                <a:latin typeface="medium-content-serif-font"/>
              </a:rPr>
              <a:t>president</a:t>
            </a:r>
            <a:r>
              <a:rPr lang="en-US" sz="1400" i="1" dirty="0">
                <a:latin typeface="medium-content-serif-font"/>
              </a:rPr>
              <a:t> </a:t>
            </a:r>
            <a:r>
              <a:rPr lang="en-US" sz="1400" b="1" i="1" dirty="0">
                <a:solidFill>
                  <a:srgbClr val="FF0000"/>
                </a:solidFill>
                <a:latin typeface="medium-content-serif-font"/>
              </a:rPr>
              <a:t>Donald J Trump </a:t>
            </a:r>
            <a:r>
              <a:rPr lang="en-US" sz="1400" i="1" dirty="0">
                <a:latin typeface="medium-content-serif-font"/>
              </a:rPr>
              <a:t>was born.</a:t>
            </a:r>
          </a:p>
          <a:p>
            <a:r>
              <a:rPr lang="en-US" sz="1400" i="1" dirty="0">
                <a:latin typeface="medium-content-serif-font"/>
              </a:rPr>
              <a:t>He was born on June 14, 1946.</a:t>
            </a:r>
            <a:endParaRPr lang="en-US" sz="1400" b="0" i="1" dirty="0">
              <a:effectLst/>
              <a:latin typeface="medium-content-serif-font"/>
            </a:endParaRPr>
          </a:p>
        </p:txBody>
      </p:sp>
      <p:cxnSp>
        <p:nvCxnSpPr>
          <p:cNvPr id="23" name="Straight Arrow Connector 22">
            <a:extLst>
              <a:ext uri="{FF2B5EF4-FFF2-40B4-BE49-F238E27FC236}">
                <a16:creationId xmlns:a16="http://schemas.microsoft.com/office/drawing/2014/main" id="{B483DBD3-F092-EC47-AE4F-CF7B32BB6663}"/>
              </a:ext>
            </a:extLst>
          </p:cNvPr>
          <p:cNvCxnSpPr>
            <a:cxnSpLocks/>
          </p:cNvCxnSpPr>
          <p:nvPr/>
        </p:nvCxnSpPr>
        <p:spPr>
          <a:xfrm>
            <a:off x="8553787" y="3814190"/>
            <a:ext cx="825825" cy="99999"/>
          </a:xfrm>
          <a:prstGeom prst="straightConnector1">
            <a:avLst/>
          </a:prstGeom>
          <a:noFill/>
          <a:ln w="12700" cap="flat">
            <a:solidFill>
              <a:schemeClr val="accent1"/>
            </a:solidFill>
            <a:prstDash val="sysDot"/>
            <a:round/>
            <a:headEnd type="triangle"/>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 name="Freeform 9">
            <a:extLst>
              <a:ext uri="{FF2B5EF4-FFF2-40B4-BE49-F238E27FC236}">
                <a16:creationId xmlns:a16="http://schemas.microsoft.com/office/drawing/2014/main" id="{873CA7ED-2802-A145-8F36-E2C2902E86ED}"/>
              </a:ext>
            </a:extLst>
          </p:cNvPr>
          <p:cNvSpPr/>
          <p:nvPr/>
        </p:nvSpPr>
        <p:spPr>
          <a:xfrm>
            <a:off x="4747718" y="2300407"/>
            <a:ext cx="3109358" cy="874631"/>
          </a:xfrm>
          <a:custGeom>
            <a:avLst/>
            <a:gdLst>
              <a:gd name="connsiteX0" fmla="*/ 355525 w 3109358"/>
              <a:gd name="connsiteY0" fmla="*/ 874631 h 874631"/>
              <a:gd name="connsiteX1" fmla="*/ 25916 w 3109358"/>
              <a:gd name="connsiteY1" fmla="*/ 576919 h 874631"/>
              <a:gd name="connsiteX2" fmla="*/ 164139 w 3109358"/>
              <a:gd name="connsiteY2" fmla="*/ 204780 h 874631"/>
              <a:gd name="connsiteX3" fmla="*/ 1291191 w 3109358"/>
              <a:gd name="connsiteY3" fmla="*/ 45291 h 874631"/>
              <a:gd name="connsiteX4" fmla="*/ 2418242 w 3109358"/>
              <a:gd name="connsiteY4" fmla="*/ 24026 h 874631"/>
              <a:gd name="connsiteX5" fmla="*/ 3109358 w 3109358"/>
              <a:gd name="connsiteY5" fmla="*/ 353635 h 874631"/>
              <a:gd name="connsiteX6" fmla="*/ 3109358 w 3109358"/>
              <a:gd name="connsiteY6" fmla="*/ 353635 h 87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9358" h="874631">
                <a:moveTo>
                  <a:pt x="355525" y="874631"/>
                </a:moveTo>
                <a:cubicBezTo>
                  <a:pt x="206669" y="781596"/>
                  <a:pt x="57814" y="688561"/>
                  <a:pt x="25916" y="576919"/>
                </a:cubicBezTo>
                <a:cubicBezTo>
                  <a:pt x="-5982" y="465277"/>
                  <a:pt x="-46740" y="293385"/>
                  <a:pt x="164139" y="204780"/>
                </a:cubicBezTo>
                <a:cubicBezTo>
                  <a:pt x="375018" y="116175"/>
                  <a:pt x="915507" y="75417"/>
                  <a:pt x="1291191" y="45291"/>
                </a:cubicBezTo>
                <a:cubicBezTo>
                  <a:pt x="1666875" y="15165"/>
                  <a:pt x="2115214" y="-27365"/>
                  <a:pt x="2418242" y="24026"/>
                </a:cubicBezTo>
                <a:cubicBezTo>
                  <a:pt x="2721270" y="75417"/>
                  <a:pt x="3109358" y="353635"/>
                  <a:pt x="3109358" y="353635"/>
                </a:cubicBezTo>
                <a:lnTo>
                  <a:pt x="3109358" y="353635"/>
                </a:lnTo>
              </a:path>
            </a:pathLst>
          </a:custGeom>
          <a:noFill/>
          <a:ln w="15875" cap="flat">
            <a:solidFill>
              <a:schemeClr val="accent1"/>
            </a:solidFill>
            <a:prstDash val="sysDash"/>
            <a:round/>
            <a:tailEnd type="triangle" w="sm" len="me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7" name="Slide Number Placeholder 6">
            <a:extLst>
              <a:ext uri="{FF2B5EF4-FFF2-40B4-BE49-F238E27FC236}">
                <a16:creationId xmlns:a16="http://schemas.microsoft.com/office/drawing/2014/main" id="{E7E5F2D7-1009-9D46-9141-561C974BB398}"/>
              </a:ext>
            </a:extLst>
          </p:cNvPr>
          <p:cNvSpPr>
            <a:spLocks noGrp="1"/>
          </p:cNvSpPr>
          <p:nvPr>
            <p:ph type="sldNum" sz="quarter" idx="2"/>
          </p:nvPr>
        </p:nvSpPr>
        <p:spPr/>
        <p:txBody>
          <a:bodyPr/>
          <a:lstStyle/>
          <a:p>
            <a:fld id="{86CB4B4D-7CA3-9044-876B-883B54F8677D}" type="slidenum">
              <a:rPr lang="en-US" smtClean="0"/>
              <a:t>5</a:t>
            </a:fld>
            <a:endParaRPr lang="en-US"/>
          </a:p>
        </p:txBody>
      </p:sp>
      <p:pic>
        <p:nvPicPr>
          <p:cNvPr id="9" name="Picture 8" descr="A person in a suit and tie&#10;&#10;Description automatically generated">
            <a:extLst>
              <a:ext uri="{FF2B5EF4-FFF2-40B4-BE49-F238E27FC236}">
                <a16:creationId xmlns:a16="http://schemas.microsoft.com/office/drawing/2014/main" id="{09E2C10D-9529-6544-8131-97781B3E74EE}"/>
              </a:ext>
            </a:extLst>
          </p:cNvPr>
          <p:cNvPicPr>
            <a:picLocks noChangeAspect="1"/>
          </p:cNvPicPr>
          <p:nvPr/>
        </p:nvPicPr>
        <p:blipFill rotWithShape="1">
          <a:blip r:embed="rId3"/>
          <a:srcRect l="2746" b="6063"/>
          <a:stretch/>
        </p:blipFill>
        <p:spPr>
          <a:xfrm>
            <a:off x="8855442" y="4101722"/>
            <a:ext cx="3331288" cy="2358790"/>
          </a:xfrm>
          <a:prstGeom prst="rect">
            <a:avLst/>
          </a:prstGeom>
        </p:spPr>
      </p:pic>
      <p:cxnSp>
        <p:nvCxnSpPr>
          <p:cNvPr id="22" name="Straight Arrow Connector 21">
            <a:extLst>
              <a:ext uri="{FF2B5EF4-FFF2-40B4-BE49-F238E27FC236}">
                <a16:creationId xmlns:a16="http://schemas.microsoft.com/office/drawing/2014/main" id="{63F4D1B9-1E00-5543-844D-E3CA6F6CCF3E}"/>
              </a:ext>
            </a:extLst>
          </p:cNvPr>
          <p:cNvCxnSpPr>
            <a:cxnSpLocks/>
          </p:cNvCxnSpPr>
          <p:nvPr/>
        </p:nvCxnSpPr>
        <p:spPr>
          <a:xfrm flipV="1">
            <a:off x="8506148" y="4371512"/>
            <a:ext cx="463532" cy="213716"/>
          </a:xfrm>
          <a:prstGeom prst="straightConnector1">
            <a:avLst/>
          </a:prstGeom>
          <a:noFill/>
          <a:ln w="12700"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148545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FFE88-729E-674C-A905-CA091FE75EC1}"/>
              </a:ext>
            </a:extLst>
          </p:cNvPr>
          <p:cNvSpPr>
            <a:spLocks noGrp="1"/>
          </p:cNvSpPr>
          <p:nvPr>
            <p:ph type="title"/>
          </p:nvPr>
        </p:nvSpPr>
        <p:spPr/>
        <p:txBody>
          <a:bodyPr/>
          <a:lstStyle/>
          <a:p>
            <a:r>
              <a:rPr lang="en-US" dirty="0"/>
              <a:t>Summary &amp; Open Challenges</a:t>
            </a:r>
          </a:p>
        </p:txBody>
      </p:sp>
      <p:sp>
        <p:nvSpPr>
          <p:cNvPr id="3" name="Content Placeholder 2">
            <a:extLst>
              <a:ext uri="{FF2B5EF4-FFF2-40B4-BE49-F238E27FC236}">
                <a16:creationId xmlns:a16="http://schemas.microsoft.com/office/drawing/2014/main" id="{A055081E-8636-304A-8E51-CB3E7A419C62}"/>
              </a:ext>
            </a:extLst>
          </p:cNvPr>
          <p:cNvSpPr>
            <a:spLocks noGrp="1"/>
          </p:cNvSpPr>
          <p:nvPr>
            <p:ph idx="1"/>
          </p:nvPr>
        </p:nvSpPr>
        <p:spPr>
          <a:xfrm>
            <a:off x="838200" y="1825625"/>
            <a:ext cx="10515600" cy="3734347"/>
          </a:xfrm>
        </p:spPr>
        <p:txBody>
          <a:bodyPr/>
          <a:lstStyle/>
          <a:p>
            <a:r>
              <a:rPr lang="en-US" dirty="0"/>
              <a:t>Crowdsourced ER has led to a number of works that</a:t>
            </a:r>
          </a:p>
          <a:p>
            <a:pPr lvl="1"/>
            <a:r>
              <a:rPr lang="en-US" dirty="0"/>
              <a:t>Attempt to elucidate how different pairwise decisions are tied together</a:t>
            </a:r>
          </a:p>
          <a:p>
            <a:pPr lvl="1"/>
            <a:r>
              <a:rPr lang="en-US" dirty="0"/>
              <a:t>Improve our understanding of how to evaluate the utility of a HIT</a:t>
            </a:r>
          </a:p>
          <a:p>
            <a:pPr lvl="1"/>
            <a:r>
              <a:rPr lang="en-US" dirty="0"/>
              <a:t>Improve our understanding of HIT design and how it affects worker accuracy</a:t>
            </a:r>
          </a:p>
          <a:p>
            <a:pPr marL="453953" lvl="1" indent="0">
              <a:buNone/>
            </a:pPr>
            <a:endParaRPr lang="en-US" dirty="0"/>
          </a:p>
          <a:p>
            <a:r>
              <a:rPr lang="en-US" dirty="0"/>
              <a:t>How to handle crowd labeling errors</a:t>
            </a:r>
          </a:p>
          <a:p>
            <a:pPr lvl="1"/>
            <a:r>
              <a:rPr lang="en-US" dirty="0"/>
              <a:t>We lack coherent, principled frameworks for this</a:t>
            </a:r>
          </a:p>
          <a:p>
            <a:pPr lvl="1"/>
            <a:r>
              <a:rPr lang="en-US" dirty="0"/>
              <a:t>Likely to encounter simple techniques (e.g., majority vote) or something new</a:t>
            </a:r>
          </a:p>
          <a:p>
            <a:pPr lvl="1"/>
            <a:r>
              <a:rPr lang="en-US" dirty="0"/>
              <a:t>Can recent work on deep learning with crowds</a:t>
            </a:r>
            <a:r>
              <a:rPr lang="en-US" baseline="30000" dirty="0"/>
              <a:t>1</a:t>
            </a:r>
            <a:r>
              <a:rPr lang="en-US" dirty="0"/>
              <a:t> help?</a:t>
            </a:r>
          </a:p>
        </p:txBody>
      </p:sp>
      <p:sp>
        <p:nvSpPr>
          <p:cNvPr id="4" name="TextBox 3">
            <a:extLst>
              <a:ext uri="{FF2B5EF4-FFF2-40B4-BE49-F238E27FC236}">
                <a16:creationId xmlns:a16="http://schemas.microsoft.com/office/drawing/2014/main" id="{4899BE6C-4A8E-B647-9FE8-A824213F8290}"/>
              </a:ext>
            </a:extLst>
          </p:cNvPr>
          <p:cNvSpPr txBox="1"/>
          <p:nvPr/>
        </p:nvSpPr>
        <p:spPr>
          <a:xfrm>
            <a:off x="5706357" y="5559972"/>
            <a:ext cx="564744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30000" noProof="0" dirty="0">
                <a:ln>
                  <a:noFill/>
                </a:ln>
                <a:solidFill>
                  <a:srgbClr val="000000"/>
                </a:solidFill>
                <a:effectLst/>
                <a:uLnTx/>
                <a:uFillTx/>
                <a:latin typeface="Calibri"/>
                <a:cs typeface="Calibri"/>
              </a:rPr>
              <a:t>1</a:t>
            </a:r>
            <a:r>
              <a:rPr kumimoji="0" lang="en-US" sz="1600" b="0" i="0" u="none" strike="noStrike" kern="1200" cap="none" spc="0" normalizeH="0" baseline="0" noProof="0" dirty="0">
                <a:ln>
                  <a:noFill/>
                </a:ln>
                <a:solidFill>
                  <a:srgbClr val="000000"/>
                </a:solidFill>
                <a:effectLst/>
                <a:uLnTx/>
                <a:uFillTx/>
                <a:latin typeface="Calibri"/>
                <a:cs typeface="Calibri"/>
              </a:rPr>
              <a:t>Deep Learning from Crowds by Rodrigues and Pereira at AAAI’18</a:t>
            </a:r>
          </a:p>
        </p:txBody>
      </p:sp>
      <p:sp>
        <p:nvSpPr>
          <p:cNvPr id="5" name="Slide Number Placeholder 4">
            <a:extLst>
              <a:ext uri="{FF2B5EF4-FFF2-40B4-BE49-F238E27FC236}">
                <a16:creationId xmlns:a16="http://schemas.microsoft.com/office/drawing/2014/main" id="{396A1B57-1D05-6F48-A6AB-A6A74F4AE83A}"/>
              </a:ext>
            </a:extLst>
          </p:cNvPr>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00" b="0" i="0" u="none" strike="noStrike" kern="1200" cap="none" spc="0" normalizeH="0" baseline="0" noProof="0" smtClean="0">
                <a:ln>
                  <a:noFill/>
                </a:ln>
                <a:solidFill>
                  <a:srgbClr val="001934"/>
                </a:solidFill>
                <a:effectLst/>
                <a:uLnTx/>
                <a:uFillTx/>
                <a:latin typeface="Arial"/>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700" b="0" i="0" u="none" strike="noStrike" kern="1200" cap="none" spc="0" normalizeH="0" baseline="0" noProof="0">
              <a:ln>
                <a:noFill/>
              </a:ln>
              <a:solidFill>
                <a:srgbClr val="001934"/>
              </a:solidFill>
              <a:effectLst/>
              <a:uLnTx/>
              <a:uFillTx/>
              <a:latin typeface="Arial"/>
              <a:cs typeface="Arial"/>
              <a:sym typeface="Arial"/>
            </a:endParaRPr>
          </a:p>
        </p:txBody>
      </p:sp>
    </p:spTree>
    <p:extLst>
      <p:ext uri="{BB962C8B-B14F-4D97-AF65-F5344CB8AC3E}">
        <p14:creationId xmlns:p14="http://schemas.microsoft.com/office/powerpoint/2010/main" val="1902875393"/>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C23388-1F56-824D-8A48-D36647F22B80}"/>
              </a:ext>
            </a:extLst>
          </p:cNvPr>
          <p:cNvSpPr>
            <a:spLocks noGrp="1"/>
          </p:cNvSpPr>
          <p:nvPr>
            <p:ph type="sldNum" sz="quarter" idx="2"/>
          </p:nvPr>
        </p:nvSpPr>
        <p:spPr/>
        <p:txBody>
          <a:bodyPr/>
          <a:lstStyle/>
          <a:p>
            <a:fld id="{86CB4B4D-7CA3-9044-876B-883B54F8677D}" type="slidenum">
              <a:rPr lang="en-US" smtClean="0"/>
              <a:t>51</a:t>
            </a:fld>
            <a:endParaRPr lang="en-US"/>
          </a:p>
        </p:txBody>
      </p:sp>
      <p:sp>
        <p:nvSpPr>
          <p:cNvPr id="3" name="Title 2">
            <a:extLst>
              <a:ext uri="{FF2B5EF4-FFF2-40B4-BE49-F238E27FC236}">
                <a16:creationId xmlns:a16="http://schemas.microsoft.com/office/drawing/2014/main" id="{8C10A791-FFAD-2E40-BDFC-E30A54C546EC}"/>
              </a:ext>
            </a:extLst>
          </p:cNvPr>
          <p:cNvSpPr>
            <a:spLocks noGrp="1"/>
          </p:cNvSpPr>
          <p:nvPr>
            <p:ph type="title"/>
          </p:nvPr>
        </p:nvSpPr>
        <p:spPr/>
        <p:txBody>
          <a:bodyPr>
            <a:normAutofit/>
          </a:bodyPr>
          <a:lstStyle/>
          <a:p>
            <a:r>
              <a:rPr lang="en-US" sz="2800" dirty="0"/>
              <a:t>Tutorial Outline</a:t>
            </a:r>
          </a:p>
        </p:txBody>
      </p:sp>
      <p:sp>
        <p:nvSpPr>
          <p:cNvPr id="4" name="Text Placeholder 3">
            <a:extLst>
              <a:ext uri="{FF2B5EF4-FFF2-40B4-BE49-F238E27FC236}">
                <a16:creationId xmlns:a16="http://schemas.microsoft.com/office/drawing/2014/main" id="{33812713-AB09-9E44-A3DC-67C3C8141509}"/>
              </a:ext>
            </a:extLst>
          </p:cNvPr>
          <p:cNvSpPr>
            <a:spLocks noGrp="1"/>
          </p:cNvSpPr>
          <p:nvPr>
            <p:ph type="body" idx="1"/>
          </p:nvPr>
        </p:nvSpPr>
        <p:spPr>
          <a:xfrm>
            <a:off x="1467292" y="1827026"/>
            <a:ext cx="7230139" cy="2954965"/>
          </a:xfrm>
        </p:spPr>
        <p:txBody>
          <a:bodyPr/>
          <a:lstStyle/>
          <a:p>
            <a:r>
              <a:rPr lang="en-US" sz="2000" b="1" dirty="0">
                <a:solidFill>
                  <a:schemeClr val="tx1">
                    <a:lumMod val="50000"/>
                    <a:lumOff val="50000"/>
                  </a:schemeClr>
                </a:solidFill>
              </a:rPr>
              <a:t>Explainability</a:t>
            </a:r>
            <a:r>
              <a:rPr lang="en-US" sz="2400" b="1" dirty="0">
                <a:solidFill>
                  <a:schemeClr val="tx1">
                    <a:lumMod val="50000"/>
                    <a:lumOff val="50000"/>
                  </a:schemeClr>
                </a:solidFill>
              </a:rPr>
              <a:t> </a:t>
            </a:r>
          </a:p>
          <a:p>
            <a:endParaRPr lang="en-US" sz="2400" b="1" dirty="0">
              <a:solidFill>
                <a:schemeClr val="tx1">
                  <a:lumMod val="50000"/>
                  <a:lumOff val="50000"/>
                </a:schemeClr>
              </a:solidFill>
            </a:endParaRPr>
          </a:p>
          <a:p>
            <a:r>
              <a:rPr lang="en-US" sz="2000" b="1" dirty="0">
                <a:solidFill>
                  <a:schemeClr val="tx1">
                    <a:lumMod val="50000"/>
                    <a:lumOff val="50000"/>
                  </a:schemeClr>
                </a:solidFill>
              </a:rPr>
              <a:t>Crowd-sourcing</a:t>
            </a:r>
          </a:p>
          <a:p>
            <a:endParaRPr lang="en-US" sz="2400" b="1" dirty="0">
              <a:solidFill>
                <a:schemeClr val="tx1">
                  <a:lumMod val="50000"/>
                  <a:lumOff val="50000"/>
                </a:schemeClr>
              </a:solidFill>
            </a:endParaRPr>
          </a:p>
          <a:p>
            <a:r>
              <a:rPr lang="en-US" sz="2000" b="1" dirty="0">
                <a:solidFill>
                  <a:schemeClr val="tx1">
                    <a:lumMod val="50000"/>
                    <a:lumOff val="50000"/>
                  </a:schemeClr>
                </a:solidFill>
              </a:rPr>
              <a:t>Active Learning </a:t>
            </a:r>
          </a:p>
          <a:p>
            <a:endParaRPr lang="en-US" sz="2400" b="1" dirty="0">
              <a:solidFill>
                <a:schemeClr val="tx1">
                  <a:lumMod val="50000"/>
                  <a:lumOff val="50000"/>
                </a:schemeClr>
              </a:solidFill>
            </a:endParaRPr>
          </a:p>
          <a:p>
            <a:r>
              <a:rPr lang="en-US" sz="2000" b="1" dirty="0">
                <a:solidFill>
                  <a:schemeClr val="tx1">
                    <a:lumMod val="50000"/>
                    <a:lumOff val="50000"/>
                  </a:schemeClr>
                </a:solidFill>
              </a:rPr>
              <a:t>Deep Learning</a:t>
            </a:r>
          </a:p>
          <a:p>
            <a:endParaRPr lang="en-US" sz="2400" b="1" dirty="0">
              <a:solidFill>
                <a:schemeClr val="tx1"/>
              </a:solidFill>
            </a:endParaRPr>
          </a:p>
        </p:txBody>
      </p:sp>
      <p:sp>
        <p:nvSpPr>
          <p:cNvPr id="5" name="Right Arrow 4">
            <a:extLst>
              <a:ext uri="{FF2B5EF4-FFF2-40B4-BE49-F238E27FC236}">
                <a16:creationId xmlns:a16="http://schemas.microsoft.com/office/drawing/2014/main" id="{708AD7D1-13E8-0547-9D2B-E58442CD8FAD}"/>
              </a:ext>
            </a:extLst>
          </p:cNvPr>
          <p:cNvSpPr/>
          <p:nvPr/>
        </p:nvSpPr>
        <p:spPr>
          <a:xfrm>
            <a:off x="958060" y="3374438"/>
            <a:ext cx="379309" cy="212651"/>
          </a:xfrm>
          <a:prstGeom prst="rightArrow">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647073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B2BEF5-2B34-4771-87D6-6BCCE3519057}"/>
              </a:ext>
            </a:extLst>
          </p:cNvPr>
          <p:cNvSpPr>
            <a:spLocks noGrp="1"/>
          </p:cNvSpPr>
          <p:nvPr>
            <p:ph type="sldNum" sz="quarter" idx="2"/>
          </p:nvPr>
        </p:nvSpPr>
        <p:spPr>
          <a:xfrm>
            <a:off x="11378677" y="6548630"/>
            <a:ext cx="203009" cy="177417"/>
          </a:xfrm>
        </p:spPr>
        <p:txBody>
          <a:bodyPr/>
          <a:lstStyle/>
          <a:p>
            <a:fld id="{86CB4B4D-7CA3-9044-876B-883B54F8677D}" type="slidenum">
              <a:rPr lang="en-US"/>
              <a:t>52</a:t>
            </a:fld>
            <a:endParaRPr lang="en-US"/>
          </a:p>
        </p:txBody>
      </p:sp>
      <p:sp>
        <p:nvSpPr>
          <p:cNvPr id="3" name="Title 2">
            <a:extLst>
              <a:ext uri="{FF2B5EF4-FFF2-40B4-BE49-F238E27FC236}">
                <a16:creationId xmlns:a16="http://schemas.microsoft.com/office/drawing/2014/main" id="{1A34BE3E-A276-4D9F-897C-14488D9191FD}"/>
              </a:ext>
            </a:extLst>
          </p:cNvPr>
          <p:cNvSpPr>
            <a:spLocks noGrp="1"/>
          </p:cNvSpPr>
          <p:nvPr>
            <p:ph type="title"/>
          </p:nvPr>
        </p:nvSpPr>
        <p:spPr/>
        <p:txBody>
          <a:bodyPr lIns="0" tIns="0" rIns="0" bIns="0" anchor="t">
            <a:normAutofit/>
          </a:bodyPr>
          <a:lstStyle/>
          <a:p>
            <a:r>
              <a:rPr lang="en-US" dirty="0">
                <a:latin typeface="IBM Plex Sans"/>
              </a:rPr>
              <a:t>Active Learning - core concepts</a:t>
            </a:r>
            <a:endParaRPr lang="en-US" dirty="0"/>
          </a:p>
        </p:txBody>
      </p:sp>
      <p:sp>
        <p:nvSpPr>
          <p:cNvPr id="38" name="Text Placeholder 3">
            <a:extLst>
              <a:ext uri="{FF2B5EF4-FFF2-40B4-BE49-F238E27FC236}">
                <a16:creationId xmlns:a16="http://schemas.microsoft.com/office/drawing/2014/main" id="{9AFA7309-94B8-AC4F-8990-16AFFCFDBA64}"/>
              </a:ext>
            </a:extLst>
          </p:cNvPr>
          <p:cNvSpPr>
            <a:spLocks noGrp="1"/>
          </p:cNvSpPr>
          <p:nvPr>
            <p:ph type="body" idx="1"/>
          </p:nvPr>
        </p:nvSpPr>
        <p:spPr>
          <a:xfrm>
            <a:off x="609520" y="1181100"/>
            <a:ext cx="10972166" cy="5067300"/>
          </a:xfrm>
        </p:spPr>
        <p:txBody>
          <a:bodyPr/>
          <a:lstStyle/>
          <a:p>
            <a:r>
              <a:rPr lang="en-US" b="1" dirty="0">
                <a:solidFill>
                  <a:schemeClr val="tx1"/>
                </a:solidFill>
              </a:rPr>
              <a:t>Philosophy:</a:t>
            </a:r>
          </a:p>
          <a:p>
            <a:pPr lvl="1"/>
            <a:r>
              <a:rPr lang="en-US" dirty="0">
                <a:solidFill>
                  <a:schemeClr val="tx1"/>
                </a:solidFill>
              </a:rPr>
              <a:t>the learning algorithm incorporates domain knowledge into models from user interactions.</a:t>
            </a:r>
          </a:p>
          <a:p>
            <a:pPr marL="453953" lvl="1" indent="0">
              <a:buNone/>
            </a:pPr>
            <a:endParaRPr lang="en-US" dirty="0">
              <a:solidFill>
                <a:schemeClr val="tx1"/>
              </a:solidFill>
            </a:endParaRPr>
          </a:p>
          <a:p>
            <a:r>
              <a:rPr lang="en-US" b="1" dirty="0">
                <a:solidFill>
                  <a:schemeClr val="tx1"/>
                </a:solidFill>
              </a:rPr>
              <a:t>Core components:</a:t>
            </a:r>
          </a:p>
          <a:p>
            <a:pPr lvl="1"/>
            <a:r>
              <a:rPr lang="en-US" dirty="0">
                <a:solidFill>
                  <a:schemeClr val="tx1"/>
                </a:solidFill>
              </a:rPr>
              <a:t>Unlabeled data</a:t>
            </a:r>
          </a:p>
          <a:p>
            <a:pPr lvl="1"/>
            <a:r>
              <a:rPr lang="en-US" dirty="0">
                <a:solidFill>
                  <a:schemeClr val="tx1"/>
                </a:solidFill>
              </a:rPr>
              <a:t>Training data (optional)</a:t>
            </a:r>
          </a:p>
          <a:p>
            <a:pPr lvl="1"/>
            <a:r>
              <a:rPr lang="en-US" dirty="0">
                <a:solidFill>
                  <a:schemeClr val="tx1"/>
                </a:solidFill>
              </a:rPr>
              <a:t>Annotator (human or machine)</a:t>
            </a:r>
          </a:p>
          <a:p>
            <a:pPr lvl="1"/>
            <a:r>
              <a:rPr lang="en-US" dirty="0">
                <a:solidFill>
                  <a:schemeClr val="tx1"/>
                </a:solidFill>
              </a:rPr>
              <a:t>Learning algorithm</a:t>
            </a:r>
          </a:p>
          <a:p>
            <a:pPr lvl="1"/>
            <a:r>
              <a:rPr lang="en-US" dirty="0">
                <a:solidFill>
                  <a:schemeClr val="tx1"/>
                </a:solidFill>
              </a:rPr>
              <a:t>Active sampling module</a:t>
            </a:r>
          </a:p>
          <a:p>
            <a:endParaRPr lang="en-US" dirty="0">
              <a:solidFill>
                <a:schemeClr val="tx1"/>
              </a:solidFill>
            </a:endParaRPr>
          </a:p>
          <a:p>
            <a:r>
              <a:rPr lang="en-US" b="1" dirty="0">
                <a:solidFill>
                  <a:schemeClr val="tx1"/>
                </a:solidFill>
              </a:rPr>
              <a:t>Goal</a:t>
            </a:r>
            <a:r>
              <a:rPr lang="en-US" dirty="0">
                <a:solidFill>
                  <a:schemeClr val="tx1"/>
                </a:solidFill>
              </a:rPr>
              <a:t>: learn high-quality models with minimal human effort</a:t>
            </a:r>
          </a:p>
          <a:p>
            <a:endParaRPr lang="en-US" dirty="0">
              <a:solidFill>
                <a:schemeClr val="tx1"/>
              </a:solidFill>
            </a:endParaRPr>
          </a:p>
          <a:p>
            <a:r>
              <a:rPr lang="en-US" b="1" dirty="0">
                <a:solidFill>
                  <a:schemeClr val="tx1"/>
                </a:solidFill>
              </a:rPr>
              <a:t>Useful for low-resource settings</a:t>
            </a:r>
          </a:p>
          <a:p>
            <a:pPr lvl="1"/>
            <a:r>
              <a:rPr lang="en-US" dirty="0">
                <a:solidFill>
                  <a:schemeClr val="tx1"/>
                </a:solidFill>
              </a:rPr>
              <a:t>Zero or few labeled examples</a:t>
            </a:r>
          </a:p>
          <a:p>
            <a:pPr lvl="1"/>
            <a:endParaRPr lang="en-US" dirty="0">
              <a:solidFill>
                <a:schemeClr val="tx1"/>
              </a:solidFill>
            </a:endParaRPr>
          </a:p>
          <a:p>
            <a:pPr lvl="1"/>
            <a:endParaRPr lang="en-US" dirty="0">
              <a:solidFill>
                <a:schemeClr val="tx1"/>
              </a:solidFill>
            </a:endParaRPr>
          </a:p>
        </p:txBody>
      </p:sp>
    </p:spTree>
    <p:extLst>
      <p:ext uri="{BB962C8B-B14F-4D97-AF65-F5344CB8AC3E}">
        <p14:creationId xmlns:p14="http://schemas.microsoft.com/office/powerpoint/2010/main" val="2583064594"/>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D7DAFD-A5D0-49EE-8A87-A4147890D5FC}"/>
              </a:ext>
            </a:extLst>
          </p:cNvPr>
          <p:cNvSpPr>
            <a:spLocks noGrp="1"/>
          </p:cNvSpPr>
          <p:nvPr>
            <p:ph type="sldNum" sz="quarter" idx="2"/>
          </p:nvPr>
        </p:nvSpPr>
        <p:spPr/>
        <p:txBody>
          <a:bodyPr/>
          <a:lstStyle/>
          <a:p>
            <a:fld id="{86CB4B4D-7CA3-9044-876B-883B54F8677D}" type="slidenum">
              <a:rPr lang="en-US"/>
              <a:t>53</a:t>
            </a:fld>
            <a:endParaRPr lang="en-US"/>
          </a:p>
        </p:txBody>
      </p:sp>
      <p:sp>
        <p:nvSpPr>
          <p:cNvPr id="3" name="Title 2">
            <a:extLst>
              <a:ext uri="{FF2B5EF4-FFF2-40B4-BE49-F238E27FC236}">
                <a16:creationId xmlns:a16="http://schemas.microsoft.com/office/drawing/2014/main" id="{2866D4AF-4930-4626-BEF3-60DDEFFCF746}"/>
              </a:ext>
            </a:extLst>
          </p:cNvPr>
          <p:cNvSpPr>
            <a:spLocks noGrp="1"/>
          </p:cNvSpPr>
          <p:nvPr>
            <p:ph type="title"/>
          </p:nvPr>
        </p:nvSpPr>
        <p:spPr/>
        <p:txBody>
          <a:bodyPr lIns="0" tIns="0" rIns="0" bIns="0" anchor="t">
            <a:normAutofit/>
          </a:bodyPr>
          <a:lstStyle/>
          <a:p>
            <a:r>
              <a:rPr lang="en-US" dirty="0">
                <a:latin typeface="IBM Plex Sans"/>
              </a:rPr>
              <a:t>Passive Learning</a:t>
            </a:r>
            <a:endParaRPr lang="en-US" dirty="0"/>
          </a:p>
        </p:txBody>
      </p:sp>
      <p:sp>
        <p:nvSpPr>
          <p:cNvPr id="4" name="Text Placeholder 3">
            <a:extLst>
              <a:ext uri="{FF2B5EF4-FFF2-40B4-BE49-F238E27FC236}">
                <a16:creationId xmlns:a16="http://schemas.microsoft.com/office/drawing/2014/main" id="{42CA7E10-34FB-4984-8AAD-DA8A3F9C8F4C}"/>
              </a:ext>
            </a:extLst>
          </p:cNvPr>
          <p:cNvSpPr>
            <a:spLocks noGrp="1"/>
          </p:cNvSpPr>
          <p:nvPr>
            <p:ph type="body" idx="1"/>
          </p:nvPr>
        </p:nvSpPr>
        <p:spPr>
          <a:xfrm>
            <a:off x="609519" y="895350"/>
            <a:ext cx="10972166" cy="5067300"/>
          </a:xfrm>
        </p:spPr>
        <p:txBody>
          <a:bodyPr/>
          <a:lstStyle/>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p:grpSp>
        <p:nvGrpSpPr>
          <p:cNvPr id="19" name="Group 18">
            <a:extLst>
              <a:ext uri="{FF2B5EF4-FFF2-40B4-BE49-F238E27FC236}">
                <a16:creationId xmlns:a16="http://schemas.microsoft.com/office/drawing/2014/main" id="{A5FA92F3-CC22-6E47-B17C-7C40470EEF4D}"/>
              </a:ext>
            </a:extLst>
          </p:cNvPr>
          <p:cNvGrpSpPr/>
          <p:nvPr/>
        </p:nvGrpSpPr>
        <p:grpSpPr>
          <a:xfrm>
            <a:off x="1229870" y="2034663"/>
            <a:ext cx="1435768" cy="1661986"/>
            <a:chOff x="2173706" y="2892082"/>
            <a:chExt cx="1435768" cy="1661986"/>
          </a:xfrm>
        </p:grpSpPr>
        <p:pic>
          <p:nvPicPr>
            <p:cNvPr id="10" name="Graphic 9" descr="Database">
              <a:extLst>
                <a:ext uri="{FF2B5EF4-FFF2-40B4-BE49-F238E27FC236}">
                  <a16:creationId xmlns:a16="http://schemas.microsoft.com/office/drawing/2014/main" id="{FDEEE02B-1419-9840-8FE2-984E3A8D864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73706" y="3118300"/>
              <a:ext cx="1435768" cy="1435768"/>
            </a:xfrm>
            <a:prstGeom prst="rect">
              <a:avLst/>
            </a:prstGeom>
          </p:spPr>
        </p:pic>
        <p:sp>
          <p:nvSpPr>
            <p:cNvPr id="11" name="TextBox 10">
              <a:extLst>
                <a:ext uri="{FF2B5EF4-FFF2-40B4-BE49-F238E27FC236}">
                  <a16:creationId xmlns:a16="http://schemas.microsoft.com/office/drawing/2014/main" id="{C7261310-6C49-D145-9E6D-1B3FCEB5F123}"/>
                </a:ext>
              </a:extLst>
            </p:cNvPr>
            <p:cNvSpPr txBox="1"/>
            <p:nvPr/>
          </p:nvSpPr>
          <p:spPr>
            <a:xfrm>
              <a:off x="2173706" y="2892082"/>
              <a:ext cx="1435768"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600" b="1" dirty="0">
                  <a:solidFill>
                    <a:srgbClr val="7030A0"/>
                  </a:solidFill>
                  <a:latin typeface="IBM Plex Sans" panose="020B0503050203000203" pitchFamily="34" charset="77"/>
                  <a:sym typeface="Calibri"/>
                </a:rPr>
                <a:t>T</a:t>
              </a:r>
              <a:r>
                <a:rPr kumimoji="0" lang="en-US" sz="1600" b="1" i="0" u="none" strike="noStrike" cap="none" spc="0" normalizeH="0" baseline="0" dirty="0">
                  <a:ln>
                    <a:noFill/>
                  </a:ln>
                  <a:solidFill>
                    <a:srgbClr val="7030A0"/>
                  </a:solidFill>
                  <a:effectLst/>
                  <a:uFillTx/>
                  <a:latin typeface="IBM Plex Sans" panose="020B0503050203000203" pitchFamily="34" charset="77"/>
                  <a:sym typeface="Calibri"/>
                </a:rPr>
                <a:t>raining data</a:t>
              </a:r>
            </a:p>
          </p:txBody>
        </p:sp>
      </p:grpSp>
      <p:pic>
        <p:nvPicPr>
          <p:cNvPr id="14" name="Graphic 13" descr="Gears">
            <a:extLst>
              <a:ext uri="{FF2B5EF4-FFF2-40B4-BE49-F238E27FC236}">
                <a16:creationId xmlns:a16="http://schemas.microsoft.com/office/drawing/2014/main" id="{C7EAFB27-675D-0141-AE90-46BFBD450C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46349" y="2521565"/>
            <a:ext cx="914400" cy="914400"/>
          </a:xfrm>
          <a:prstGeom prst="rect">
            <a:avLst/>
          </a:prstGeom>
        </p:spPr>
      </p:pic>
      <p:grpSp>
        <p:nvGrpSpPr>
          <p:cNvPr id="21" name="Group 20">
            <a:extLst>
              <a:ext uri="{FF2B5EF4-FFF2-40B4-BE49-F238E27FC236}">
                <a16:creationId xmlns:a16="http://schemas.microsoft.com/office/drawing/2014/main" id="{583DA97A-480F-9447-9F2A-420C9F928C72}"/>
              </a:ext>
            </a:extLst>
          </p:cNvPr>
          <p:cNvGrpSpPr/>
          <p:nvPr/>
        </p:nvGrpSpPr>
        <p:grpSpPr>
          <a:xfrm>
            <a:off x="3578320" y="2598550"/>
            <a:ext cx="2055347" cy="760430"/>
            <a:chOff x="3873552" y="2175542"/>
            <a:chExt cx="2055347" cy="760430"/>
          </a:xfrm>
        </p:grpSpPr>
        <p:sp>
          <p:nvSpPr>
            <p:cNvPr id="22" name="Rounded Rectangle 21">
              <a:extLst>
                <a:ext uri="{FF2B5EF4-FFF2-40B4-BE49-F238E27FC236}">
                  <a16:creationId xmlns:a16="http://schemas.microsoft.com/office/drawing/2014/main" id="{B39CF729-4EE9-8944-A1BE-07579AA4B2C5}"/>
                </a:ext>
              </a:extLst>
            </p:cNvPr>
            <p:cNvSpPr/>
            <p:nvPr/>
          </p:nvSpPr>
          <p:spPr>
            <a:xfrm>
              <a:off x="3873552" y="2175542"/>
              <a:ext cx="2055347" cy="760430"/>
            </a:xfrm>
            <a:prstGeom prst="round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FA51F0E9-8192-D048-91BB-09F673712F9A}"/>
                </a:ext>
              </a:extLst>
            </p:cNvPr>
            <p:cNvSpPr txBox="1"/>
            <p:nvPr/>
          </p:nvSpPr>
          <p:spPr>
            <a:xfrm>
              <a:off x="3929766" y="2232592"/>
              <a:ext cx="1923802" cy="646331"/>
            </a:xfrm>
            <a:prstGeom prst="rect">
              <a:avLst/>
            </a:prstGeom>
            <a:noFill/>
          </p:spPr>
          <p:txBody>
            <a:bodyPr wrap="square" rtlCol="0">
              <a:spAutoFit/>
            </a:bodyPr>
            <a:lstStyle/>
            <a:p>
              <a:pPr algn="ctr"/>
              <a:r>
                <a:rPr lang="en-US" dirty="0">
                  <a:latin typeface="IBM Plex Sans" panose="020B0503050203000203" pitchFamily="34" charset="77"/>
                </a:rPr>
                <a:t>Supervised</a:t>
              </a:r>
            </a:p>
            <a:p>
              <a:pPr algn="ctr"/>
              <a:r>
                <a:rPr lang="en-US" dirty="0">
                  <a:latin typeface="IBM Plex Sans" panose="020B0503050203000203" pitchFamily="34" charset="77"/>
                </a:rPr>
                <a:t>Learning module</a:t>
              </a:r>
            </a:p>
          </p:txBody>
        </p:sp>
      </p:grpSp>
      <p:cxnSp>
        <p:nvCxnSpPr>
          <p:cNvPr id="25" name="Straight Arrow Connector 24">
            <a:extLst>
              <a:ext uri="{FF2B5EF4-FFF2-40B4-BE49-F238E27FC236}">
                <a16:creationId xmlns:a16="http://schemas.microsoft.com/office/drawing/2014/main" id="{D68E9842-1FD6-BA47-BE3E-449E2EBFD1BE}"/>
              </a:ext>
            </a:extLst>
          </p:cNvPr>
          <p:cNvCxnSpPr>
            <a:stCxn id="10" idx="3"/>
            <a:endCxn id="22" idx="1"/>
          </p:cNvCxnSpPr>
          <p:nvPr/>
        </p:nvCxnSpPr>
        <p:spPr>
          <a:xfrm>
            <a:off x="2665638" y="2978765"/>
            <a:ext cx="91268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A8CC0DB4-31D6-6D47-9C4C-4547AED3746B}"/>
              </a:ext>
            </a:extLst>
          </p:cNvPr>
          <p:cNvSpPr txBox="1"/>
          <p:nvPr/>
        </p:nvSpPr>
        <p:spPr>
          <a:xfrm>
            <a:off x="7328088" y="2712651"/>
            <a:ext cx="1264127"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IBM Plex Sans" panose="020B0503050203000203" pitchFamily="34" charset="77"/>
                <a:sym typeface="Calibri"/>
              </a:rPr>
              <a:t>Deployable</a:t>
            </a:r>
          </a:p>
          <a:p>
            <a:pPr marL="0" marR="0" indent="0" algn="ctr" defTabSz="914400" rtl="0" fontAlgn="auto" latinLnBrk="0" hangingPunct="0">
              <a:lnSpc>
                <a:spcPct val="100000"/>
              </a:lnSpc>
              <a:spcBef>
                <a:spcPts val="0"/>
              </a:spcBef>
              <a:spcAft>
                <a:spcPts val="0"/>
              </a:spcAft>
              <a:buClrTx/>
              <a:buSzTx/>
              <a:buFontTx/>
              <a:buNone/>
              <a:tabLst/>
            </a:pPr>
            <a:r>
              <a:rPr lang="en-US" dirty="0">
                <a:solidFill>
                  <a:srgbClr val="000000"/>
                </a:solidFill>
                <a:latin typeface="IBM Plex Sans" panose="020B0503050203000203" pitchFamily="34" charset="77"/>
                <a:sym typeface="Calibri"/>
              </a:rPr>
              <a:t>model</a:t>
            </a:r>
            <a:endParaRPr kumimoji="0" lang="en-US" sz="1800" b="0" i="0" u="none" strike="noStrike" cap="none" spc="0" normalizeH="0" baseline="0" dirty="0">
              <a:ln>
                <a:noFill/>
              </a:ln>
              <a:solidFill>
                <a:srgbClr val="000000"/>
              </a:solidFill>
              <a:effectLst/>
              <a:uFillTx/>
              <a:latin typeface="IBM Plex Sans" panose="020B0503050203000203" pitchFamily="34" charset="77"/>
              <a:sym typeface="Calibri"/>
            </a:endParaRPr>
          </a:p>
        </p:txBody>
      </p:sp>
      <p:cxnSp>
        <p:nvCxnSpPr>
          <p:cNvPr id="27" name="Straight Arrow Connector 26">
            <a:extLst>
              <a:ext uri="{FF2B5EF4-FFF2-40B4-BE49-F238E27FC236}">
                <a16:creationId xmlns:a16="http://schemas.microsoft.com/office/drawing/2014/main" id="{2A462619-C531-0D4A-96F4-3B19989EB580}"/>
              </a:ext>
            </a:extLst>
          </p:cNvPr>
          <p:cNvCxnSpPr>
            <a:cxnSpLocks/>
            <a:stCxn id="22" idx="3"/>
            <a:endCxn id="14" idx="1"/>
          </p:cNvCxnSpPr>
          <p:nvPr/>
        </p:nvCxnSpPr>
        <p:spPr>
          <a:xfrm>
            <a:off x="5633667" y="2978765"/>
            <a:ext cx="91268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33" name="Group 32">
            <a:extLst>
              <a:ext uri="{FF2B5EF4-FFF2-40B4-BE49-F238E27FC236}">
                <a16:creationId xmlns:a16="http://schemas.microsoft.com/office/drawing/2014/main" id="{27BDA579-D671-AB45-A1A8-EB9032F1D534}"/>
              </a:ext>
            </a:extLst>
          </p:cNvPr>
          <p:cNvGrpSpPr/>
          <p:nvPr/>
        </p:nvGrpSpPr>
        <p:grpSpPr>
          <a:xfrm>
            <a:off x="9357401" y="1859848"/>
            <a:ext cx="2261949" cy="1323434"/>
            <a:chOff x="9395068" y="1875362"/>
            <a:chExt cx="2261949" cy="1323434"/>
          </a:xfrm>
        </p:grpSpPr>
        <p:sp>
          <p:nvSpPr>
            <p:cNvPr id="32" name="Cloud 31">
              <a:extLst>
                <a:ext uri="{FF2B5EF4-FFF2-40B4-BE49-F238E27FC236}">
                  <a16:creationId xmlns:a16="http://schemas.microsoft.com/office/drawing/2014/main" id="{DBD8AE5A-E3C4-3F40-A185-2283125B1100}"/>
                </a:ext>
              </a:extLst>
            </p:cNvPr>
            <p:cNvSpPr/>
            <p:nvPr/>
          </p:nvSpPr>
          <p:spPr>
            <a:xfrm>
              <a:off x="9395068" y="1875362"/>
              <a:ext cx="2261949" cy="1323434"/>
            </a:xfrm>
            <a:prstGeom prst="cloud">
              <a:avLst/>
            </a:prstGeom>
            <a:solidFill>
              <a:schemeClr val="accent5">
                <a:lumMod val="20000"/>
                <a:lumOff val="8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1" name="TextBox 30">
              <a:extLst>
                <a:ext uri="{FF2B5EF4-FFF2-40B4-BE49-F238E27FC236}">
                  <a16:creationId xmlns:a16="http://schemas.microsoft.com/office/drawing/2014/main" id="{82929965-8AE0-EA42-9D11-502F8A6C8046}"/>
                </a:ext>
              </a:extLst>
            </p:cNvPr>
            <p:cNvSpPr txBox="1"/>
            <p:nvPr/>
          </p:nvSpPr>
          <p:spPr>
            <a:xfrm>
              <a:off x="9881956" y="2050177"/>
              <a:ext cx="1288172"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C00000"/>
                  </a:solidFill>
                  <a:effectLst/>
                  <a:uFillTx/>
                  <a:latin typeface="IBM Plex Sans" panose="020B0503050203000203" pitchFamily="34" charset="77"/>
                  <a:sym typeface="Calibri"/>
                </a:rPr>
                <a:t>Classic</a:t>
              </a:r>
            </a:p>
            <a:p>
              <a:pPr marL="0" marR="0" indent="0" algn="ctr" defTabSz="914400" rtl="0" fontAlgn="auto" latinLnBrk="0" hangingPunct="0">
                <a:lnSpc>
                  <a:spcPct val="100000"/>
                </a:lnSpc>
                <a:spcBef>
                  <a:spcPts val="0"/>
                </a:spcBef>
                <a:spcAft>
                  <a:spcPts val="0"/>
                </a:spcAft>
                <a:buClrTx/>
                <a:buSzTx/>
                <a:buFontTx/>
                <a:buNone/>
                <a:tabLst/>
              </a:pPr>
              <a:r>
                <a:rPr lang="en-US" b="1" dirty="0">
                  <a:solidFill>
                    <a:srgbClr val="C00000"/>
                  </a:solidFill>
                  <a:latin typeface="IBM Plex Sans" panose="020B0503050203000203" pitchFamily="34" charset="77"/>
                  <a:sym typeface="Calibri"/>
                </a:rPr>
                <a:t>s</a:t>
              </a:r>
              <a:r>
                <a:rPr kumimoji="0" lang="en-US" sz="1800" b="1" i="0" u="none" strike="noStrike" cap="none" spc="0" normalizeH="0" baseline="0" dirty="0">
                  <a:ln>
                    <a:noFill/>
                  </a:ln>
                  <a:solidFill>
                    <a:srgbClr val="C00000"/>
                  </a:solidFill>
                  <a:effectLst/>
                  <a:uFillTx/>
                  <a:latin typeface="IBM Plex Sans" panose="020B0503050203000203" pitchFamily="34" charset="77"/>
                  <a:sym typeface="Calibri"/>
                </a:rPr>
                <a:t>upervised</a:t>
              </a:r>
            </a:p>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C00000"/>
                  </a:solidFill>
                  <a:effectLst/>
                  <a:uFillTx/>
                  <a:latin typeface="IBM Plex Sans" panose="020B0503050203000203" pitchFamily="34" charset="77"/>
                  <a:sym typeface="Calibri"/>
                </a:rPr>
                <a:t>learning</a:t>
              </a:r>
            </a:p>
          </p:txBody>
        </p:sp>
      </p:grpSp>
      <p:sp>
        <p:nvSpPr>
          <p:cNvPr id="73" name="32-Point Star 72">
            <a:extLst>
              <a:ext uri="{FF2B5EF4-FFF2-40B4-BE49-F238E27FC236}">
                <a16:creationId xmlns:a16="http://schemas.microsoft.com/office/drawing/2014/main" id="{48BF6BE7-52A2-CA45-9425-4AA4CC6F7AEF}"/>
              </a:ext>
            </a:extLst>
          </p:cNvPr>
          <p:cNvSpPr/>
          <p:nvPr/>
        </p:nvSpPr>
        <p:spPr>
          <a:xfrm>
            <a:off x="3381132" y="3893165"/>
            <a:ext cx="5211083" cy="1790116"/>
          </a:xfrm>
          <a:prstGeom prst="star32">
            <a:avLst>
              <a:gd name="adj" fmla="val 46641"/>
            </a:avLst>
          </a:prstGeom>
          <a:solidFill>
            <a:srgbClr val="DF6633"/>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4" name="TextBox 73">
            <a:extLst>
              <a:ext uri="{FF2B5EF4-FFF2-40B4-BE49-F238E27FC236}">
                <a16:creationId xmlns:a16="http://schemas.microsoft.com/office/drawing/2014/main" id="{1E50A674-3E69-2145-96CD-EF0FC93DB15E}"/>
              </a:ext>
            </a:extLst>
          </p:cNvPr>
          <p:cNvSpPr txBox="1"/>
          <p:nvPr/>
        </p:nvSpPr>
        <p:spPr>
          <a:xfrm>
            <a:off x="4783139" y="4227045"/>
            <a:ext cx="2407067"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chemeClr val="bg1"/>
                </a:solidFill>
                <a:effectLst/>
                <a:uFillTx/>
                <a:latin typeface="IBM Plex Sans" panose="020B0503050203000203" pitchFamily="34" charset="77"/>
                <a:sym typeface="Calibri"/>
              </a:rPr>
              <a:t>Key to the success:</a:t>
            </a:r>
          </a:p>
        </p:txBody>
      </p:sp>
      <p:sp>
        <p:nvSpPr>
          <p:cNvPr id="75" name="TextBox 74">
            <a:extLst>
              <a:ext uri="{FF2B5EF4-FFF2-40B4-BE49-F238E27FC236}">
                <a16:creationId xmlns:a16="http://schemas.microsoft.com/office/drawing/2014/main" id="{B3D46FF1-0EA1-8A4E-B840-5E6D4966707C}"/>
              </a:ext>
            </a:extLst>
          </p:cNvPr>
          <p:cNvSpPr txBox="1"/>
          <p:nvPr/>
        </p:nvSpPr>
        <p:spPr>
          <a:xfrm>
            <a:off x="3923128" y="4601221"/>
            <a:ext cx="4127090" cy="707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chemeClr val="bg1"/>
                </a:solidFill>
                <a:effectLst/>
                <a:uFillTx/>
                <a:latin typeface="IBM Plex Sans" panose="020B0503050203000203" pitchFamily="34" charset="77"/>
                <a:sym typeface="Calibri"/>
              </a:rPr>
              <a:t>Comprehensive and representative</a:t>
            </a:r>
          </a:p>
          <a:p>
            <a:pPr marL="0" marR="0" indent="0" algn="ctr" defTabSz="914400" rtl="0" fontAlgn="auto" latinLnBrk="0" hangingPunct="0">
              <a:lnSpc>
                <a:spcPct val="100000"/>
              </a:lnSpc>
              <a:spcBef>
                <a:spcPts val="0"/>
              </a:spcBef>
              <a:spcAft>
                <a:spcPts val="0"/>
              </a:spcAft>
              <a:buClrTx/>
              <a:buSzTx/>
              <a:buFontTx/>
              <a:buNone/>
              <a:tabLst/>
            </a:pPr>
            <a:r>
              <a:rPr lang="en-US" sz="2000" dirty="0">
                <a:solidFill>
                  <a:schemeClr val="bg1"/>
                </a:solidFill>
                <a:latin typeface="IBM Plex Sans" panose="020B0503050203000203" pitchFamily="34" charset="77"/>
                <a:sym typeface="Calibri"/>
              </a:rPr>
              <a:t>training data!</a:t>
            </a:r>
            <a:endParaRPr kumimoji="0" lang="en-US" sz="2000" b="0" i="0" u="none" strike="noStrike" cap="none" spc="0" normalizeH="0" baseline="0" dirty="0">
              <a:ln>
                <a:noFill/>
              </a:ln>
              <a:solidFill>
                <a:schemeClr val="bg1"/>
              </a:solidFill>
              <a:effectLst/>
              <a:uFillTx/>
              <a:latin typeface="IBM Plex Sans" panose="020B0503050203000203" pitchFamily="34" charset="77"/>
              <a:sym typeface="Calibri"/>
            </a:endParaRPr>
          </a:p>
        </p:txBody>
      </p:sp>
    </p:spTree>
    <p:extLst>
      <p:ext uri="{BB962C8B-B14F-4D97-AF65-F5344CB8AC3E}">
        <p14:creationId xmlns:p14="http://schemas.microsoft.com/office/powerpoint/2010/main" val="2907911389"/>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ardrop 47">
            <a:extLst>
              <a:ext uri="{FF2B5EF4-FFF2-40B4-BE49-F238E27FC236}">
                <a16:creationId xmlns:a16="http://schemas.microsoft.com/office/drawing/2014/main" id="{83236F11-2047-3F47-A577-189E3E45C81D}"/>
              </a:ext>
            </a:extLst>
          </p:cNvPr>
          <p:cNvSpPr/>
          <p:nvPr/>
        </p:nvSpPr>
        <p:spPr>
          <a:xfrm rot="16200000">
            <a:off x="9180910" y="4388308"/>
            <a:ext cx="1558492" cy="3245939"/>
          </a:xfrm>
          <a:prstGeom prst="teardrop">
            <a:avLst>
              <a:gd name="adj" fmla="val 129553"/>
            </a:avLst>
          </a:prstGeom>
          <a:solidFill>
            <a:srgbClr val="DF6633"/>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            </a:t>
            </a:r>
          </a:p>
          <a:p>
            <a:pPr marL="0" marR="0" indent="0" algn="l" defTabSz="914400" rtl="0" fontAlgn="auto" latinLnBrk="0" hangingPunct="0">
              <a:lnSpc>
                <a:spcPct val="100000"/>
              </a:lnSpc>
              <a:spcBef>
                <a:spcPts val="0"/>
              </a:spcBef>
              <a:spcAft>
                <a:spcPts val="0"/>
              </a:spcAft>
              <a:buClrTx/>
              <a:buSzTx/>
              <a:buFontTx/>
              <a:buNone/>
              <a:tabLst/>
            </a:pPr>
            <a:endParaRPr lang="en-US" dirty="0">
              <a:solidFill>
                <a:srgbClr val="000000"/>
              </a:solidFill>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rgbClr val="000000"/>
              </a:solidFill>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rgbClr val="000000"/>
              </a:solidFill>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 name="Slide Number Placeholder 1">
            <a:extLst>
              <a:ext uri="{FF2B5EF4-FFF2-40B4-BE49-F238E27FC236}">
                <a16:creationId xmlns:a16="http://schemas.microsoft.com/office/drawing/2014/main" id="{70D7DAFD-A5D0-49EE-8A87-A4147890D5FC}"/>
              </a:ext>
            </a:extLst>
          </p:cNvPr>
          <p:cNvSpPr>
            <a:spLocks noGrp="1"/>
          </p:cNvSpPr>
          <p:nvPr>
            <p:ph type="sldNum" sz="quarter" idx="2"/>
          </p:nvPr>
        </p:nvSpPr>
        <p:spPr/>
        <p:txBody>
          <a:bodyPr/>
          <a:lstStyle/>
          <a:p>
            <a:fld id="{86CB4B4D-7CA3-9044-876B-883B54F8677D}" type="slidenum">
              <a:rPr lang="en-US"/>
              <a:t>54</a:t>
            </a:fld>
            <a:endParaRPr lang="en-US"/>
          </a:p>
        </p:txBody>
      </p:sp>
      <p:sp>
        <p:nvSpPr>
          <p:cNvPr id="3" name="Title 2">
            <a:extLst>
              <a:ext uri="{FF2B5EF4-FFF2-40B4-BE49-F238E27FC236}">
                <a16:creationId xmlns:a16="http://schemas.microsoft.com/office/drawing/2014/main" id="{2866D4AF-4930-4626-BEF3-60DDEFFCF746}"/>
              </a:ext>
            </a:extLst>
          </p:cNvPr>
          <p:cNvSpPr>
            <a:spLocks noGrp="1"/>
          </p:cNvSpPr>
          <p:nvPr>
            <p:ph type="title"/>
          </p:nvPr>
        </p:nvSpPr>
        <p:spPr/>
        <p:txBody>
          <a:bodyPr lIns="0" tIns="0" rIns="0" bIns="0" anchor="t">
            <a:normAutofit/>
          </a:bodyPr>
          <a:lstStyle/>
          <a:p>
            <a:r>
              <a:rPr lang="en-US" dirty="0">
                <a:latin typeface="IBM Plex Sans"/>
              </a:rPr>
              <a:t>Active Learning</a:t>
            </a:r>
            <a:endParaRPr lang="en-US" dirty="0"/>
          </a:p>
        </p:txBody>
      </p:sp>
      <p:grpSp>
        <p:nvGrpSpPr>
          <p:cNvPr id="20" name="Group 19">
            <a:extLst>
              <a:ext uri="{FF2B5EF4-FFF2-40B4-BE49-F238E27FC236}">
                <a16:creationId xmlns:a16="http://schemas.microsoft.com/office/drawing/2014/main" id="{6C95076E-461A-864C-983F-3F65087946AE}"/>
              </a:ext>
            </a:extLst>
          </p:cNvPr>
          <p:cNvGrpSpPr/>
          <p:nvPr/>
        </p:nvGrpSpPr>
        <p:grpSpPr>
          <a:xfrm>
            <a:off x="4702320" y="4793220"/>
            <a:ext cx="1187182" cy="1169430"/>
            <a:chOff x="4703512" y="4947727"/>
            <a:chExt cx="1187182" cy="1169430"/>
          </a:xfrm>
        </p:grpSpPr>
        <p:pic>
          <p:nvPicPr>
            <p:cNvPr id="16" name="Graphic 15" descr="Head with gears">
              <a:extLst>
                <a:ext uri="{FF2B5EF4-FFF2-40B4-BE49-F238E27FC236}">
                  <a16:creationId xmlns:a16="http://schemas.microsoft.com/office/drawing/2014/main" id="{BAC37274-5C5F-7B40-8A0A-8AB3FB9CD06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39903" y="4947727"/>
              <a:ext cx="914400" cy="914400"/>
            </a:xfrm>
            <a:prstGeom prst="rect">
              <a:avLst/>
            </a:prstGeom>
          </p:spPr>
        </p:pic>
        <p:sp>
          <p:nvSpPr>
            <p:cNvPr id="17" name="TextBox 16">
              <a:extLst>
                <a:ext uri="{FF2B5EF4-FFF2-40B4-BE49-F238E27FC236}">
                  <a16:creationId xmlns:a16="http://schemas.microsoft.com/office/drawing/2014/main" id="{989E3FEC-84E4-0C4E-8237-FDBCD8CA8D9D}"/>
                </a:ext>
              </a:extLst>
            </p:cNvPr>
            <p:cNvSpPr txBox="1"/>
            <p:nvPr/>
          </p:nvSpPr>
          <p:spPr>
            <a:xfrm>
              <a:off x="4703512" y="5747827"/>
              <a:ext cx="118718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IBM Plex Sans" panose="020B0503050203000203" pitchFamily="34" charset="77"/>
                  <a:sym typeface="Calibri"/>
                </a:rPr>
                <a:t>Annotator</a:t>
              </a:r>
            </a:p>
          </p:txBody>
        </p:sp>
      </p:grpSp>
      <p:grpSp>
        <p:nvGrpSpPr>
          <p:cNvPr id="34" name="Group 33">
            <a:extLst>
              <a:ext uri="{FF2B5EF4-FFF2-40B4-BE49-F238E27FC236}">
                <a16:creationId xmlns:a16="http://schemas.microsoft.com/office/drawing/2014/main" id="{18EA524F-0F33-FA41-BCA0-F286ACA35F5F}"/>
              </a:ext>
            </a:extLst>
          </p:cNvPr>
          <p:cNvGrpSpPr/>
          <p:nvPr/>
        </p:nvGrpSpPr>
        <p:grpSpPr>
          <a:xfrm>
            <a:off x="344641" y="3248068"/>
            <a:ext cx="2140510" cy="914400"/>
            <a:chOff x="1198136" y="3342931"/>
            <a:chExt cx="2140510" cy="914400"/>
          </a:xfrm>
        </p:grpSpPr>
        <p:pic>
          <p:nvPicPr>
            <p:cNvPr id="35" name="Graphic 34" descr="Database">
              <a:extLst>
                <a:ext uri="{FF2B5EF4-FFF2-40B4-BE49-F238E27FC236}">
                  <a16:creationId xmlns:a16="http://schemas.microsoft.com/office/drawing/2014/main" id="{6BA5D87A-08F9-9E40-A2AA-5514C24823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24246" y="3342931"/>
              <a:ext cx="914400" cy="914400"/>
            </a:xfrm>
            <a:prstGeom prst="rect">
              <a:avLst/>
            </a:prstGeom>
          </p:spPr>
        </p:pic>
        <p:sp>
          <p:nvSpPr>
            <p:cNvPr id="36" name="TextBox 35">
              <a:extLst>
                <a:ext uri="{FF2B5EF4-FFF2-40B4-BE49-F238E27FC236}">
                  <a16:creationId xmlns:a16="http://schemas.microsoft.com/office/drawing/2014/main" id="{B45BE07A-271F-2C4F-96B3-A82FE84E9FD9}"/>
                </a:ext>
              </a:extLst>
            </p:cNvPr>
            <p:cNvSpPr txBox="1"/>
            <p:nvPr/>
          </p:nvSpPr>
          <p:spPr>
            <a:xfrm>
              <a:off x="1198136" y="3631268"/>
              <a:ext cx="1435768"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7030A0"/>
                  </a:solidFill>
                  <a:effectLst/>
                  <a:uFillTx/>
                  <a:latin typeface="IBM Plex Sans" panose="020B0503050203000203" pitchFamily="34" charset="77"/>
                  <a:sym typeface="Calibri"/>
                </a:rPr>
                <a:t>labeled data</a:t>
              </a:r>
            </a:p>
          </p:txBody>
        </p:sp>
      </p:grpSp>
      <p:grpSp>
        <p:nvGrpSpPr>
          <p:cNvPr id="37" name="Group 36">
            <a:extLst>
              <a:ext uri="{FF2B5EF4-FFF2-40B4-BE49-F238E27FC236}">
                <a16:creationId xmlns:a16="http://schemas.microsoft.com/office/drawing/2014/main" id="{66AEA2C0-D784-2348-83F1-4A2F8428BA80}"/>
              </a:ext>
            </a:extLst>
          </p:cNvPr>
          <p:cNvGrpSpPr/>
          <p:nvPr/>
        </p:nvGrpSpPr>
        <p:grpSpPr>
          <a:xfrm>
            <a:off x="3321879" y="1530732"/>
            <a:ext cx="2013968" cy="649514"/>
            <a:chOff x="3873553" y="2175542"/>
            <a:chExt cx="2013968" cy="649514"/>
          </a:xfrm>
        </p:grpSpPr>
        <p:sp>
          <p:nvSpPr>
            <p:cNvPr id="38" name="Rounded Rectangle 37">
              <a:extLst>
                <a:ext uri="{FF2B5EF4-FFF2-40B4-BE49-F238E27FC236}">
                  <a16:creationId xmlns:a16="http://schemas.microsoft.com/office/drawing/2014/main" id="{85E87181-DE91-1E4F-98D2-412DB4389A84}"/>
                </a:ext>
              </a:extLst>
            </p:cNvPr>
            <p:cNvSpPr/>
            <p:nvPr/>
          </p:nvSpPr>
          <p:spPr>
            <a:xfrm>
              <a:off x="3873553" y="2175542"/>
              <a:ext cx="2013968" cy="649514"/>
            </a:xfrm>
            <a:prstGeom prst="round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9" name="TextBox 38">
              <a:extLst>
                <a:ext uri="{FF2B5EF4-FFF2-40B4-BE49-F238E27FC236}">
                  <a16:creationId xmlns:a16="http://schemas.microsoft.com/office/drawing/2014/main" id="{967C07AF-9EA0-3846-BD21-E3B096D8B4F7}"/>
                </a:ext>
              </a:extLst>
            </p:cNvPr>
            <p:cNvSpPr txBox="1"/>
            <p:nvPr/>
          </p:nvSpPr>
          <p:spPr>
            <a:xfrm>
              <a:off x="3873553" y="2204443"/>
              <a:ext cx="1923802" cy="523220"/>
            </a:xfrm>
            <a:prstGeom prst="rect">
              <a:avLst/>
            </a:prstGeom>
            <a:noFill/>
          </p:spPr>
          <p:txBody>
            <a:bodyPr wrap="square" rtlCol="0">
              <a:spAutoFit/>
            </a:bodyPr>
            <a:lstStyle/>
            <a:p>
              <a:pPr algn="ctr"/>
              <a:r>
                <a:rPr lang="en-US" sz="1400" dirty="0">
                  <a:latin typeface="IBM Plex Sans" panose="020B0503050203000203" pitchFamily="34" charset="77"/>
                </a:rPr>
                <a:t>Supervised</a:t>
              </a:r>
            </a:p>
            <a:p>
              <a:pPr algn="ctr"/>
              <a:r>
                <a:rPr lang="en-US" sz="1400" dirty="0">
                  <a:latin typeface="IBM Plex Sans" panose="020B0503050203000203" pitchFamily="34" charset="77"/>
                </a:rPr>
                <a:t>learning component</a:t>
              </a:r>
            </a:p>
          </p:txBody>
        </p:sp>
      </p:grpSp>
      <p:cxnSp>
        <p:nvCxnSpPr>
          <p:cNvPr id="41" name="Curved Connector 40">
            <a:extLst>
              <a:ext uri="{FF2B5EF4-FFF2-40B4-BE49-F238E27FC236}">
                <a16:creationId xmlns:a16="http://schemas.microsoft.com/office/drawing/2014/main" id="{2F2AAA5C-6938-3042-B2BA-F30653DA3EFA}"/>
              </a:ext>
            </a:extLst>
          </p:cNvPr>
          <p:cNvCxnSpPr>
            <a:stCxn id="35" idx="0"/>
            <a:endCxn id="39" idx="1"/>
          </p:cNvCxnSpPr>
          <p:nvPr/>
        </p:nvCxnSpPr>
        <p:spPr>
          <a:xfrm rot="5400000" flipH="1" flipV="1">
            <a:off x="1961503" y="1887692"/>
            <a:ext cx="1426825" cy="1293928"/>
          </a:xfrm>
          <a:prstGeom prst="curvedConnector2">
            <a:avLst/>
          </a:prstGeom>
          <a:ln w="28575">
            <a:tailEnd type="triangle"/>
          </a:ln>
        </p:spPr>
        <p:style>
          <a:lnRef idx="1">
            <a:schemeClr val="dk1"/>
          </a:lnRef>
          <a:fillRef idx="0">
            <a:schemeClr val="dk1"/>
          </a:fillRef>
          <a:effectRef idx="0">
            <a:schemeClr val="dk1"/>
          </a:effectRef>
          <a:fontRef idx="minor">
            <a:schemeClr val="tx1"/>
          </a:fontRef>
        </p:style>
      </p:cxnSp>
      <p:grpSp>
        <p:nvGrpSpPr>
          <p:cNvPr id="58" name="Group 57">
            <a:extLst>
              <a:ext uri="{FF2B5EF4-FFF2-40B4-BE49-F238E27FC236}">
                <a16:creationId xmlns:a16="http://schemas.microsoft.com/office/drawing/2014/main" id="{F7564F8D-CCDA-AF4F-AA1F-61CFE829CC5C}"/>
              </a:ext>
            </a:extLst>
          </p:cNvPr>
          <p:cNvGrpSpPr/>
          <p:nvPr/>
        </p:nvGrpSpPr>
        <p:grpSpPr>
          <a:xfrm>
            <a:off x="7699049" y="3142212"/>
            <a:ext cx="1435768" cy="1201151"/>
            <a:chOff x="7217224" y="4692901"/>
            <a:chExt cx="1435768" cy="1201151"/>
          </a:xfrm>
        </p:grpSpPr>
        <p:sp>
          <p:nvSpPr>
            <p:cNvPr id="18" name="Can 17">
              <a:extLst>
                <a:ext uri="{FF2B5EF4-FFF2-40B4-BE49-F238E27FC236}">
                  <a16:creationId xmlns:a16="http://schemas.microsoft.com/office/drawing/2014/main" id="{11AC789F-9996-6642-88CA-BD2F41B0C998}"/>
                </a:ext>
              </a:extLst>
            </p:cNvPr>
            <p:cNvSpPr/>
            <p:nvPr/>
          </p:nvSpPr>
          <p:spPr>
            <a:xfrm>
              <a:off x="7217224" y="4692901"/>
              <a:ext cx="1409484" cy="1201151"/>
            </a:xfrm>
            <a:prstGeom prst="can">
              <a:avLst/>
            </a:prstGeom>
            <a:solidFill>
              <a:schemeClr val="accent5">
                <a:lumMod val="20000"/>
                <a:lumOff val="8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42" name="TextBox 41">
              <a:extLst>
                <a:ext uri="{FF2B5EF4-FFF2-40B4-BE49-F238E27FC236}">
                  <a16:creationId xmlns:a16="http://schemas.microsoft.com/office/drawing/2014/main" id="{5910ED32-28E4-6B47-8FFB-0F7B1EB83530}"/>
                </a:ext>
              </a:extLst>
            </p:cNvPr>
            <p:cNvSpPr txBox="1"/>
            <p:nvPr/>
          </p:nvSpPr>
          <p:spPr>
            <a:xfrm>
              <a:off x="7217224" y="5124614"/>
              <a:ext cx="1435768"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600" b="1" dirty="0">
                  <a:solidFill>
                    <a:srgbClr val="7030A0"/>
                  </a:solidFill>
                  <a:latin typeface="IBM Plex Sans" panose="020B0503050203000203" pitchFamily="34" charset="77"/>
                  <a:sym typeface="Calibri"/>
                </a:rPr>
                <a:t>un</a:t>
              </a:r>
              <a:r>
                <a:rPr kumimoji="0" lang="en-US" sz="1600" b="1" i="0" u="none" strike="noStrike" cap="none" spc="0" normalizeH="0" baseline="0" dirty="0">
                  <a:ln>
                    <a:noFill/>
                  </a:ln>
                  <a:solidFill>
                    <a:srgbClr val="7030A0"/>
                  </a:solidFill>
                  <a:effectLst/>
                  <a:uFillTx/>
                  <a:latin typeface="IBM Plex Sans" panose="020B0503050203000203" pitchFamily="34" charset="77"/>
                  <a:sym typeface="Calibri"/>
                </a:rPr>
                <a:t>labeled </a:t>
              </a:r>
            </a:p>
            <a:p>
              <a:pPr marL="0" marR="0" indent="0" algn="ctr"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7030A0"/>
                  </a:solidFill>
                  <a:effectLst/>
                  <a:uFillTx/>
                  <a:latin typeface="IBM Plex Sans" panose="020B0503050203000203" pitchFamily="34" charset="77"/>
                  <a:sym typeface="Calibri"/>
                </a:rPr>
                <a:t>full data</a:t>
              </a:r>
            </a:p>
          </p:txBody>
        </p:sp>
      </p:grpSp>
      <p:cxnSp>
        <p:nvCxnSpPr>
          <p:cNvPr id="43" name="Curved Connector 42">
            <a:extLst>
              <a:ext uri="{FF2B5EF4-FFF2-40B4-BE49-F238E27FC236}">
                <a16:creationId xmlns:a16="http://schemas.microsoft.com/office/drawing/2014/main" id="{A9414A38-F405-1247-AF9E-58BFA0ED5857}"/>
              </a:ext>
            </a:extLst>
          </p:cNvPr>
          <p:cNvCxnSpPr>
            <a:cxnSpLocks/>
            <a:stCxn id="38" idx="3"/>
            <a:endCxn id="61" idx="1"/>
          </p:cNvCxnSpPr>
          <p:nvPr/>
        </p:nvCxnSpPr>
        <p:spPr>
          <a:xfrm>
            <a:off x="5335847" y="1855489"/>
            <a:ext cx="928476" cy="1943"/>
          </a:xfrm>
          <a:prstGeom prst="curved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7" name="Curved Connector 46">
            <a:extLst>
              <a:ext uri="{FF2B5EF4-FFF2-40B4-BE49-F238E27FC236}">
                <a16:creationId xmlns:a16="http://schemas.microsoft.com/office/drawing/2014/main" id="{A8B97E77-3D04-CE4D-9F90-5DA86F4DEC9C}"/>
              </a:ext>
            </a:extLst>
          </p:cNvPr>
          <p:cNvCxnSpPr>
            <a:cxnSpLocks/>
          </p:cNvCxnSpPr>
          <p:nvPr/>
        </p:nvCxnSpPr>
        <p:spPr>
          <a:xfrm rot="5400000">
            <a:off x="6516607" y="3821849"/>
            <a:ext cx="1434622" cy="2514289"/>
          </a:xfrm>
          <a:prstGeom prst="curved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51" name="Curved Connector 50">
            <a:extLst>
              <a:ext uri="{FF2B5EF4-FFF2-40B4-BE49-F238E27FC236}">
                <a16:creationId xmlns:a16="http://schemas.microsoft.com/office/drawing/2014/main" id="{0B6A69AA-5948-0C4A-995F-C7D6AF80A8B4}"/>
              </a:ext>
            </a:extLst>
          </p:cNvPr>
          <p:cNvCxnSpPr>
            <a:cxnSpLocks/>
            <a:stCxn id="17" idx="1"/>
            <a:endCxn id="35" idx="2"/>
          </p:cNvCxnSpPr>
          <p:nvPr/>
        </p:nvCxnSpPr>
        <p:spPr>
          <a:xfrm rot="10800000">
            <a:off x="2027952" y="4162469"/>
            <a:ext cx="2674369" cy="1615517"/>
          </a:xfrm>
          <a:prstGeom prst="curvedConnector2">
            <a:avLst/>
          </a:prstGeom>
          <a:ln w="28575">
            <a:tailEnd type="triangle"/>
          </a:ln>
        </p:spPr>
        <p:style>
          <a:lnRef idx="1">
            <a:schemeClr val="dk1"/>
          </a:lnRef>
          <a:fillRef idx="0">
            <a:schemeClr val="dk1"/>
          </a:fillRef>
          <a:effectRef idx="0">
            <a:schemeClr val="dk1"/>
          </a:effectRef>
          <a:fontRef idx="minor">
            <a:schemeClr val="tx1"/>
          </a:fontRef>
        </p:style>
      </p:cxnSp>
      <p:grpSp>
        <p:nvGrpSpPr>
          <p:cNvPr id="13" name="Group 12">
            <a:extLst>
              <a:ext uri="{FF2B5EF4-FFF2-40B4-BE49-F238E27FC236}">
                <a16:creationId xmlns:a16="http://schemas.microsoft.com/office/drawing/2014/main" id="{F51D3EB8-220B-4C49-BB34-5DA7362B2574}"/>
              </a:ext>
            </a:extLst>
          </p:cNvPr>
          <p:cNvGrpSpPr/>
          <p:nvPr/>
        </p:nvGrpSpPr>
        <p:grpSpPr>
          <a:xfrm>
            <a:off x="4212032" y="2781612"/>
            <a:ext cx="2261949" cy="1323434"/>
            <a:chOff x="9813335" y="4578239"/>
            <a:chExt cx="2261949" cy="1323434"/>
          </a:xfrm>
        </p:grpSpPr>
        <p:sp>
          <p:nvSpPr>
            <p:cNvPr id="59" name="Cloud 58">
              <a:extLst>
                <a:ext uri="{FF2B5EF4-FFF2-40B4-BE49-F238E27FC236}">
                  <a16:creationId xmlns:a16="http://schemas.microsoft.com/office/drawing/2014/main" id="{6E136B4C-8E0D-A54B-A312-FC3E2DB56A48}"/>
                </a:ext>
              </a:extLst>
            </p:cNvPr>
            <p:cNvSpPr/>
            <p:nvPr/>
          </p:nvSpPr>
          <p:spPr>
            <a:xfrm>
              <a:off x="9813335" y="4578239"/>
              <a:ext cx="2261949" cy="1323434"/>
            </a:xfrm>
            <a:prstGeom prst="cloud">
              <a:avLst/>
            </a:prstGeom>
            <a:solidFill>
              <a:schemeClr val="accent6">
                <a:lumMod val="40000"/>
                <a:lumOff val="6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0" name="TextBox 59">
              <a:extLst>
                <a:ext uri="{FF2B5EF4-FFF2-40B4-BE49-F238E27FC236}">
                  <a16:creationId xmlns:a16="http://schemas.microsoft.com/office/drawing/2014/main" id="{B190ECA8-BDFA-E44C-8FBE-533B111634BF}"/>
                </a:ext>
              </a:extLst>
            </p:cNvPr>
            <p:cNvSpPr txBox="1"/>
            <p:nvPr/>
          </p:nvSpPr>
          <p:spPr>
            <a:xfrm>
              <a:off x="10325917" y="4916791"/>
              <a:ext cx="129779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C00000"/>
                  </a:solidFill>
                  <a:effectLst/>
                  <a:uFillTx/>
                  <a:latin typeface="IBM Plex Sans" panose="020B0503050203000203" pitchFamily="34" charset="77"/>
                  <a:sym typeface="Calibri"/>
                </a:rPr>
                <a:t>Interactive</a:t>
              </a:r>
            </a:p>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C00000"/>
                  </a:solidFill>
                  <a:effectLst/>
                  <a:uFillTx/>
                  <a:latin typeface="IBM Plex Sans" panose="020B0503050203000203" pitchFamily="34" charset="77"/>
                  <a:sym typeface="Calibri"/>
                </a:rPr>
                <a:t>learning</a:t>
              </a:r>
            </a:p>
          </p:txBody>
        </p:sp>
      </p:grpSp>
      <p:pic>
        <p:nvPicPr>
          <p:cNvPr id="61" name="Graphic 60" descr="Gears">
            <a:extLst>
              <a:ext uri="{FF2B5EF4-FFF2-40B4-BE49-F238E27FC236}">
                <a16:creationId xmlns:a16="http://schemas.microsoft.com/office/drawing/2014/main" id="{9F74990B-DD0C-754C-9DAB-9C0BDFCF652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64323" y="1400232"/>
            <a:ext cx="914400" cy="914400"/>
          </a:xfrm>
          <a:prstGeom prst="rect">
            <a:avLst/>
          </a:prstGeom>
        </p:spPr>
      </p:pic>
      <p:cxnSp>
        <p:nvCxnSpPr>
          <p:cNvPr id="64" name="Curved Connector 63">
            <a:extLst>
              <a:ext uri="{FF2B5EF4-FFF2-40B4-BE49-F238E27FC236}">
                <a16:creationId xmlns:a16="http://schemas.microsoft.com/office/drawing/2014/main" id="{8AF81A7A-700A-A84C-9F79-F87DCA98FE2B}"/>
              </a:ext>
            </a:extLst>
          </p:cNvPr>
          <p:cNvCxnSpPr>
            <a:cxnSpLocks/>
            <a:stCxn id="61" idx="3"/>
            <a:endCxn id="18" idx="1"/>
          </p:cNvCxnSpPr>
          <p:nvPr/>
        </p:nvCxnSpPr>
        <p:spPr>
          <a:xfrm>
            <a:off x="7178723" y="1857432"/>
            <a:ext cx="1225068" cy="1284780"/>
          </a:xfrm>
          <a:prstGeom prst="curved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67" name="TextBox 66">
            <a:extLst>
              <a:ext uri="{FF2B5EF4-FFF2-40B4-BE49-F238E27FC236}">
                <a16:creationId xmlns:a16="http://schemas.microsoft.com/office/drawing/2014/main" id="{EEF3AA64-AB09-FA47-92A0-FF0169272CDE}"/>
              </a:ext>
            </a:extLst>
          </p:cNvPr>
          <p:cNvSpPr txBox="1"/>
          <p:nvPr/>
        </p:nvSpPr>
        <p:spPr>
          <a:xfrm>
            <a:off x="5771913" y="1237015"/>
            <a:ext cx="913068"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400" dirty="0">
                <a:solidFill>
                  <a:srgbClr val="000000"/>
                </a:solidFill>
                <a:latin typeface="IBM Plex Sans" panose="020B0503050203000203" pitchFamily="34" charset="77"/>
                <a:sym typeface="Calibri"/>
              </a:rPr>
              <a:t>Candidate</a:t>
            </a:r>
            <a:endParaRPr kumimoji="0" lang="en-US" sz="1400" i="0" u="none" strike="noStrike" cap="none" spc="0" normalizeH="0" baseline="0" dirty="0">
              <a:ln>
                <a:noFill/>
              </a:ln>
              <a:solidFill>
                <a:srgbClr val="000000"/>
              </a:solidFill>
              <a:effectLst/>
              <a:uFillTx/>
              <a:latin typeface="IBM Plex Sans" panose="020B0503050203000203" pitchFamily="34" charset="77"/>
              <a:sym typeface="Calibri"/>
            </a:endParaRPr>
          </a:p>
          <a:p>
            <a:pPr marL="0" marR="0" indent="0" algn="ctr" defTabSz="914400" rtl="0" fontAlgn="auto" latinLnBrk="0" hangingPunct="0">
              <a:lnSpc>
                <a:spcPct val="100000"/>
              </a:lnSpc>
              <a:spcBef>
                <a:spcPts val="0"/>
              </a:spcBef>
              <a:spcAft>
                <a:spcPts val="0"/>
              </a:spcAft>
              <a:buClrTx/>
              <a:buSzTx/>
              <a:buFontTx/>
              <a:buNone/>
              <a:tabLst/>
            </a:pPr>
            <a:r>
              <a:rPr lang="en-US" sz="1400" dirty="0">
                <a:solidFill>
                  <a:srgbClr val="000000"/>
                </a:solidFill>
                <a:latin typeface="IBM Plex Sans" panose="020B0503050203000203" pitchFamily="34" charset="77"/>
                <a:sym typeface="Calibri"/>
              </a:rPr>
              <a:t>model</a:t>
            </a:r>
            <a:endParaRPr kumimoji="0" lang="en-US" sz="1400" i="0" u="none" strike="noStrike" cap="none" spc="0" normalizeH="0" baseline="0" dirty="0">
              <a:ln>
                <a:noFill/>
              </a:ln>
              <a:solidFill>
                <a:srgbClr val="000000"/>
              </a:solidFill>
              <a:effectLst/>
              <a:uFillTx/>
              <a:latin typeface="IBM Plex Sans" panose="020B0503050203000203" pitchFamily="34" charset="77"/>
              <a:sym typeface="Calibri"/>
            </a:endParaRPr>
          </a:p>
        </p:txBody>
      </p:sp>
      <p:sp>
        <p:nvSpPr>
          <p:cNvPr id="68" name="TextBox 67">
            <a:extLst>
              <a:ext uri="{FF2B5EF4-FFF2-40B4-BE49-F238E27FC236}">
                <a16:creationId xmlns:a16="http://schemas.microsoft.com/office/drawing/2014/main" id="{8D0AEE1F-3886-5946-B501-D18141F4A1F8}"/>
              </a:ext>
            </a:extLst>
          </p:cNvPr>
          <p:cNvSpPr txBox="1"/>
          <p:nvPr/>
        </p:nvSpPr>
        <p:spPr>
          <a:xfrm>
            <a:off x="2417907" y="4528530"/>
            <a:ext cx="1745027"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400" dirty="0">
                <a:solidFill>
                  <a:srgbClr val="C00000"/>
                </a:solidFill>
                <a:latin typeface="IBM Plex Sans" panose="020B0503050203000203" pitchFamily="34" charset="77"/>
                <a:sym typeface="Calibri"/>
              </a:rPr>
              <a:t>Augment labeled</a:t>
            </a:r>
          </a:p>
          <a:p>
            <a:pPr marL="0" marR="0" indent="0" algn="ctr" defTabSz="914400" rtl="0" fontAlgn="auto" latinLnBrk="0" hangingPunct="0">
              <a:lnSpc>
                <a:spcPct val="100000"/>
              </a:lnSpc>
              <a:spcBef>
                <a:spcPts val="0"/>
              </a:spcBef>
              <a:spcAft>
                <a:spcPts val="0"/>
              </a:spcAft>
              <a:buClrTx/>
              <a:buSzTx/>
              <a:buFontTx/>
              <a:buNone/>
              <a:tabLst/>
            </a:pPr>
            <a:r>
              <a:rPr lang="en-US" sz="1400" dirty="0">
                <a:solidFill>
                  <a:srgbClr val="C00000"/>
                </a:solidFill>
                <a:latin typeface="IBM Plex Sans" panose="020B0503050203000203" pitchFamily="34" charset="77"/>
                <a:sym typeface="Calibri"/>
              </a:rPr>
              <a:t>data w</a:t>
            </a:r>
            <a:r>
              <a:rPr kumimoji="0" lang="en-US" sz="1400" b="0" i="0" u="none" strike="noStrike" cap="none" spc="0" normalizeH="0" baseline="0" dirty="0">
                <a:ln>
                  <a:noFill/>
                </a:ln>
                <a:solidFill>
                  <a:srgbClr val="C00000"/>
                </a:solidFill>
                <a:effectLst/>
                <a:uFillTx/>
                <a:latin typeface="IBM Plex Sans" panose="020B0503050203000203" pitchFamily="34" charset="77"/>
                <a:sym typeface="Calibri"/>
              </a:rPr>
              <a:t>ith new labels</a:t>
            </a:r>
          </a:p>
        </p:txBody>
      </p:sp>
      <p:sp>
        <p:nvSpPr>
          <p:cNvPr id="69" name="TextBox 68">
            <a:extLst>
              <a:ext uri="{FF2B5EF4-FFF2-40B4-BE49-F238E27FC236}">
                <a16:creationId xmlns:a16="http://schemas.microsoft.com/office/drawing/2014/main" id="{74DCDE8D-592D-D74E-B01F-86AD78041F11}"/>
              </a:ext>
            </a:extLst>
          </p:cNvPr>
          <p:cNvSpPr txBox="1"/>
          <p:nvPr/>
        </p:nvSpPr>
        <p:spPr>
          <a:xfrm>
            <a:off x="6619673" y="4518141"/>
            <a:ext cx="903451"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400" dirty="0">
                <a:solidFill>
                  <a:srgbClr val="C00000"/>
                </a:solidFill>
                <a:latin typeface="IBM Plex Sans" panose="020B0503050203000203" pitchFamily="34" charset="77"/>
                <a:sym typeface="Calibri"/>
              </a:rPr>
              <a:t>Find </a:t>
            </a:r>
          </a:p>
          <a:p>
            <a:pPr marL="0" marR="0" indent="0" algn="ctr" defTabSz="914400" rtl="0" fontAlgn="auto" latinLnBrk="0" hangingPunct="0">
              <a:lnSpc>
                <a:spcPct val="100000"/>
              </a:lnSpc>
              <a:spcBef>
                <a:spcPts val="0"/>
              </a:spcBef>
              <a:spcAft>
                <a:spcPts val="0"/>
              </a:spcAft>
              <a:buClrTx/>
              <a:buSzTx/>
              <a:buFontTx/>
              <a:buNone/>
              <a:tabLst/>
            </a:pPr>
            <a:r>
              <a:rPr lang="en-US" sz="1400" b="1" dirty="0">
                <a:solidFill>
                  <a:srgbClr val="C00000"/>
                </a:solidFill>
                <a:latin typeface="IBM Plex Sans" panose="020B0503050203000203" pitchFamily="34" charset="77"/>
                <a:sym typeface="Calibri"/>
              </a:rPr>
              <a:t>uncertain</a:t>
            </a:r>
          </a:p>
          <a:p>
            <a:pPr marL="0" marR="0" indent="0" algn="ctr" defTabSz="914400" rtl="0" fontAlgn="auto" latinLnBrk="0" hangingPunct="0">
              <a:lnSpc>
                <a:spcPct val="100000"/>
              </a:lnSpc>
              <a:spcBef>
                <a:spcPts val="0"/>
              </a:spcBef>
              <a:spcAft>
                <a:spcPts val="0"/>
              </a:spcAft>
              <a:buClrTx/>
              <a:buSzTx/>
              <a:buFontTx/>
              <a:buNone/>
              <a:tabLst/>
            </a:pPr>
            <a:r>
              <a:rPr lang="en-US" sz="1400" dirty="0">
                <a:solidFill>
                  <a:srgbClr val="C00000"/>
                </a:solidFill>
                <a:latin typeface="IBM Plex Sans" panose="020B0503050203000203" pitchFamily="34" charset="77"/>
                <a:sym typeface="Calibri"/>
              </a:rPr>
              <a:t>examples</a:t>
            </a:r>
          </a:p>
        </p:txBody>
      </p:sp>
      <p:sp>
        <p:nvSpPr>
          <p:cNvPr id="44" name="TextBox 43">
            <a:extLst>
              <a:ext uri="{FF2B5EF4-FFF2-40B4-BE49-F238E27FC236}">
                <a16:creationId xmlns:a16="http://schemas.microsoft.com/office/drawing/2014/main" id="{95C12D2D-CC95-5F40-9ADE-69C248DA7E4F}"/>
              </a:ext>
            </a:extLst>
          </p:cNvPr>
          <p:cNvSpPr txBox="1"/>
          <p:nvPr/>
        </p:nvSpPr>
        <p:spPr>
          <a:xfrm>
            <a:off x="330076" y="1890344"/>
            <a:ext cx="1986265"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400" dirty="0">
                <a:solidFill>
                  <a:srgbClr val="C00000"/>
                </a:solidFill>
                <a:latin typeface="IBM Plex Sans" panose="020B0503050203000203" pitchFamily="34" charset="77"/>
                <a:sym typeface="Calibri"/>
              </a:rPr>
              <a:t>Train a candidate model based on a</a:t>
            </a:r>
            <a:r>
              <a:rPr kumimoji="0" lang="en-US" sz="1400" b="0" i="0" u="none" strike="noStrike" cap="none" spc="0" normalizeH="0" baseline="0" dirty="0">
                <a:ln>
                  <a:noFill/>
                </a:ln>
                <a:solidFill>
                  <a:srgbClr val="C00000"/>
                </a:solidFill>
                <a:effectLst/>
                <a:uFillTx/>
                <a:latin typeface="IBM Plex Sans" panose="020B0503050203000203" pitchFamily="34" charset="77"/>
                <a:sym typeface="Calibri"/>
              </a:rPr>
              <a:t>vailable labeled </a:t>
            </a:r>
            <a:r>
              <a:rPr lang="en-US" sz="1400" dirty="0">
                <a:solidFill>
                  <a:srgbClr val="C00000"/>
                </a:solidFill>
                <a:latin typeface="IBM Plex Sans" panose="020B0503050203000203" pitchFamily="34" charset="77"/>
                <a:sym typeface="Calibri"/>
              </a:rPr>
              <a:t>data</a:t>
            </a:r>
            <a:endParaRPr kumimoji="0" lang="en-US" sz="1400" b="0" i="0" u="none" strike="noStrike" cap="none" spc="0" normalizeH="0" baseline="0" dirty="0">
              <a:ln>
                <a:noFill/>
              </a:ln>
              <a:solidFill>
                <a:srgbClr val="C00000"/>
              </a:solidFill>
              <a:effectLst/>
              <a:uFillTx/>
              <a:latin typeface="IBM Plex Sans" panose="020B0503050203000203" pitchFamily="34" charset="77"/>
              <a:sym typeface="Calibri"/>
            </a:endParaRPr>
          </a:p>
        </p:txBody>
      </p:sp>
      <p:sp>
        <p:nvSpPr>
          <p:cNvPr id="45" name="TextBox 44">
            <a:extLst>
              <a:ext uri="{FF2B5EF4-FFF2-40B4-BE49-F238E27FC236}">
                <a16:creationId xmlns:a16="http://schemas.microsoft.com/office/drawing/2014/main" id="{DABFD45F-141F-A949-85B1-38E1C3E43CAB}"/>
              </a:ext>
            </a:extLst>
          </p:cNvPr>
          <p:cNvSpPr txBox="1"/>
          <p:nvPr/>
        </p:nvSpPr>
        <p:spPr>
          <a:xfrm>
            <a:off x="8637578" y="2144408"/>
            <a:ext cx="1784245"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C00000"/>
                </a:solidFill>
                <a:effectLst/>
                <a:uFillTx/>
                <a:latin typeface="IBM Plex Sans" panose="020B0503050203000203" pitchFamily="34" charset="77"/>
                <a:sym typeface="Calibri"/>
              </a:rPr>
              <a:t>Apply the candidate</a:t>
            </a:r>
          </a:p>
          <a:p>
            <a:pPr marL="0" marR="0" indent="0" algn="ctr" defTabSz="914400" rtl="0" fontAlgn="auto" latinLnBrk="0" hangingPunct="0">
              <a:lnSpc>
                <a:spcPct val="100000"/>
              </a:lnSpc>
              <a:spcBef>
                <a:spcPts val="0"/>
              </a:spcBef>
              <a:spcAft>
                <a:spcPts val="0"/>
              </a:spcAft>
              <a:buClrTx/>
              <a:buSzTx/>
              <a:buFontTx/>
              <a:buNone/>
              <a:tabLst/>
            </a:pPr>
            <a:r>
              <a:rPr lang="en-US" sz="1400" dirty="0">
                <a:solidFill>
                  <a:srgbClr val="C00000"/>
                </a:solidFill>
                <a:latin typeface="IBM Plex Sans" panose="020B0503050203000203" pitchFamily="34" charset="77"/>
                <a:sym typeface="Calibri"/>
              </a:rPr>
              <a:t>model to full unlabeled data</a:t>
            </a:r>
            <a:endParaRPr kumimoji="0" lang="en-US" sz="1400" b="0" i="0" u="none" strike="noStrike" cap="none" spc="0" normalizeH="0" baseline="0" dirty="0">
              <a:ln>
                <a:noFill/>
              </a:ln>
              <a:solidFill>
                <a:srgbClr val="C00000"/>
              </a:solidFill>
              <a:effectLst/>
              <a:uFillTx/>
              <a:latin typeface="IBM Plex Sans" panose="020B0503050203000203" pitchFamily="34" charset="77"/>
              <a:sym typeface="Calibri"/>
            </a:endParaRPr>
          </a:p>
        </p:txBody>
      </p:sp>
      <p:grpSp>
        <p:nvGrpSpPr>
          <p:cNvPr id="12" name="Group 11">
            <a:extLst>
              <a:ext uri="{FF2B5EF4-FFF2-40B4-BE49-F238E27FC236}">
                <a16:creationId xmlns:a16="http://schemas.microsoft.com/office/drawing/2014/main" id="{5592B65B-D2C8-BB43-BAD0-449BDD79C32F}"/>
              </a:ext>
            </a:extLst>
          </p:cNvPr>
          <p:cNvGrpSpPr/>
          <p:nvPr/>
        </p:nvGrpSpPr>
        <p:grpSpPr>
          <a:xfrm>
            <a:off x="1140573" y="1495708"/>
            <a:ext cx="394635" cy="394636"/>
            <a:chOff x="1500877" y="1460853"/>
            <a:chExt cx="394635" cy="394636"/>
          </a:xfrm>
        </p:grpSpPr>
        <p:sp>
          <p:nvSpPr>
            <p:cNvPr id="8" name="Oval 7">
              <a:extLst>
                <a:ext uri="{FF2B5EF4-FFF2-40B4-BE49-F238E27FC236}">
                  <a16:creationId xmlns:a16="http://schemas.microsoft.com/office/drawing/2014/main" id="{F371FD0F-6D93-D24A-B798-9CB685E0E880}"/>
                </a:ext>
              </a:extLst>
            </p:cNvPr>
            <p:cNvSpPr/>
            <p:nvPr/>
          </p:nvSpPr>
          <p:spPr>
            <a:xfrm>
              <a:off x="1500877" y="1460854"/>
              <a:ext cx="394635" cy="39463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TextBox 8">
              <a:extLst>
                <a:ext uri="{FF2B5EF4-FFF2-40B4-BE49-F238E27FC236}">
                  <a16:creationId xmlns:a16="http://schemas.microsoft.com/office/drawing/2014/main" id="{808A964C-0E6F-FE49-86CB-B14955FDE07B}"/>
                </a:ext>
              </a:extLst>
            </p:cNvPr>
            <p:cNvSpPr txBox="1"/>
            <p:nvPr/>
          </p:nvSpPr>
          <p:spPr>
            <a:xfrm>
              <a:off x="1593518" y="1460853"/>
              <a:ext cx="20935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bg1"/>
                  </a:solidFill>
                  <a:effectLst/>
                  <a:uFillTx/>
                  <a:latin typeface="+mn-lt"/>
                  <a:ea typeface="+mn-ea"/>
                  <a:cs typeface="+mn-cs"/>
                  <a:sym typeface="Calibri"/>
                </a:rPr>
                <a:t>1</a:t>
              </a:r>
            </a:p>
          </p:txBody>
        </p:sp>
      </p:grpSp>
      <p:grpSp>
        <p:nvGrpSpPr>
          <p:cNvPr id="49" name="Group 48">
            <a:extLst>
              <a:ext uri="{FF2B5EF4-FFF2-40B4-BE49-F238E27FC236}">
                <a16:creationId xmlns:a16="http://schemas.microsoft.com/office/drawing/2014/main" id="{3DD2D256-9DF0-1E4E-AD7D-C75EFBD17848}"/>
              </a:ext>
            </a:extLst>
          </p:cNvPr>
          <p:cNvGrpSpPr/>
          <p:nvPr/>
        </p:nvGrpSpPr>
        <p:grpSpPr>
          <a:xfrm>
            <a:off x="8296648" y="2334402"/>
            <a:ext cx="394635" cy="394636"/>
            <a:chOff x="1500877" y="1460853"/>
            <a:chExt cx="394635" cy="394636"/>
          </a:xfrm>
        </p:grpSpPr>
        <p:sp>
          <p:nvSpPr>
            <p:cNvPr id="50" name="Oval 49">
              <a:extLst>
                <a:ext uri="{FF2B5EF4-FFF2-40B4-BE49-F238E27FC236}">
                  <a16:creationId xmlns:a16="http://schemas.microsoft.com/office/drawing/2014/main" id="{AC2D00A6-E2A6-3F44-A60E-0405030F4269}"/>
                </a:ext>
              </a:extLst>
            </p:cNvPr>
            <p:cNvSpPr/>
            <p:nvPr/>
          </p:nvSpPr>
          <p:spPr>
            <a:xfrm>
              <a:off x="1500877" y="1460854"/>
              <a:ext cx="394635" cy="39463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52" name="TextBox 51">
              <a:extLst>
                <a:ext uri="{FF2B5EF4-FFF2-40B4-BE49-F238E27FC236}">
                  <a16:creationId xmlns:a16="http://schemas.microsoft.com/office/drawing/2014/main" id="{8708FC5F-3BE0-584B-BA1D-6F801DB2BAE8}"/>
                </a:ext>
              </a:extLst>
            </p:cNvPr>
            <p:cNvSpPr txBox="1"/>
            <p:nvPr/>
          </p:nvSpPr>
          <p:spPr>
            <a:xfrm>
              <a:off x="1593518" y="1460853"/>
              <a:ext cx="20935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bg1"/>
                  </a:solidFill>
                  <a:effectLst/>
                  <a:uFillTx/>
                  <a:latin typeface="+mn-lt"/>
                  <a:ea typeface="+mn-ea"/>
                  <a:cs typeface="+mn-cs"/>
                  <a:sym typeface="Calibri"/>
                </a:rPr>
                <a:t>2</a:t>
              </a:r>
            </a:p>
          </p:txBody>
        </p:sp>
      </p:grpSp>
      <p:grpSp>
        <p:nvGrpSpPr>
          <p:cNvPr id="53" name="Group 52">
            <a:extLst>
              <a:ext uri="{FF2B5EF4-FFF2-40B4-BE49-F238E27FC236}">
                <a16:creationId xmlns:a16="http://schemas.microsoft.com/office/drawing/2014/main" id="{FF556F08-6451-9948-A46B-A836FDC6475E}"/>
              </a:ext>
            </a:extLst>
          </p:cNvPr>
          <p:cNvGrpSpPr/>
          <p:nvPr/>
        </p:nvGrpSpPr>
        <p:grpSpPr>
          <a:xfrm>
            <a:off x="6831037" y="4158698"/>
            <a:ext cx="394635" cy="394636"/>
            <a:chOff x="1500877" y="1460853"/>
            <a:chExt cx="394635" cy="394636"/>
          </a:xfrm>
        </p:grpSpPr>
        <p:sp>
          <p:nvSpPr>
            <p:cNvPr id="54" name="Oval 53">
              <a:extLst>
                <a:ext uri="{FF2B5EF4-FFF2-40B4-BE49-F238E27FC236}">
                  <a16:creationId xmlns:a16="http://schemas.microsoft.com/office/drawing/2014/main" id="{99E4ABA1-211A-074C-BA65-188835EA2202}"/>
                </a:ext>
              </a:extLst>
            </p:cNvPr>
            <p:cNvSpPr/>
            <p:nvPr/>
          </p:nvSpPr>
          <p:spPr>
            <a:xfrm>
              <a:off x="1500877" y="1460854"/>
              <a:ext cx="394635" cy="39463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55" name="TextBox 54">
              <a:extLst>
                <a:ext uri="{FF2B5EF4-FFF2-40B4-BE49-F238E27FC236}">
                  <a16:creationId xmlns:a16="http://schemas.microsoft.com/office/drawing/2014/main" id="{5E7351B5-DE3A-4A4E-9E7D-E8ECBF3C524F}"/>
                </a:ext>
              </a:extLst>
            </p:cNvPr>
            <p:cNvSpPr txBox="1"/>
            <p:nvPr/>
          </p:nvSpPr>
          <p:spPr>
            <a:xfrm>
              <a:off x="1593518" y="1460853"/>
              <a:ext cx="20935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bg1"/>
                  </a:solidFill>
                  <a:sym typeface="Calibri"/>
                </a:rPr>
                <a:t>3</a:t>
              </a:r>
              <a:endParaRPr kumimoji="0" lang="en-US" sz="1800" b="0" i="0" u="none" strike="noStrike" cap="none" spc="0" normalizeH="0" baseline="0" dirty="0">
                <a:ln>
                  <a:noFill/>
                </a:ln>
                <a:solidFill>
                  <a:schemeClr val="bg1"/>
                </a:solidFill>
                <a:effectLst/>
                <a:uFillTx/>
                <a:latin typeface="+mn-lt"/>
                <a:ea typeface="+mn-ea"/>
                <a:cs typeface="+mn-cs"/>
                <a:sym typeface="Calibri"/>
              </a:endParaRPr>
            </a:p>
          </p:txBody>
        </p:sp>
      </p:grpSp>
      <p:grpSp>
        <p:nvGrpSpPr>
          <p:cNvPr id="56" name="Group 55">
            <a:extLst>
              <a:ext uri="{FF2B5EF4-FFF2-40B4-BE49-F238E27FC236}">
                <a16:creationId xmlns:a16="http://schemas.microsoft.com/office/drawing/2014/main" id="{21208096-97B1-A744-98FE-B60AE6823346}"/>
              </a:ext>
            </a:extLst>
          </p:cNvPr>
          <p:cNvGrpSpPr/>
          <p:nvPr/>
        </p:nvGrpSpPr>
        <p:grpSpPr>
          <a:xfrm>
            <a:off x="3085236" y="4123505"/>
            <a:ext cx="394635" cy="394636"/>
            <a:chOff x="1500877" y="1460853"/>
            <a:chExt cx="394635" cy="394636"/>
          </a:xfrm>
        </p:grpSpPr>
        <p:sp>
          <p:nvSpPr>
            <p:cNvPr id="57" name="Oval 56">
              <a:extLst>
                <a:ext uri="{FF2B5EF4-FFF2-40B4-BE49-F238E27FC236}">
                  <a16:creationId xmlns:a16="http://schemas.microsoft.com/office/drawing/2014/main" id="{91DF35C0-E95D-8F4A-9542-18B487126167}"/>
                </a:ext>
              </a:extLst>
            </p:cNvPr>
            <p:cNvSpPr/>
            <p:nvPr/>
          </p:nvSpPr>
          <p:spPr>
            <a:xfrm>
              <a:off x="1500877" y="1460854"/>
              <a:ext cx="394635" cy="39463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2" name="TextBox 61">
              <a:extLst>
                <a:ext uri="{FF2B5EF4-FFF2-40B4-BE49-F238E27FC236}">
                  <a16:creationId xmlns:a16="http://schemas.microsoft.com/office/drawing/2014/main" id="{1D83C66B-1A69-3F4A-929E-2286DA512BDE}"/>
                </a:ext>
              </a:extLst>
            </p:cNvPr>
            <p:cNvSpPr txBox="1"/>
            <p:nvPr/>
          </p:nvSpPr>
          <p:spPr>
            <a:xfrm>
              <a:off x="1593518" y="1460853"/>
              <a:ext cx="20935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bg1"/>
                  </a:solidFill>
                  <a:effectLst/>
                  <a:uFillTx/>
                  <a:latin typeface="+mn-lt"/>
                  <a:ea typeface="+mn-ea"/>
                  <a:cs typeface="+mn-cs"/>
                  <a:sym typeface="Calibri"/>
                </a:rPr>
                <a:t>5</a:t>
              </a:r>
            </a:p>
          </p:txBody>
        </p:sp>
      </p:grpSp>
      <p:grpSp>
        <p:nvGrpSpPr>
          <p:cNvPr id="63" name="Group 62">
            <a:extLst>
              <a:ext uri="{FF2B5EF4-FFF2-40B4-BE49-F238E27FC236}">
                <a16:creationId xmlns:a16="http://schemas.microsoft.com/office/drawing/2014/main" id="{5E5CF958-18BB-094A-ABB3-9EE676F244D8}"/>
              </a:ext>
            </a:extLst>
          </p:cNvPr>
          <p:cNvGrpSpPr/>
          <p:nvPr/>
        </p:nvGrpSpPr>
        <p:grpSpPr>
          <a:xfrm>
            <a:off x="4295011" y="6062525"/>
            <a:ext cx="394635" cy="394636"/>
            <a:chOff x="1500877" y="1460853"/>
            <a:chExt cx="394635" cy="394636"/>
          </a:xfrm>
        </p:grpSpPr>
        <p:sp>
          <p:nvSpPr>
            <p:cNvPr id="65" name="Oval 64">
              <a:extLst>
                <a:ext uri="{FF2B5EF4-FFF2-40B4-BE49-F238E27FC236}">
                  <a16:creationId xmlns:a16="http://schemas.microsoft.com/office/drawing/2014/main" id="{2F716F0F-284D-B144-9059-EC60E92AF256}"/>
                </a:ext>
              </a:extLst>
            </p:cNvPr>
            <p:cNvSpPr/>
            <p:nvPr/>
          </p:nvSpPr>
          <p:spPr>
            <a:xfrm>
              <a:off x="1500877" y="1460854"/>
              <a:ext cx="394635" cy="394635"/>
            </a:xfrm>
            <a:prstGeom prst="ellipse">
              <a:avLst/>
            </a:prstGeom>
            <a:solidFill>
              <a:schemeClr val="accent6">
                <a:lumMod val="7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6" name="TextBox 65">
              <a:extLst>
                <a:ext uri="{FF2B5EF4-FFF2-40B4-BE49-F238E27FC236}">
                  <a16:creationId xmlns:a16="http://schemas.microsoft.com/office/drawing/2014/main" id="{745B9DBF-3D6A-644C-9FA9-DB5ACF1441D3}"/>
                </a:ext>
              </a:extLst>
            </p:cNvPr>
            <p:cNvSpPr txBox="1"/>
            <p:nvPr/>
          </p:nvSpPr>
          <p:spPr>
            <a:xfrm>
              <a:off x="1593518" y="1460853"/>
              <a:ext cx="20935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bg1"/>
                  </a:solidFill>
                  <a:effectLst/>
                  <a:uFillTx/>
                  <a:latin typeface="+mn-lt"/>
                  <a:ea typeface="+mn-ea"/>
                  <a:cs typeface="+mn-cs"/>
                  <a:sym typeface="Calibri"/>
                </a:rPr>
                <a:t>4</a:t>
              </a:r>
            </a:p>
          </p:txBody>
        </p:sp>
      </p:grpSp>
      <p:sp>
        <p:nvSpPr>
          <p:cNvPr id="70" name="TextBox 69">
            <a:extLst>
              <a:ext uri="{FF2B5EF4-FFF2-40B4-BE49-F238E27FC236}">
                <a16:creationId xmlns:a16="http://schemas.microsoft.com/office/drawing/2014/main" id="{083D182C-B893-B945-BC7E-EC5A4DA09853}"/>
              </a:ext>
            </a:extLst>
          </p:cNvPr>
          <p:cNvSpPr txBox="1"/>
          <p:nvPr/>
        </p:nvSpPr>
        <p:spPr>
          <a:xfrm>
            <a:off x="4703641" y="6042102"/>
            <a:ext cx="1560682"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400" dirty="0">
                <a:solidFill>
                  <a:srgbClr val="C00000"/>
                </a:solidFill>
                <a:latin typeface="IBM Plex Sans" panose="020B0503050203000203" pitchFamily="34" charset="77"/>
                <a:sym typeface="Calibri"/>
              </a:rPr>
              <a:t>Annotate selected</a:t>
            </a:r>
          </a:p>
          <a:p>
            <a:pPr marL="0" marR="0" indent="0" algn="ct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C00000"/>
                </a:solidFill>
                <a:effectLst/>
                <a:uFillTx/>
                <a:latin typeface="IBM Plex Sans" panose="020B0503050203000203" pitchFamily="34" charset="77"/>
                <a:sym typeface="Calibri"/>
              </a:rPr>
              <a:t>e</a:t>
            </a:r>
            <a:r>
              <a:rPr lang="en-US" sz="1400" dirty="0">
                <a:solidFill>
                  <a:srgbClr val="C00000"/>
                </a:solidFill>
                <a:latin typeface="IBM Plex Sans" panose="020B0503050203000203" pitchFamily="34" charset="77"/>
                <a:sym typeface="Calibri"/>
              </a:rPr>
              <a:t>xamples</a:t>
            </a:r>
            <a:endParaRPr kumimoji="0" lang="en-US" sz="1400" b="0" i="0" u="none" strike="noStrike" cap="none" spc="0" normalizeH="0" baseline="0" dirty="0">
              <a:ln>
                <a:noFill/>
              </a:ln>
              <a:solidFill>
                <a:srgbClr val="C00000"/>
              </a:solidFill>
              <a:effectLst/>
              <a:uFillTx/>
              <a:latin typeface="IBM Plex Sans" panose="020B0503050203000203" pitchFamily="34" charset="77"/>
              <a:sym typeface="Calibri"/>
            </a:endParaRPr>
          </a:p>
        </p:txBody>
      </p:sp>
      <p:pic>
        <p:nvPicPr>
          <p:cNvPr id="71" name="Graphic 70" descr="Gears">
            <a:extLst>
              <a:ext uri="{FF2B5EF4-FFF2-40B4-BE49-F238E27FC236}">
                <a16:creationId xmlns:a16="http://schemas.microsoft.com/office/drawing/2014/main" id="{02B2FA73-7228-4642-B67D-755634EA172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29700" y="823581"/>
            <a:ext cx="914400" cy="914400"/>
          </a:xfrm>
          <a:prstGeom prst="rect">
            <a:avLst/>
          </a:prstGeom>
        </p:spPr>
      </p:pic>
      <p:cxnSp>
        <p:nvCxnSpPr>
          <p:cNvPr id="24" name="Straight Arrow Connector 23">
            <a:extLst>
              <a:ext uri="{FF2B5EF4-FFF2-40B4-BE49-F238E27FC236}">
                <a16:creationId xmlns:a16="http://schemas.microsoft.com/office/drawing/2014/main" id="{1DF10089-0A8E-4946-97FE-26939E414AF9}"/>
              </a:ext>
            </a:extLst>
          </p:cNvPr>
          <p:cNvCxnSpPr>
            <a:cxnSpLocks/>
          </p:cNvCxnSpPr>
          <p:nvPr/>
        </p:nvCxnSpPr>
        <p:spPr>
          <a:xfrm flipV="1">
            <a:off x="7324825" y="1354978"/>
            <a:ext cx="1982804" cy="275935"/>
          </a:xfrm>
          <a:prstGeom prst="straightConnector1">
            <a:avLst/>
          </a:prstGeom>
          <a:ln w="57150">
            <a:prstDash val="sysDash"/>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550CBB59-F528-454C-ADB3-40CE9B945DAB}"/>
              </a:ext>
            </a:extLst>
          </p:cNvPr>
          <p:cNvSpPr txBox="1"/>
          <p:nvPr/>
        </p:nvSpPr>
        <p:spPr>
          <a:xfrm>
            <a:off x="10248092" y="1189098"/>
            <a:ext cx="118557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C00000"/>
                </a:solidFill>
                <a:effectLst/>
                <a:uFillTx/>
                <a:latin typeface="+mn-lt"/>
                <a:ea typeface="+mn-ea"/>
                <a:cs typeface="+mn-cs"/>
                <a:sym typeface="Calibri"/>
              </a:rPr>
              <a:t>Final model</a:t>
            </a:r>
          </a:p>
        </p:txBody>
      </p:sp>
      <p:sp>
        <p:nvSpPr>
          <p:cNvPr id="30" name="TextBox 29">
            <a:extLst>
              <a:ext uri="{FF2B5EF4-FFF2-40B4-BE49-F238E27FC236}">
                <a16:creationId xmlns:a16="http://schemas.microsoft.com/office/drawing/2014/main" id="{C7FE3E4F-4FBE-1541-91C2-91D8665D6CDF}"/>
              </a:ext>
            </a:extLst>
          </p:cNvPr>
          <p:cNvSpPr txBox="1"/>
          <p:nvPr/>
        </p:nvSpPr>
        <p:spPr>
          <a:xfrm>
            <a:off x="8766517" y="5503022"/>
            <a:ext cx="217623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chemeClr val="bg1"/>
                </a:solidFill>
                <a:effectLst/>
                <a:uFillTx/>
                <a:latin typeface="IBM Plex Sans" panose="020B0503050203000203" pitchFamily="34" charset="77"/>
                <a:sym typeface="Calibri"/>
              </a:rPr>
              <a:t>Key to the success:</a:t>
            </a:r>
          </a:p>
        </p:txBody>
      </p:sp>
      <p:sp>
        <p:nvSpPr>
          <p:cNvPr id="40" name="Rectangle 39">
            <a:extLst>
              <a:ext uri="{FF2B5EF4-FFF2-40B4-BE49-F238E27FC236}">
                <a16:creationId xmlns:a16="http://schemas.microsoft.com/office/drawing/2014/main" id="{CE06ADCF-9C94-8941-B47B-D7B9060C2BA5}"/>
              </a:ext>
            </a:extLst>
          </p:cNvPr>
          <p:cNvSpPr/>
          <p:nvPr/>
        </p:nvSpPr>
        <p:spPr>
          <a:xfrm>
            <a:off x="8543964" y="5836569"/>
            <a:ext cx="2659702" cy="646331"/>
          </a:xfrm>
          <a:prstGeom prst="rect">
            <a:avLst/>
          </a:prstGeom>
        </p:spPr>
        <p:txBody>
          <a:bodyPr wrap="none">
            <a:spAutoFit/>
          </a:bodyPr>
          <a:lstStyle/>
          <a:p>
            <a:pPr algn="ctr" hangingPunct="0"/>
            <a:r>
              <a:rPr lang="en-US" dirty="0">
                <a:latin typeface="IBM Plex Sans" panose="020B0503050203000203" pitchFamily="34" charset="77"/>
                <a:sym typeface="Calibri"/>
              </a:rPr>
              <a:t>Effective active learning</a:t>
            </a:r>
          </a:p>
          <a:p>
            <a:pPr algn="ctr" hangingPunct="0"/>
            <a:r>
              <a:rPr lang="en-US" dirty="0">
                <a:latin typeface="IBM Plex Sans" panose="020B0503050203000203" pitchFamily="34" charset="77"/>
                <a:sym typeface="Calibri"/>
              </a:rPr>
              <a:t>strategy!</a:t>
            </a:r>
          </a:p>
        </p:txBody>
      </p:sp>
    </p:spTree>
    <p:extLst>
      <p:ext uri="{BB962C8B-B14F-4D97-AF65-F5344CB8AC3E}">
        <p14:creationId xmlns:p14="http://schemas.microsoft.com/office/powerpoint/2010/main" val="520977457"/>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B2BEF5-2B34-4771-87D6-6BCCE3519057}"/>
              </a:ext>
            </a:extLst>
          </p:cNvPr>
          <p:cNvSpPr>
            <a:spLocks noGrp="1"/>
          </p:cNvSpPr>
          <p:nvPr>
            <p:ph type="sldNum" sz="quarter" idx="2"/>
          </p:nvPr>
        </p:nvSpPr>
        <p:spPr>
          <a:xfrm>
            <a:off x="11378677" y="6548630"/>
            <a:ext cx="203009" cy="177417"/>
          </a:xfrm>
        </p:spPr>
        <p:txBody>
          <a:bodyPr/>
          <a:lstStyle/>
          <a:p>
            <a:fld id="{86CB4B4D-7CA3-9044-876B-883B54F8677D}" type="slidenum">
              <a:rPr lang="en-US"/>
              <a:t>55</a:t>
            </a:fld>
            <a:endParaRPr lang="en-US"/>
          </a:p>
        </p:txBody>
      </p:sp>
      <p:sp>
        <p:nvSpPr>
          <p:cNvPr id="3" name="Title 2">
            <a:extLst>
              <a:ext uri="{FF2B5EF4-FFF2-40B4-BE49-F238E27FC236}">
                <a16:creationId xmlns:a16="http://schemas.microsoft.com/office/drawing/2014/main" id="{1A34BE3E-A276-4D9F-897C-14488D9191FD}"/>
              </a:ext>
            </a:extLst>
          </p:cNvPr>
          <p:cNvSpPr>
            <a:spLocks noGrp="1"/>
          </p:cNvSpPr>
          <p:nvPr>
            <p:ph type="title"/>
          </p:nvPr>
        </p:nvSpPr>
        <p:spPr/>
        <p:txBody>
          <a:bodyPr lIns="0" tIns="0" rIns="0" bIns="0" anchor="t">
            <a:normAutofit fontScale="90000"/>
          </a:bodyPr>
          <a:lstStyle/>
          <a:p>
            <a:r>
              <a:rPr lang="en-US" dirty="0">
                <a:latin typeface="IBM Plex Sans"/>
              </a:rPr>
              <a:t>Active Learning for Entity Resolution –</a:t>
            </a:r>
            <a:r>
              <a:rPr lang="en-US" dirty="0">
                <a:solidFill>
                  <a:srgbClr val="C00000"/>
                </a:solidFill>
                <a:latin typeface="IBM Plex Sans"/>
              </a:rPr>
              <a:t> move to introduction</a:t>
            </a:r>
            <a:endParaRPr lang="en-US" dirty="0">
              <a:solidFill>
                <a:srgbClr val="C00000"/>
              </a:solidFill>
            </a:endParaRPr>
          </a:p>
        </p:txBody>
      </p:sp>
      <p:sp>
        <p:nvSpPr>
          <p:cNvPr id="38" name="Text Placeholder 3">
            <a:extLst>
              <a:ext uri="{FF2B5EF4-FFF2-40B4-BE49-F238E27FC236}">
                <a16:creationId xmlns:a16="http://schemas.microsoft.com/office/drawing/2014/main" id="{9AFA7309-94B8-AC4F-8990-16AFFCFDBA64}"/>
              </a:ext>
            </a:extLst>
          </p:cNvPr>
          <p:cNvSpPr>
            <a:spLocks noGrp="1"/>
          </p:cNvSpPr>
          <p:nvPr>
            <p:ph type="body" idx="1"/>
          </p:nvPr>
        </p:nvSpPr>
        <p:spPr>
          <a:xfrm>
            <a:off x="406511" y="1187730"/>
            <a:ext cx="10972166" cy="5067300"/>
          </a:xfrm>
        </p:spPr>
        <p:txBody>
          <a:bodyPr/>
          <a:lstStyle/>
          <a:p>
            <a:r>
              <a:rPr lang="en-US" b="1" dirty="0">
                <a:solidFill>
                  <a:schemeClr val="tx1"/>
                </a:solidFill>
              </a:rPr>
              <a:t>Challenges of entity resolution in big data era</a:t>
            </a:r>
          </a:p>
          <a:p>
            <a:pPr lvl="1"/>
            <a:endParaRPr lang="en-US" dirty="0">
              <a:solidFill>
                <a:schemeClr val="tx1"/>
              </a:solidFill>
            </a:endParaRPr>
          </a:p>
          <a:p>
            <a:pPr lvl="1"/>
            <a:r>
              <a:rPr lang="en-US" sz="2000" dirty="0">
                <a:solidFill>
                  <a:schemeClr val="tx1"/>
                </a:solidFill>
              </a:rPr>
              <a:t>Extreme data skewness</a:t>
            </a:r>
          </a:p>
          <a:p>
            <a:pPr lvl="2"/>
            <a:endParaRPr lang="en-US" sz="1800" dirty="0">
              <a:solidFill>
                <a:schemeClr val="tx1"/>
              </a:solidFill>
            </a:endParaRPr>
          </a:p>
          <a:p>
            <a:pPr lvl="2"/>
            <a:r>
              <a:rPr lang="en-US" sz="1800" b="1" dirty="0">
                <a:solidFill>
                  <a:schemeClr val="tx1"/>
                </a:solidFill>
              </a:rPr>
              <a:t>Very low </a:t>
            </a:r>
            <a:r>
              <a:rPr lang="en-US" sz="1800" dirty="0">
                <a:solidFill>
                  <a:schemeClr val="tx1"/>
                </a:solidFill>
              </a:rPr>
              <a:t>matching ratio in realistic ER scenarios </a:t>
            </a:r>
          </a:p>
          <a:p>
            <a:pPr lvl="2"/>
            <a:endParaRPr lang="en-US" sz="1800" dirty="0">
              <a:solidFill>
                <a:schemeClr val="tx1"/>
              </a:solidFill>
            </a:endParaRPr>
          </a:p>
          <a:p>
            <a:pPr lvl="2"/>
            <a:r>
              <a:rPr lang="en-US" sz="1800" b="1" dirty="0">
                <a:solidFill>
                  <a:schemeClr val="tx1"/>
                </a:solidFill>
              </a:rPr>
              <a:t>Hard</a:t>
            </a:r>
            <a:r>
              <a:rPr lang="en-US" sz="1800" dirty="0">
                <a:solidFill>
                  <a:schemeClr val="tx1"/>
                </a:solidFill>
              </a:rPr>
              <a:t> to find positive examples which are crucial for model learning</a:t>
            </a:r>
          </a:p>
          <a:p>
            <a:pPr marL="453953" lvl="1" indent="0">
              <a:buNone/>
            </a:pPr>
            <a:endParaRPr lang="en-US" sz="2000" dirty="0">
              <a:solidFill>
                <a:schemeClr val="tx1"/>
              </a:solidFill>
            </a:endParaRPr>
          </a:p>
          <a:p>
            <a:pPr lvl="1"/>
            <a:endParaRPr lang="en-US" dirty="0">
              <a:solidFill>
                <a:schemeClr val="tx1"/>
              </a:solidFill>
            </a:endParaRPr>
          </a:p>
          <a:p>
            <a:pPr lvl="1"/>
            <a:endParaRPr lang="en-US" dirty="0">
              <a:solidFill>
                <a:schemeClr val="tx1"/>
              </a:solidFill>
            </a:endParaRPr>
          </a:p>
          <a:p>
            <a:pPr lvl="1"/>
            <a:r>
              <a:rPr lang="en-US" dirty="0">
                <a:solidFill>
                  <a:schemeClr val="tx1"/>
                </a:solidFill>
              </a:rPr>
              <a:t>Labeling data is labor-intensive and error-prone</a:t>
            </a:r>
          </a:p>
          <a:p>
            <a:pPr lvl="2"/>
            <a:endParaRPr lang="en-US" sz="1800" dirty="0">
              <a:solidFill>
                <a:schemeClr val="tx1"/>
              </a:solidFill>
            </a:endParaRPr>
          </a:p>
          <a:p>
            <a:pPr lvl="2"/>
            <a:r>
              <a:rPr lang="en-US" sz="1800" dirty="0">
                <a:solidFill>
                  <a:schemeClr val="tx1"/>
                </a:solidFill>
              </a:rPr>
              <a:t>Domain experts can provide accurate labels but very </a:t>
            </a:r>
            <a:r>
              <a:rPr lang="en-US" sz="1800" b="1" dirty="0">
                <a:solidFill>
                  <a:schemeClr val="tx1"/>
                </a:solidFill>
              </a:rPr>
              <a:t>costly</a:t>
            </a:r>
          </a:p>
          <a:p>
            <a:pPr lvl="2"/>
            <a:endParaRPr lang="en-US" sz="1800" dirty="0">
              <a:solidFill>
                <a:schemeClr val="tx1"/>
              </a:solidFill>
            </a:endParaRPr>
          </a:p>
          <a:p>
            <a:pPr lvl="2"/>
            <a:r>
              <a:rPr lang="en-US" sz="1800" dirty="0">
                <a:solidFill>
                  <a:schemeClr val="tx1"/>
                </a:solidFill>
              </a:rPr>
              <a:t>Crowd is relatively cheap but may provide a lot of </a:t>
            </a:r>
            <a:r>
              <a:rPr lang="en-US" sz="1800" b="1" dirty="0">
                <a:solidFill>
                  <a:schemeClr val="tx1"/>
                </a:solidFill>
              </a:rPr>
              <a:t>noisy</a:t>
            </a:r>
            <a:r>
              <a:rPr lang="en-US" sz="1800" dirty="0">
                <a:solidFill>
                  <a:schemeClr val="tx1"/>
                </a:solidFill>
              </a:rPr>
              <a:t> labels</a:t>
            </a:r>
          </a:p>
          <a:p>
            <a:pPr lvl="2"/>
            <a:endParaRPr lang="en-US" sz="1800" dirty="0">
              <a:solidFill>
                <a:schemeClr val="tx1"/>
              </a:solidFill>
            </a:endParaRPr>
          </a:p>
          <a:p>
            <a:pPr lvl="1"/>
            <a:endParaRPr lang="en-US" b="1" dirty="0">
              <a:solidFill>
                <a:schemeClr val="tx1"/>
              </a:solidFill>
            </a:endParaRPr>
          </a:p>
          <a:p>
            <a:pPr lvl="1"/>
            <a:endParaRPr lang="en-US" dirty="0">
              <a:solidFill>
                <a:schemeClr val="tx1"/>
              </a:solidFill>
            </a:endParaRPr>
          </a:p>
          <a:p>
            <a:endParaRPr lang="en-US" b="1" dirty="0">
              <a:solidFill>
                <a:schemeClr val="tx1"/>
              </a:solidFill>
            </a:endParaRPr>
          </a:p>
        </p:txBody>
      </p:sp>
      <p:sp>
        <p:nvSpPr>
          <p:cNvPr id="5" name="Teardrop 4">
            <a:extLst>
              <a:ext uri="{FF2B5EF4-FFF2-40B4-BE49-F238E27FC236}">
                <a16:creationId xmlns:a16="http://schemas.microsoft.com/office/drawing/2014/main" id="{2C062DF9-3CC3-F646-88A3-6FF4760CD093}"/>
              </a:ext>
            </a:extLst>
          </p:cNvPr>
          <p:cNvSpPr/>
          <p:nvPr/>
        </p:nvSpPr>
        <p:spPr>
          <a:xfrm rot="15867792">
            <a:off x="9386757" y="4104132"/>
            <a:ext cx="1558492" cy="3635452"/>
          </a:xfrm>
          <a:prstGeom prst="teardrop">
            <a:avLst>
              <a:gd name="adj" fmla="val 125847"/>
            </a:avLst>
          </a:prstGeom>
          <a:solidFill>
            <a:srgbClr val="DF6633"/>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lang="en-US" dirty="0">
              <a:solidFill>
                <a:srgbClr val="000000"/>
              </a:solidFill>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rgbClr val="000000"/>
              </a:solidFill>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rgbClr val="000000"/>
              </a:solidFill>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rgbClr val="000000"/>
              </a:solidFill>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rgbClr val="000000"/>
              </a:solidFill>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4" name="TextBox 3">
            <a:extLst>
              <a:ext uri="{FF2B5EF4-FFF2-40B4-BE49-F238E27FC236}">
                <a16:creationId xmlns:a16="http://schemas.microsoft.com/office/drawing/2014/main" id="{AB99B47D-731A-AB4B-95E8-A1148F308FE8}"/>
              </a:ext>
            </a:extLst>
          </p:cNvPr>
          <p:cNvSpPr txBox="1"/>
          <p:nvPr/>
        </p:nvSpPr>
        <p:spPr>
          <a:xfrm>
            <a:off x="8451111" y="5598693"/>
            <a:ext cx="3429784"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FFFF00"/>
                </a:solidFill>
                <a:effectLst/>
                <a:uFillTx/>
                <a:latin typeface="IBM Plex Sans" panose="020B0503050203000203" pitchFamily="34" charset="77"/>
                <a:sym typeface="Calibri"/>
              </a:rPr>
              <a:t>Request </a:t>
            </a:r>
            <a:r>
              <a:rPr lang="en-US" b="1" dirty="0">
                <a:solidFill>
                  <a:srgbClr val="FFFF00"/>
                </a:solidFill>
                <a:latin typeface="IBM Plex Sans" panose="020B0503050203000203" pitchFamily="34" charset="77"/>
                <a:sym typeface="Calibri"/>
              </a:rPr>
              <a:t>only necessary labels </a:t>
            </a:r>
          </a:p>
          <a:p>
            <a:pPr marL="0" marR="0" indent="0" algn="ctr" defTabSz="914400" rtl="0" fontAlgn="auto" latinLnBrk="0" hangingPunct="0">
              <a:lnSpc>
                <a:spcPct val="100000"/>
              </a:lnSpc>
              <a:spcBef>
                <a:spcPts val="0"/>
              </a:spcBef>
              <a:spcAft>
                <a:spcPts val="0"/>
              </a:spcAft>
              <a:buClrTx/>
              <a:buSzTx/>
              <a:buFontTx/>
              <a:buNone/>
              <a:tabLst/>
            </a:pPr>
            <a:r>
              <a:rPr lang="en-US" b="1" dirty="0">
                <a:solidFill>
                  <a:srgbClr val="FFFF00"/>
                </a:solidFill>
                <a:latin typeface="IBM Plex Sans" panose="020B0503050203000203" pitchFamily="34" charset="77"/>
                <a:sym typeface="Calibri"/>
              </a:rPr>
              <a:t>from  domain experts</a:t>
            </a:r>
            <a:endParaRPr kumimoji="0" lang="en-US" sz="1800" b="1" i="0" u="none" strike="noStrike" cap="none" spc="0" normalizeH="0" baseline="0" dirty="0">
              <a:ln>
                <a:noFill/>
              </a:ln>
              <a:solidFill>
                <a:srgbClr val="FFFF00"/>
              </a:solidFill>
              <a:effectLst/>
              <a:uFillTx/>
              <a:latin typeface="IBM Plex Sans" panose="020B0503050203000203" pitchFamily="34" charset="77"/>
              <a:sym typeface="Calibri"/>
            </a:endParaRPr>
          </a:p>
        </p:txBody>
      </p:sp>
      <p:sp>
        <p:nvSpPr>
          <p:cNvPr id="6" name="Oval Callout 5">
            <a:extLst>
              <a:ext uri="{FF2B5EF4-FFF2-40B4-BE49-F238E27FC236}">
                <a16:creationId xmlns:a16="http://schemas.microsoft.com/office/drawing/2014/main" id="{12048341-F904-B044-96DB-B411EDEF67C0}"/>
              </a:ext>
            </a:extLst>
          </p:cNvPr>
          <p:cNvSpPr/>
          <p:nvPr/>
        </p:nvSpPr>
        <p:spPr>
          <a:xfrm>
            <a:off x="7806088" y="1456023"/>
            <a:ext cx="4156558" cy="1460391"/>
          </a:xfrm>
          <a:prstGeom prst="wedgeEllipseCallout">
            <a:avLst>
              <a:gd name="adj1" fmla="val -70236"/>
              <a:gd name="adj2" fmla="val 44704"/>
            </a:avLst>
          </a:prstGeom>
          <a:solidFill>
            <a:srgbClr val="DF6633"/>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 name="TextBox 6">
            <a:extLst>
              <a:ext uri="{FF2B5EF4-FFF2-40B4-BE49-F238E27FC236}">
                <a16:creationId xmlns:a16="http://schemas.microsoft.com/office/drawing/2014/main" id="{7E7FBD0C-4C55-A542-B5E7-88E4B3AC446C}"/>
              </a:ext>
            </a:extLst>
          </p:cNvPr>
          <p:cNvSpPr txBox="1"/>
          <p:nvPr/>
        </p:nvSpPr>
        <p:spPr>
          <a:xfrm>
            <a:off x="7299616" y="3611915"/>
            <a:ext cx="4409218"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DF6633"/>
                </a:solidFill>
                <a:effectLst/>
                <a:uFillTx/>
                <a:latin typeface="IBM Plex Sans" panose="020B0503050203000203" pitchFamily="34" charset="77"/>
                <a:sym typeface="Calibri"/>
              </a:rPr>
              <a:t>How active learning can help?</a:t>
            </a:r>
          </a:p>
        </p:txBody>
      </p:sp>
      <p:sp>
        <p:nvSpPr>
          <p:cNvPr id="8" name="TextBox 7">
            <a:extLst>
              <a:ext uri="{FF2B5EF4-FFF2-40B4-BE49-F238E27FC236}">
                <a16:creationId xmlns:a16="http://schemas.microsoft.com/office/drawing/2014/main" id="{AF32E623-0C8E-C345-B6C8-2A84B1806C7D}"/>
              </a:ext>
            </a:extLst>
          </p:cNvPr>
          <p:cNvSpPr txBox="1"/>
          <p:nvPr/>
        </p:nvSpPr>
        <p:spPr>
          <a:xfrm>
            <a:off x="8078675" y="1724554"/>
            <a:ext cx="3630159"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FFFF00"/>
                </a:solidFill>
                <a:effectLst/>
                <a:uFillTx/>
                <a:latin typeface="IBM Plex Sans" panose="020B0503050203000203" pitchFamily="34" charset="77"/>
                <a:sym typeface="Calibri"/>
              </a:rPr>
              <a:t>Design active learning strategies</a:t>
            </a:r>
          </a:p>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FFFF00"/>
                </a:solidFill>
                <a:effectLst/>
                <a:uFillTx/>
                <a:latin typeface="IBM Plex Sans" panose="020B0503050203000203" pitchFamily="34" charset="77"/>
                <a:sym typeface="Calibri"/>
              </a:rPr>
              <a:t>that explore different types</a:t>
            </a:r>
          </a:p>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FFFF00"/>
                </a:solidFill>
                <a:effectLst/>
                <a:uFillTx/>
                <a:latin typeface="IBM Plex Sans" panose="020B0503050203000203" pitchFamily="34" charset="77"/>
                <a:sym typeface="Calibri"/>
              </a:rPr>
              <a:t>of examples in a guided manner</a:t>
            </a:r>
          </a:p>
        </p:txBody>
      </p:sp>
    </p:spTree>
    <p:extLst>
      <p:ext uri="{BB962C8B-B14F-4D97-AF65-F5344CB8AC3E}">
        <p14:creationId xmlns:p14="http://schemas.microsoft.com/office/powerpoint/2010/main" val="1249111344"/>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04259DFC-8457-3944-A3FD-590E13D44148}"/>
              </a:ext>
            </a:extLst>
          </p:cNvPr>
          <p:cNvGrpSpPr/>
          <p:nvPr/>
        </p:nvGrpSpPr>
        <p:grpSpPr>
          <a:xfrm>
            <a:off x="1203159" y="1105564"/>
            <a:ext cx="10520412" cy="3972735"/>
            <a:chOff x="2792895" y="593944"/>
            <a:chExt cx="6459782" cy="3972735"/>
          </a:xfrm>
        </p:grpSpPr>
        <p:sp>
          <p:nvSpPr>
            <p:cNvPr id="57" name="Rounded Rectangle 56">
              <a:extLst>
                <a:ext uri="{FF2B5EF4-FFF2-40B4-BE49-F238E27FC236}">
                  <a16:creationId xmlns:a16="http://schemas.microsoft.com/office/drawing/2014/main" id="{F037B761-6EDD-584B-AC69-512204A11DB3}"/>
                </a:ext>
              </a:extLst>
            </p:cNvPr>
            <p:cNvSpPr/>
            <p:nvPr/>
          </p:nvSpPr>
          <p:spPr>
            <a:xfrm>
              <a:off x="2792895" y="593944"/>
              <a:ext cx="6459782" cy="3473289"/>
            </a:xfrm>
            <a:prstGeom prst="roundRect">
              <a:avLst/>
            </a:prstGeom>
            <a:solidFill>
              <a:srgbClr val="FFFFFF"/>
            </a:solidFill>
            <a:ln w="12700" cap="flat">
              <a:solidFill>
                <a:schemeClr val="tx1"/>
              </a:solidFill>
              <a:prstDash val="dash"/>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rgbClr val="000000"/>
                </a:solidFill>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rgbClr val="000000"/>
                </a:solidFill>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rgbClr val="000000"/>
                </a:solidFill>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rgbClr val="000000"/>
                </a:solidFill>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rgbClr val="000000"/>
                </a:solidFill>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sym typeface="Calibri"/>
              </a:endParaRPr>
            </a:p>
          </p:txBody>
        </p:sp>
        <p:sp>
          <p:nvSpPr>
            <p:cNvPr id="59" name="Triangle 58">
              <a:extLst>
                <a:ext uri="{FF2B5EF4-FFF2-40B4-BE49-F238E27FC236}">
                  <a16:creationId xmlns:a16="http://schemas.microsoft.com/office/drawing/2014/main" id="{15994FC1-0F27-554D-BAD5-732A636E3F5F}"/>
                </a:ext>
              </a:extLst>
            </p:cNvPr>
            <p:cNvSpPr/>
            <p:nvPr/>
          </p:nvSpPr>
          <p:spPr>
            <a:xfrm rot="10800000">
              <a:off x="5769116" y="4051101"/>
              <a:ext cx="356110" cy="515578"/>
            </a:xfrm>
            <a:prstGeom prst="triangle">
              <a:avLst/>
            </a:prstGeom>
            <a:solidFill>
              <a:srgbClr val="FFFFFF"/>
            </a:solidFill>
            <a:ln w="12700" cap="flat">
              <a:solidFill>
                <a:schemeClr val="tx1"/>
              </a:solidFill>
              <a:prstDash val="dash"/>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sym typeface="Calibri"/>
              </a:endParaRPr>
            </a:p>
          </p:txBody>
        </p:sp>
        <p:sp>
          <p:nvSpPr>
            <p:cNvPr id="60" name="Rectangle 59">
              <a:extLst>
                <a:ext uri="{FF2B5EF4-FFF2-40B4-BE49-F238E27FC236}">
                  <a16:creationId xmlns:a16="http://schemas.microsoft.com/office/drawing/2014/main" id="{2F2FE4F6-8CE9-C94C-9149-A7797A72F6FB}"/>
                </a:ext>
              </a:extLst>
            </p:cNvPr>
            <p:cNvSpPr/>
            <p:nvPr/>
          </p:nvSpPr>
          <p:spPr>
            <a:xfrm>
              <a:off x="5788993" y="3998489"/>
              <a:ext cx="307007" cy="94252"/>
            </a:xfrm>
            <a:prstGeom prst="rect">
              <a:avLst/>
            </a:prstGeom>
            <a:solidFill>
              <a:srgbClr val="FFFFFF"/>
            </a:solidFill>
            <a:ln w="25400" cap="flat">
              <a:solidFill>
                <a:schemeClr val="bg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sym typeface="Calibri"/>
              </a:endParaRPr>
            </a:p>
          </p:txBody>
        </p:sp>
      </p:grpSp>
      <p:sp>
        <p:nvSpPr>
          <p:cNvPr id="2" name="Slide Number Placeholder 1">
            <a:extLst>
              <a:ext uri="{FF2B5EF4-FFF2-40B4-BE49-F238E27FC236}">
                <a16:creationId xmlns:a16="http://schemas.microsoft.com/office/drawing/2014/main" id="{48B2BEF5-2B34-4771-87D6-6BCCE3519057}"/>
              </a:ext>
            </a:extLst>
          </p:cNvPr>
          <p:cNvSpPr>
            <a:spLocks noGrp="1"/>
          </p:cNvSpPr>
          <p:nvPr>
            <p:ph type="sldNum" sz="quarter" idx="2"/>
          </p:nvPr>
        </p:nvSpPr>
        <p:spPr>
          <a:xfrm>
            <a:off x="11378677" y="6548630"/>
            <a:ext cx="203009" cy="177417"/>
          </a:xfrm>
        </p:spPr>
        <p:txBody>
          <a:bodyPr/>
          <a:lstStyle/>
          <a:p>
            <a:fld id="{86CB4B4D-7CA3-9044-876B-883B54F8677D}" type="slidenum">
              <a:rPr lang="en-US"/>
              <a:t>56</a:t>
            </a:fld>
            <a:endParaRPr lang="en-US"/>
          </a:p>
        </p:txBody>
      </p:sp>
      <p:sp>
        <p:nvSpPr>
          <p:cNvPr id="3" name="Title 2">
            <a:extLst>
              <a:ext uri="{FF2B5EF4-FFF2-40B4-BE49-F238E27FC236}">
                <a16:creationId xmlns:a16="http://schemas.microsoft.com/office/drawing/2014/main" id="{1A34BE3E-A276-4D9F-897C-14488D9191FD}"/>
              </a:ext>
            </a:extLst>
          </p:cNvPr>
          <p:cNvSpPr>
            <a:spLocks noGrp="1"/>
          </p:cNvSpPr>
          <p:nvPr>
            <p:ph type="title"/>
          </p:nvPr>
        </p:nvSpPr>
        <p:spPr/>
        <p:txBody>
          <a:bodyPr lIns="0" tIns="0" rIns="0" bIns="0" anchor="t">
            <a:normAutofit/>
          </a:bodyPr>
          <a:lstStyle/>
          <a:p>
            <a:r>
              <a:rPr lang="en-US" dirty="0">
                <a:latin typeface="IBM Plex Sans"/>
              </a:rPr>
              <a:t>Active Learning for ER – representative works</a:t>
            </a:r>
            <a:endParaRPr lang="en-US" dirty="0"/>
          </a:p>
        </p:txBody>
      </p:sp>
      <p:grpSp>
        <p:nvGrpSpPr>
          <p:cNvPr id="19" name="Group 18">
            <a:extLst>
              <a:ext uri="{FF2B5EF4-FFF2-40B4-BE49-F238E27FC236}">
                <a16:creationId xmlns:a16="http://schemas.microsoft.com/office/drawing/2014/main" id="{F95CB379-9C60-9044-AB7C-EB54FD6DB647}"/>
              </a:ext>
            </a:extLst>
          </p:cNvPr>
          <p:cNvGrpSpPr/>
          <p:nvPr/>
        </p:nvGrpSpPr>
        <p:grpSpPr>
          <a:xfrm>
            <a:off x="1855567" y="5161510"/>
            <a:ext cx="8480865" cy="614362"/>
            <a:chOff x="1768344" y="3873252"/>
            <a:chExt cx="8480865" cy="614362"/>
          </a:xfrm>
        </p:grpSpPr>
        <p:sp>
          <p:nvSpPr>
            <p:cNvPr id="5" name="Rounded Rectangle 4">
              <a:extLst>
                <a:ext uri="{FF2B5EF4-FFF2-40B4-BE49-F238E27FC236}">
                  <a16:creationId xmlns:a16="http://schemas.microsoft.com/office/drawing/2014/main" id="{144ABD99-05A7-6F42-8629-19A39DFAF76A}"/>
                </a:ext>
              </a:extLst>
            </p:cNvPr>
            <p:cNvSpPr/>
            <p:nvPr/>
          </p:nvSpPr>
          <p:spPr>
            <a:xfrm>
              <a:off x="3581379" y="3873252"/>
              <a:ext cx="1228725" cy="614362"/>
            </a:xfrm>
            <a:prstGeom prst="round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38ACD5D-13F5-3449-8737-EDB5612C1E87}"/>
                </a:ext>
              </a:extLst>
            </p:cNvPr>
            <p:cNvSpPr txBox="1"/>
            <p:nvPr/>
          </p:nvSpPr>
          <p:spPr>
            <a:xfrm>
              <a:off x="3710672" y="3995767"/>
              <a:ext cx="978153" cy="338554"/>
            </a:xfrm>
            <a:prstGeom prst="rect">
              <a:avLst/>
            </a:prstGeom>
            <a:noFill/>
          </p:spPr>
          <p:txBody>
            <a:bodyPr wrap="none" rtlCol="0">
              <a:spAutoFit/>
            </a:bodyPr>
            <a:lstStyle/>
            <a:p>
              <a:r>
                <a:rPr lang="en-US" sz="1600" dirty="0">
                  <a:latin typeface="IBM Plex Sans" panose="020B0503050203000203" pitchFamily="34" charset="77"/>
                </a:rPr>
                <a:t>Blocking</a:t>
              </a:r>
              <a:endParaRPr lang="en-US" dirty="0">
                <a:latin typeface="IBM Plex Sans" panose="020B0503050203000203" pitchFamily="34" charset="77"/>
              </a:endParaRPr>
            </a:p>
          </p:txBody>
        </p:sp>
        <p:sp>
          <p:nvSpPr>
            <p:cNvPr id="7" name="Rounded Rectangle 6">
              <a:extLst>
                <a:ext uri="{FF2B5EF4-FFF2-40B4-BE49-F238E27FC236}">
                  <a16:creationId xmlns:a16="http://schemas.microsoft.com/office/drawing/2014/main" id="{88AAB042-5A2A-7144-A52D-3D50F4111165}"/>
                </a:ext>
              </a:extLst>
            </p:cNvPr>
            <p:cNvSpPr/>
            <p:nvPr/>
          </p:nvSpPr>
          <p:spPr>
            <a:xfrm>
              <a:off x="5394414" y="3873252"/>
              <a:ext cx="1228725" cy="614362"/>
            </a:xfrm>
            <a:prstGeom prst="roundRect">
              <a:avLst/>
            </a:prstGeom>
            <a:solidFill>
              <a:schemeClr val="accent5">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BCEE927-3101-F24A-9CA2-A1AE72636FC8}"/>
                </a:ext>
              </a:extLst>
            </p:cNvPr>
            <p:cNvSpPr txBox="1"/>
            <p:nvPr/>
          </p:nvSpPr>
          <p:spPr>
            <a:xfrm>
              <a:off x="5474879" y="3995767"/>
              <a:ext cx="1029449" cy="338554"/>
            </a:xfrm>
            <a:prstGeom prst="rect">
              <a:avLst/>
            </a:prstGeom>
            <a:noFill/>
          </p:spPr>
          <p:txBody>
            <a:bodyPr wrap="none" rtlCol="0">
              <a:spAutoFit/>
            </a:bodyPr>
            <a:lstStyle/>
            <a:p>
              <a:r>
                <a:rPr lang="en-US" sz="1600" dirty="0">
                  <a:latin typeface="IBM Plex Sans" panose="020B0503050203000203" pitchFamily="34" charset="77"/>
                </a:rPr>
                <a:t>Matching</a:t>
              </a:r>
            </a:p>
          </p:txBody>
        </p:sp>
        <p:sp>
          <p:nvSpPr>
            <p:cNvPr id="9" name="Rounded Rectangle 8">
              <a:extLst>
                <a:ext uri="{FF2B5EF4-FFF2-40B4-BE49-F238E27FC236}">
                  <a16:creationId xmlns:a16="http://schemas.microsoft.com/office/drawing/2014/main" id="{64CF2C9D-C219-5442-A332-D62557C145C2}"/>
                </a:ext>
              </a:extLst>
            </p:cNvPr>
            <p:cNvSpPr/>
            <p:nvPr/>
          </p:nvSpPr>
          <p:spPr>
            <a:xfrm>
              <a:off x="7207449" y="3873252"/>
              <a:ext cx="1318304" cy="614362"/>
            </a:xfrm>
            <a:prstGeom prst="round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4EE9EB8-3722-6746-ACCB-0A15DD90AD8E}"/>
                </a:ext>
              </a:extLst>
            </p:cNvPr>
            <p:cNvSpPr txBox="1"/>
            <p:nvPr/>
          </p:nvSpPr>
          <p:spPr>
            <a:xfrm>
              <a:off x="7287914" y="3995767"/>
              <a:ext cx="1120820" cy="338554"/>
            </a:xfrm>
            <a:prstGeom prst="rect">
              <a:avLst/>
            </a:prstGeom>
            <a:noFill/>
          </p:spPr>
          <p:txBody>
            <a:bodyPr wrap="none" rtlCol="0">
              <a:spAutoFit/>
            </a:bodyPr>
            <a:lstStyle/>
            <a:p>
              <a:r>
                <a:rPr lang="en-US" sz="1600" dirty="0">
                  <a:latin typeface="IBM Plex Sans" panose="020B0503050203000203" pitchFamily="34" charset="77"/>
                </a:rPr>
                <a:t>Clustering</a:t>
              </a:r>
            </a:p>
          </p:txBody>
        </p:sp>
        <p:sp>
          <p:nvSpPr>
            <p:cNvPr id="11" name="Rectangle 10">
              <a:extLst>
                <a:ext uri="{FF2B5EF4-FFF2-40B4-BE49-F238E27FC236}">
                  <a16:creationId xmlns:a16="http://schemas.microsoft.com/office/drawing/2014/main" id="{EDB52088-2E2F-574C-941A-9CD9AE9D6854}"/>
                </a:ext>
              </a:extLst>
            </p:cNvPr>
            <p:cNvSpPr/>
            <p:nvPr/>
          </p:nvSpPr>
          <p:spPr>
            <a:xfrm>
              <a:off x="1768344" y="3873252"/>
              <a:ext cx="1228725" cy="614362"/>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5B5083E-79A5-2648-AD18-454099D6D34C}"/>
                </a:ext>
              </a:extLst>
            </p:cNvPr>
            <p:cNvSpPr txBox="1"/>
            <p:nvPr/>
          </p:nvSpPr>
          <p:spPr>
            <a:xfrm>
              <a:off x="1842590" y="3995767"/>
              <a:ext cx="1035861" cy="338554"/>
            </a:xfrm>
            <a:prstGeom prst="rect">
              <a:avLst/>
            </a:prstGeom>
            <a:noFill/>
          </p:spPr>
          <p:txBody>
            <a:bodyPr wrap="none" rtlCol="0">
              <a:spAutoFit/>
            </a:bodyPr>
            <a:lstStyle/>
            <a:p>
              <a:r>
                <a:rPr lang="en-US" sz="1600" dirty="0">
                  <a:latin typeface="IBM Plex Sans" panose="020B0503050203000203" pitchFamily="34" charset="77"/>
                </a:rPr>
                <a:t>Mentions</a:t>
              </a:r>
              <a:endParaRPr lang="en-US" dirty="0">
                <a:latin typeface="IBM Plex Sans" panose="020B0503050203000203" pitchFamily="34" charset="77"/>
              </a:endParaRPr>
            </a:p>
          </p:txBody>
        </p:sp>
        <p:sp>
          <p:nvSpPr>
            <p:cNvPr id="13" name="Rectangle 12">
              <a:extLst>
                <a:ext uri="{FF2B5EF4-FFF2-40B4-BE49-F238E27FC236}">
                  <a16:creationId xmlns:a16="http://schemas.microsoft.com/office/drawing/2014/main" id="{B424625C-7673-DC4B-AEC8-11D919AEE274}"/>
                </a:ext>
              </a:extLst>
            </p:cNvPr>
            <p:cNvSpPr/>
            <p:nvPr/>
          </p:nvSpPr>
          <p:spPr>
            <a:xfrm>
              <a:off x="9020484" y="3873252"/>
              <a:ext cx="1228725" cy="614362"/>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A59EA15-CF52-D347-BD4B-3A9A7F46A813}"/>
                </a:ext>
              </a:extLst>
            </p:cNvPr>
            <p:cNvSpPr txBox="1"/>
            <p:nvPr/>
          </p:nvSpPr>
          <p:spPr>
            <a:xfrm>
              <a:off x="9105314" y="3918823"/>
              <a:ext cx="1059063" cy="523220"/>
            </a:xfrm>
            <a:prstGeom prst="rect">
              <a:avLst/>
            </a:prstGeom>
            <a:noFill/>
          </p:spPr>
          <p:txBody>
            <a:bodyPr wrap="square" rtlCol="0">
              <a:spAutoFit/>
            </a:bodyPr>
            <a:lstStyle/>
            <a:p>
              <a:pPr algn="ctr"/>
              <a:r>
                <a:rPr lang="en-US" sz="1400" dirty="0">
                  <a:latin typeface="IBM Plex Sans" panose="020B0503050203000203" pitchFamily="34" charset="77"/>
                </a:rPr>
                <a:t>Resolved Entities</a:t>
              </a:r>
            </a:p>
          </p:txBody>
        </p:sp>
        <p:cxnSp>
          <p:nvCxnSpPr>
            <p:cNvPr id="15" name="Straight Arrow Connector 14">
              <a:extLst>
                <a:ext uri="{FF2B5EF4-FFF2-40B4-BE49-F238E27FC236}">
                  <a16:creationId xmlns:a16="http://schemas.microsoft.com/office/drawing/2014/main" id="{E628EA22-BEAF-6940-83E7-4261FDA23F86}"/>
                </a:ext>
              </a:extLst>
            </p:cNvPr>
            <p:cNvCxnSpPr>
              <a:stCxn id="11" idx="3"/>
              <a:endCxn id="5" idx="1"/>
            </p:cNvCxnSpPr>
            <p:nvPr/>
          </p:nvCxnSpPr>
          <p:spPr>
            <a:xfrm>
              <a:off x="2997069" y="4180433"/>
              <a:ext cx="5843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F458DF6-EA59-B146-A66E-4E92A87A487C}"/>
                </a:ext>
              </a:extLst>
            </p:cNvPr>
            <p:cNvCxnSpPr>
              <a:cxnSpLocks/>
              <a:stCxn id="5" idx="3"/>
              <a:endCxn id="7" idx="1"/>
            </p:cNvCxnSpPr>
            <p:nvPr/>
          </p:nvCxnSpPr>
          <p:spPr>
            <a:xfrm>
              <a:off x="4810104" y="4180433"/>
              <a:ext cx="5843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37C045C-0004-BC46-BFAE-7572D90037C3}"/>
                </a:ext>
              </a:extLst>
            </p:cNvPr>
            <p:cNvCxnSpPr>
              <a:cxnSpLocks/>
              <a:stCxn id="7" idx="3"/>
              <a:endCxn id="9" idx="1"/>
            </p:cNvCxnSpPr>
            <p:nvPr/>
          </p:nvCxnSpPr>
          <p:spPr>
            <a:xfrm>
              <a:off x="6623139" y="4180433"/>
              <a:ext cx="5843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5100E19-3DF3-B94A-8574-DDD58DC948F5}"/>
                </a:ext>
              </a:extLst>
            </p:cNvPr>
            <p:cNvCxnSpPr>
              <a:cxnSpLocks/>
              <a:stCxn id="9" idx="3"/>
              <a:endCxn id="13" idx="1"/>
            </p:cNvCxnSpPr>
            <p:nvPr/>
          </p:nvCxnSpPr>
          <p:spPr>
            <a:xfrm>
              <a:off x="8525753" y="4180433"/>
              <a:ext cx="4947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23B71C0D-AC72-F349-9AE7-E59287682490}"/>
              </a:ext>
            </a:extLst>
          </p:cNvPr>
          <p:cNvGrpSpPr/>
          <p:nvPr/>
        </p:nvGrpSpPr>
        <p:grpSpPr>
          <a:xfrm>
            <a:off x="3210692" y="3098921"/>
            <a:ext cx="1520861" cy="760430"/>
            <a:chOff x="3873553" y="2175542"/>
            <a:chExt cx="1520861" cy="760430"/>
          </a:xfrm>
        </p:grpSpPr>
        <p:sp>
          <p:nvSpPr>
            <p:cNvPr id="27" name="Rounded Rectangle 26">
              <a:extLst>
                <a:ext uri="{FF2B5EF4-FFF2-40B4-BE49-F238E27FC236}">
                  <a16:creationId xmlns:a16="http://schemas.microsoft.com/office/drawing/2014/main" id="{5F756064-8FD3-8048-B244-5B7EA6BB7123}"/>
                </a:ext>
              </a:extLst>
            </p:cNvPr>
            <p:cNvSpPr/>
            <p:nvPr/>
          </p:nvSpPr>
          <p:spPr>
            <a:xfrm>
              <a:off x="3873553" y="2175542"/>
              <a:ext cx="1520861" cy="760430"/>
            </a:xfrm>
            <a:prstGeom prst="round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55DDD48A-4194-DE4B-959D-0B4A8D668D58}"/>
                </a:ext>
              </a:extLst>
            </p:cNvPr>
            <p:cNvSpPr txBox="1"/>
            <p:nvPr/>
          </p:nvSpPr>
          <p:spPr>
            <a:xfrm>
              <a:off x="3929766" y="2232592"/>
              <a:ext cx="1408433" cy="646331"/>
            </a:xfrm>
            <a:prstGeom prst="rect">
              <a:avLst/>
            </a:prstGeom>
            <a:noFill/>
          </p:spPr>
          <p:txBody>
            <a:bodyPr wrap="square" rtlCol="0">
              <a:spAutoFit/>
            </a:bodyPr>
            <a:lstStyle/>
            <a:p>
              <a:pPr algn="ctr"/>
              <a:r>
                <a:rPr lang="en-US" dirty="0">
                  <a:latin typeface="IBM Plex Sans" panose="020B0503050203000203" pitchFamily="34" charset="77"/>
                </a:rPr>
                <a:t>Feature</a:t>
              </a:r>
            </a:p>
            <a:p>
              <a:pPr algn="ctr"/>
              <a:r>
                <a:rPr lang="en-US" dirty="0">
                  <a:latin typeface="IBM Plex Sans" panose="020B0503050203000203" pitchFamily="34" charset="77"/>
                </a:rPr>
                <a:t>Engineering</a:t>
              </a:r>
            </a:p>
          </p:txBody>
        </p:sp>
      </p:grpSp>
      <p:cxnSp>
        <p:nvCxnSpPr>
          <p:cNvPr id="30" name="Straight Arrow Connector 29">
            <a:extLst>
              <a:ext uri="{FF2B5EF4-FFF2-40B4-BE49-F238E27FC236}">
                <a16:creationId xmlns:a16="http://schemas.microsoft.com/office/drawing/2014/main" id="{57767F22-0021-1B40-9144-6F41DB8260E7}"/>
              </a:ext>
            </a:extLst>
          </p:cNvPr>
          <p:cNvCxnSpPr>
            <a:cxnSpLocks/>
          </p:cNvCxnSpPr>
          <p:nvPr/>
        </p:nvCxnSpPr>
        <p:spPr>
          <a:xfrm>
            <a:off x="4731572" y="3479136"/>
            <a:ext cx="5843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B2395622-BE16-784D-B446-F6A6A6875B20}"/>
              </a:ext>
            </a:extLst>
          </p:cNvPr>
          <p:cNvGrpSpPr/>
          <p:nvPr/>
        </p:nvGrpSpPr>
        <p:grpSpPr>
          <a:xfrm>
            <a:off x="5332726" y="3093784"/>
            <a:ext cx="1520861" cy="760430"/>
            <a:chOff x="3873553" y="2175542"/>
            <a:chExt cx="1520861" cy="760430"/>
          </a:xfrm>
        </p:grpSpPr>
        <p:sp>
          <p:nvSpPr>
            <p:cNvPr id="32" name="Rounded Rectangle 31">
              <a:extLst>
                <a:ext uri="{FF2B5EF4-FFF2-40B4-BE49-F238E27FC236}">
                  <a16:creationId xmlns:a16="http://schemas.microsoft.com/office/drawing/2014/main" id="{F942C878-B6CB-444C-B0CE-5E0DFE3DA713}"/>
                </a:ext>
              </a:extLst>
            </p:cNvPr>
            <p:cNvSpPr/>
            <p:nvPr/>
          </p:nvSpPr>
          <p:spPr>
            <a:xfrm>
              <a:off x="3873553" y="2175542"/>
              <a:ext cx="1520861" cy="760430"/>
            </a:xfrm>
            <a:prstGeom prst="round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C524CDA2-7154-FD42-9484-71006A5358EB}"/>
                </a:ext>
              </a:extLst>
            </p:cNvPr>
            <p:cNvSpPr txBox="1"/>
            <p:nvPr/>
          </p:nvSpPr>
          <p:spPr>
            <a:xfrm>
              <a:off x="3929766" y="2232592"/>
              <a:ext cx="1408433" cy="646331"/>
            </a:xfrm>
            <a:prstGeom prst="rect">
              <a:avLst/>
            </a:prstGeom>
            <a:noFill/>
          </p:spPr>
          <p:txBody>
            <a:bodyPr wrap="square" rtlCol="0">
              <a:spAutoFit/>
            </a:bodyPr>
            <a:lstStyle/>
            <a:p>
              <a:pPr algn="ctr"/>
              <a:r>
                <a:rPr lang="en-US" dirty="0">
                  <a:latin typeface="IBM Plex Sans" panose="020B0503050203000203" pitchFamily="34" charset="77"/>
                </a:rPr>
                <a:t>Model</a:t>
              </a:r>
            </a:p>
            <a:p>
              <a:pPr algn="ctr"/>
              <a:r>
                <a:rPr lang="en-US" dirty="0">
                  <a:latin typeface="IBM Plex Sans" panose="020B0503050203000203" pitchFamily="34" charset="77"/>
                </a:rPr>
                <a:t>Learning</a:t>
              </a:r>
            </a:p>
          </p:txBody>
        </p:sp>
      </p:grpSp>
      <p:cxnSp>
        <p:nvCxnSpPr>
          <p:cNvPr id="35" name="Straight Arrow Connector 34">
            <a:extLst>
              <a:ext uri="{FF2B5EF4-FFF2-40B4-BE49-F238E27FC236}">
                <a16:creationId xmlns:a16="http://schemas.microsoft.com/office/drawing/2014/main" id="{3C2ED076-D2AB-1542-80C2-F001C32FD2FD}"/>
              </a:ext>
            </a:extLst>
          </p:cNvPr>
          <p:cNvCxnSpPr>
            <a:cxnSpLocks/>
          </p:cNvCxnSpPr>
          <p:nvPr/>
        </p:nvCxnSpPr>
        <p:spPr>
          <a:xfrm>
            <a:off x="6866814" y="3484661"/>
            <a:ext cx="5843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7" name="Graphic 36" descr="Man">
            <a:extLst>
              <a:ext uri="{FF2B5EF4-FFF2-40B4-BE49-F238E27FC236}">
                <a16:creationId xmlns:a16="http://schemas.microsoft.com/office/drawing/2014/main" id="{D388C6C7-E014-174A-A525-8D87F3C297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37750" y="2216061"/>
            <a:ext cx="829064" cy="829064"/>
          </a:xfrm>
          <a:prstGeom prst="rect">
            <a:avLst/>
          </a:prstGeom>
        </p:spPr>
      </p:pic>
      <p:pic>
        <p:nvPicPr>
          <p:cNvPr id="39" name="Graphic 38" descr="Arrow circle">
            <a:extLst>
              <a:ext uri="{FF2B5EF4-FFF2-40B4-BE49-F238E27FC236}">
                <a16:creationId xmlns:a16="http://schemas.microsoft.com/office/drawing/2014/main" id="{7FD6EE0F-2AFE-A945-B7DD-100E8E6187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86454" y="2195844"/>
            <a:ext cx="914400" cy="914400"/>
          </a:xfrm>
          <a:prstGeom prst="rect">
            <a:avLst/>
          </a:prstGeom>
        </p:spPr>
      </p:pic>
      <p:pic>
        <p:nvPicPr>
          <p:cNvPr id="43" name="Graphic 42" descr="Gears">
            <a:extLst>
              <a:ext uri="{FF2B5EF4-FFF2-40B4-BE49-F238E27FC236}">
                <a16:creationId xmlns:a16="http://schemas.microsoft.com/office/drawing/2014/main" id="{01804650-B4A6-2544-9D2D-E5C8440FCC2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57799" y="3036969"/>
            <a:ext cx="914400" cy="914400"/>
          </a:xfrm>
          <a:prstGeom prst="rect">
            <a:avLst/>
          </a:prstGeom>
        </p:spPr>
      </p:pic>
      <p:sp>
        <p:nvSpPr>
          <p:cNvPr id="44" name="TextBox 43">
            <a:extLst>
              <a:ext uri="{FF2B5EF4-FFF2-40B4-BE49-F238E27FC236}">
                <a16:creationId xmlns:a16="http://schemas.microsoft.com/office/drawing/2014/main" id="{4AE23DC2-DA7A-8F4E-B2C4-2CD7EA58DEBE}"/>
              </a:ext>
            </a:extLst>
          </p:cNvPr>
          <p:cNvSpPr txBox="1"/>
          <p:nvPr/>
        </p:nvSpPr>
        <p:spPr>
          <a:xfrm>
            <a:off x="7812173" y="3452599"/>
            <a:ext cx="1408433" cy="646331"/>
          </a:xfrm>
          <a:prstGeom prst="rect">
            <a:avLst/>
          </a:prstGeom>
          <a:noFill/>
        </p:spPr>
        <p:txBody>
          <a:bodyPr wrap="square" rtlCol="0">
            <a:spAutoFit/>
          </a:bodyPr>
          <a:lstStyle/>
          <a:p>
            <a:pPr algn="ctr"/>
            <a:r>
              <a:rPr lang="en-US" dirty="0">
                <a:latin typeface="IBM Plex Sans" panose="020B0503050203000203" pitchFamily="34" charset="77"/>
              </a:rPr>
              <a:t>Matching</a:t>
            </a:r>
          </a:p>
          <a:p>
            <a:pPr algn="ctr"/>
            <a:r>
              <a:rPr lang="en-US" dirty="0">
                <a:latin typeface="IBM Plex Sans" panose="020B0503050203000203" pitchFamily="34" charset="77"/>
              </a:rPr>
              <a:t>Algorithm</a:t>
            </a:r>
          </a:p>
        </p:txBody>
      </p:sp>
      <p:sp>
        <p:nvSpPr>
          <p:cNvPr id="54" name="TextBox 53">
            <a:extLst>
              <a:ext uri="{FF2B5EF4-FFF2-40B4-BE49-F238E27FC236}">
                <a16:creationId xmlns:a16="http://schemas.microsoft.com/office/drawing/2014/main" id="{10A6ED3B-70BF-C147-8788-1B3673279201}"/>
              </a:ext>
            </a:extLst>
          </p:cNvPr>
          <p:cNvSpPr txBox="1"/>
          <p:nvPr/>
        </p:nvSpPr>
        <p:spPr>
          <a:xfrm>
            <a:off x="7020442" y="1269504"/>
            <a:ext cx="4631396" cy="1600438"/>
          </a:xfrm>
          <a:prstGeom prst="rect">
            <a:avLst/>
          </a:prstGeom>
          <a:noFill/>
        </p:spPr>
        <p:txBody>
          <a:bodyPr wrap="none" rtlCol="0">
            <a:spAutoFit/>
          </a:bodyPr>
          <a:lstStyle/>
          <a:p>
            <a:r>
              <a:rPr lang="en-US" sz="1400" dirty="0" err="1">
                <a:solidFill>
                  <a:srgbClr val="002060"/>
                </a:solidFill>
                <a:latin typeface="IBM Plex Sans" panose="020B0503050203000203" pitchFamily="34" charset="77"/>
              </a:rPr>
              <a:t>Sarawagi</a:t>
            </a:r>
            <a:r>
              <a:rPr lang="en-US" sz="1400" dirty="0">
                <a:solidFill>
                  <a:srgbClr val="002060"/>
                </a:solidFill>
                <a:latin typeface="IBM Plex Sans" panose="020B0503050203000203" pitchFamily="34" charset="77"/>
              </a:rPr>
              <a:t> and </a:t>
            </a:r>
            <a:r>
              <a:rPr lang="en-US" sz="1400" dirty="0" err="1">
                <a:solidFill>
                  <a:srgbClr val="002060"/>
                </a:solidFill>
                <a:latin typeface="IBM Plex Sans" panose="020B0503050203000203" pitchFamily="34" charset="77"/>
              </a:rPr>
              <a:t>Bhamidipaty</a:t>
            </a:r>
            <a:r>
              <a:rPr lang="en-US" sz="1400" dirty="0">
                <a:solidFill>
                  <a:srgbClr val="002060"/>
                </a:solidFill>
                <a:latin typeface="IBM Plex Sans" panose="020B0503050203000203" pitchFamily="34" charset="77"/>
              </a:rPr>
              <a:t>, KDD 2002</a:t>
            </a:r>
          </a:p>
          <a:p>
            <a:r>
              <a:rPr lang="en-US" sz="1400" dirty="0" err="1">
                <a:solidFill>
                  <a:srgbClr val="002060"/>
                </a:solidFill>
                <a:latin typeface="IBM Plex Sans" panose="020B0503050203000203" pitchFamily="34" charset="77"/>
              </a:rPr>
              <a:t>Arasu</a:t>
            </a:r>
            <a:r>
              <a:rPr lang="en-US" sz="1400" dirty="0">
                <a:solidFill>
                  <a:srgbClr val="002060"/>
                </a:solidFill>
                <a:latin typeface="IBM Plex Sans" panose="020B0503050203000203" pitchFamily="34" charset="77"/>
              </a:rPr>
              <a:t> et al., SIGMOD 2010</a:t>
            </a:r>
          </a:p>
          <a:p>
            <a:r>
              <a:rPr lang="en-US" sz="1400" dirty="0">
                <a:solidFill>
                  <a:srgbClr val="002060"/>
                </a:solidFill>
                <a:latin typeface="IBM Plex Sans" panose="020B0503050203000203" pitchFamily="34" charset="77"/>
              </a:rPr>
              <a:t>Chen et al., ICDE 2017, ICDE 2018 (demo)</a:t>
            </a:r>
          </a:p>
          <a:p>
            <a:r>
              <a:rPr lang="en-US" sz="1400" dirty="0">
                <a:solidFill>
                  <a:srgbClr val="002060"/>
                </a:solidFill>
                <a:latin typeface="IBM Plex Sans" panose="020B0503050203000203" pitchFamily="34" charset="77"/>
              </a:rPr>
              <a:t>Tao, PODS 2018</a:t>
            </a:r>
          </a:p>
          <a:p>
            <a:r>
              <a:rPr lang="en-US" sz="1400" dirty="0">
                <a:solidFill>
                  <a:srgbClr val="002060"/>
                </a:solidFill>
                <a:latin typeface="IBM Plex Sans" panose="020B0503050203000203" pitchFamily="34" charset="77"/>
              </a:rPr>
              <a:t>[Magellan] Doan et al., HILDA 2018</a:t>
            </a:r>
          </a:p>
          <a:p>
            <a:r>
              <a:rPr lang="en-US" sz="1400" dirty="0">
                <a:solidFill>
                  <a:srgbClr val="002060"/>
                </a:solidFill>
                <a:latin typeface="IBM Plex Sans" panose="020B0503050203000203" pitchFamily="34" charset="77"/>
              </a:rPr>
              <a:t>[</a:t>
            </a:r>
            <a:r>
              <a:rPr lang="en-US" sz="1400" dirty="0" err="1">
                <a:solidFill>
                  <a:srgbClr val="002060"/>
                </a:solidFill>
                <a:latin typeface="IBM Plex Sans" panose="020B0503050203000203" pitchFamily="34" charset="77"/>
              </a:rPr>
              <a:t>SystemER</a:t>
            </a:r>
            <a:r>
              <a:rPr lang="en-US" sz="1400" dirty="0">
                <a:solidFill>
                  <a:srgbClr val="002060"/>
                </a:solidFill>
                <a:latin typeface="IBM Plex Sans" panose="020B0503050203000203" pitchFamily="34" charset="77"/>
              </a:rPr>
              <a:t>]</a:t>
            </a:r>
            <a:r>
              <a:rPr lang="en-US" sz="1400" b="1" dirty="0">
                <a:solidFill>
                  <a:srgbClr val="002060"/>
                </a:solidFill>
                <a:latin typeface="IBM Plex Sans" panose="020B0503050203000203" pitchFamily="34" charset="77"/>
              </a:rPr>
              <a:t>, </a:t>
            </a:r>
            <a:r>
              <a:rPr lang="en-US" sz="1400" dirty="0">
                <a:solidFill>
                  <a:srgbClr val="002060"/>
                </a:solidFill>
                <a:latin typeface="IBM Plex Sans" panose="020B0503050203000203" pitchFamily="34" charset="77"/>
              </a:rPr>
              <a:t>Qian et al., CIKM 2017, VLDB 2019 (demo)</a:t>
            </a:r>
          </a:p>
          <a:p>
            <a:r>
              <a:rPr lang="en-US" sz="1400" dirty="0">
                <a:solidFill>
                  <a:srgbClr val="002060"/>
                </a:solidFill>
                <a:latin typeface="IBM Plex Sans" panose="020B0503050203000203" pitchFamily="34" charset="77"/>
              </a:rPr>
              <a:t>Kasai et al., ACL 2019</a:t>
            </a:r>
          </a:p>
        </p:txBody>
      </p:sp>
      <p:sp>
        <p:nvSpPr>
          <p:cNvPr id="66" name="TextBox 65">
            <a:extLst>
              <a:ext uri="{FF2B5EF4-FFF2-40B4-BE49-F238E27FC236}">
                <a16:creationId xmlns:a16="http://schemas.microsoft.com/office/drawing/2014/main" id="{C58DBCB1-25A9-484F-8749-B878F105EED8}"/>
              </a:ext>
            </a:extLst>
          </p:cNvPr>
          <p:cNvSpPr txBox="1"/>
          <p:nvPr/>
        </p:nvSpPr>
        <p:spPr>
          <a:xfrm>
            <a:off x="1673493" y="2226575"/>
            <a:ext cx="2631618" cy="738664"/>
          </a:xfrm>
          <a:prstGeom prst="rect">
            <a:avLst/>
          </a:prstGeom>
          <a:noFill/>
        </p:spPr>
        <p:txBody>
          <a:bodyPr wrap="none" rtlCol="0">
            <a:spAutoFit/>
          </a:bodyPr>
          <a:lstStyle/>
          <a:p>
            <a:r>
              <a:rPr lang="en-US" sz="1400" dirty="0"/>
              <a:t>Buch and </a:t>
            </a:r>
            <a:r>
              <a:rPr lang="en-US" sz="1400" dirty="0" err="1"/>
              <a:t>Andrzejak</a:t>
            </a:r>
            <a:r>
              <a:rPr lang="en-US" sz="1400" dirty="0">
                <a:solidFill>
                  <a:srgbClr val="002060"/>
                </a:solidFill>
                <a:latin typeface="IBM Plex Sans" panose="020B0503050203000203" pitchFamily="34" charset="77"/>
              </a:rPr>
              <a:t>, CIKM 2015</a:t>
            </a:r>
          </a:p>
          <a:p>
            <a:r>
              <a:rPr lang="en-US" sz="1400" dirty="0">
                <a:solidFill>
                  <a:srgbClr val="002060"/>
                </a:solidFill>
                <a:latin typeface="IBM Plex Sans" panose="020B0503050203000203" pitchFamily="34" charset="77"/>
              </a:rPr>
              <a:t>Qian et al., ICDE 2018 (demo)</a:t>
            </a:r>
          </a:p>
          <a:p>
            <a:r>
              <a:rPr lang="en-US" sz="1400" dirty="0" err="1">
                <a:solidFill>
                  <a:srgbClr val="002060"/>
                </a:solidFill>
                <a:latin typeface="IBM Plex Sans" panose="020B0503050203000203" pitchFamily="34" charset="77"/>
              </a:rPr>
              <a:t>Bhutani</a:t>
            </a:r>
            <a:r>
              <a:rPr lang="en-US" sz="1400" dirty="0">
                <a:solidFill>
                  <a:srgbClr val="002060"/>
                </a:solidFill>
                <a:latin typeface="IBM Plex Sans" panose="020B0503050203000203" pitchFamily="34" charset="77"/>
              </a:rPr>
              <a:t> et al., COLING 2018 </a:t>
            </a:r>
          </a:p>
        </p:txBody>
      </p:sp>
    </p:spTree>
    <p:extLst>
      <p:ext uri="{BB962C8B-B14F-4D97-AF65-F5344CB8AC3E}">
        <p14:creationId xmlns:p14="http://schemas.microsoft.com/office/powerpoint/2010/main" val="3449874828"/>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0F453D-6871-F744-94B0-8A69D8866D11}"/>
              </a:ext>
            </a:extLst>
          </p:cNvPr>
          <p:cNvSpPr>
            <a:spLocks noGrp="1"/>
          </p:cNvSpPr>
          <p:nvPr>
            <p:ph type="sldNum" sz="quarter" idx="2"/>
          </p:nvPr>
        </p:nvSpPr>
        <p:spPr>
          <a:xfrm>
            <a:off x="11378676" y="7463030"/>
            <a:ext cx="203009" cy="177417"/>
          </a:xfrm>
        </p:spPr>
        <p:txBody>
          <a:bodyPr/>
          <a:lstStyle/>
          <a:p>
            <a:fld id="{86CB4B4D-7CA3-9044-876B-883B54F8677D}" type="slidenum">
              <a:rPr lang="en-US" smtClean="0"/>
              <a:t>57</a:t>
            </a:fld>
            <a:endParaRPr lang="en-US"/>
          </a:p>
        </p:txBody>
      </p:sp>
      <p:sp>
        <p:nvSpPr>
          <p:cNvPr id="3" name="Title 2">
            <a:extLst>
              <a:ext uri="{FF2B5EF4-FFF2-40B4-BE49-F238E27FC236}">
                <a16:creationId xmlns:a16="http://schemas.microsoft.com/office/drawing/2014/main" id="{542E441C-3491-CB48-B656-E8485A50D34A}"/>
              </a:ext>
            </a:extLst>
          </p:cNvPr>
          <p:cNvSpPr>
            <a:spLocks noGrp="1"/>
          </p:cNvSpPr>
          <p:nvPr>
            <p:ph type="title"/>
          </p:nvPr>
        </p:nvSpPr>
        <p:spPr/>
        <p:txBody>
          <a:bodyPr/>
          <a:lstStyle/>
          <a:p>
            <a:r>
              <a:rPr lang="en-US" dirty="0"/>
              <a:t>Feature engineering</a:t>
            </a:r>
          </a:p>
        </p:txBody>
      </p:sp>
      <p:sp>
        <p:nvSpPr>
          <p:cNvPr id="4" name="Text Placeholder 3">
            <a:extLst>
              <a:ext uri="{FF2B5EF4-FFF2-40B4-BE49-F238E27FC236}">
                <a16:creationId xmlns:a16="http://schemas.microsoft.com/office/drawing/2014/main" id="{46F603AC-85F6-2E42-8609-499AC96519B0}"/>
              </a:ext>
            </a:extLst>
          </p:cNvPr>
          <p:cNvSpPr>
            <a:spLocks noGrp="1"/>
          </p:cNvSpPr>
          <p:nvPr>
            <p:ph type="body" idx="1"/>
          </p:nvPr>
        </p:nvSpPr>
        <p:spPr>
          <a:xfrm>
            <a:off x="267630" y="1081504"/>
            <a:ext cx="11314056" cy="5467126"/>
          </a:xfrm>
        </p:spPr>
        <p:txBody>
          <a:bodyPr>
            <a:normAutofit/>
          </a:bodyPr>
          <a:lstStyle/>
          <a:p>
            <a:r>
              <a:rPr lang="en-US" b="1" dirty="0">
                <a:solidFill>
                  <a:schemeClr val="tx1"/>
                </a:solidFill>
              </a:rPr>
              <a:t>Goal</a:t>
            </a:r>
            <a:r>
              <a:rPr lang="en-US" dirty="0">
                <a:solidFill>
                  <a:schemeClr val="tx1"/>
                </a:solidFill>
              </a:rPr>
              <a:t>: augment the labeled data with features extracted by predefined functions.</a:t>
            </a:r>
          </a:p>
          <a:p>
            <a:pPr lvl="1"/>
            <a:r>
              <a:rPr lang="en-US" dirty="0">
                <a:solidFill>
                  <a:schemeClr val="tx1"/>
                </a:solidFill>
              </a:rPr>
              <a:t>It’s not necessary for deep learning based approaches</a:t>
            </a:r>
          </a:p>
          <a:p>
            <a:endParaRPr lang="en-US"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dirty="0">
              <a:solidFill>
                <a:schemeClr val="tx1"/>
              </a:solidFill>
            </a:endParaRPr>
          </a:p>
          <a:p>
            <a:endParaRPr lang="en-US" dirty="0">
              <a:solidFill>
                <a:schemeClr val="tx1"/>
              </a:solidFill>
            </a:endParaRPr>
          </a:p>
          <a:p>
            <a:pPr lvl="1"/>
            <a:endParaRPr lang="en-US" dirty="0">
              <a:solidFill>
                <a:schemeClr val="tx1"/>
              </a:solidFill>
            </a:endParaRPr>
          </a:p>
          <a:p>
            <a:pPr lvl="1"/>
            <a:endParaRPr lang="en-US" dirty="0">
              <a:solidFill>
                <a:schemeClr val="tx1"/>
              </a:solidFill>
            </a:endParaRPr>
          </a:p>
          <a:p>
            <a:pPr lvl="2"/>
            <a:endParaRPr lang="en-US" dirty="0">
              <a:solidFill>
                <a:schemeClr val="tx1"/>
              </a:solidFill>
            </a:endParaRPr>
          </a:p>
        </p:txBody>
      </p:sp>
      <p:grpSp>
        <p:nvGrpSpPr>
          <p:cNvPr id="18" name="Group 17">
            <a:extLst>
              <a:ext uri="{FF2B5EF4-FFF2-40B4-BE49-F238E27FC236}">
                <a16:creationId xmlns:a16="http://schemas.microsoft.com/office/drawing/2014/main" id="{34AF770D-C10C-F84E-B572-95352E6119BB}"/>
              </a:ext>
            </a:extLst>
          </p:cNvPr>
          <p:cNvGrpSpPr/>
          <p:nvPr/>
        </p:nvGrpSpPr>
        <p:grpSpPr>
          <a:xfrm>
            <a:off x="3861975" y="4150844"/>
            <a:ext cx="1520861" cy="760430"/>
            <a:chOff x="3873553" y="2175542"/>
            <a:chExt cx="1520861" cy="760430"/>
          </a:xfrm>
        </p:grpSpPr>
        <p:sp>
          <p:nvSpPr>
            <p:cNvPr id="19" name="Rounded Rectangle 18">
              <a:extLst>
                <a:ext uri="{FF2B5EF4-FFF2-40B4-BE49-F238E27FC236}">
                  <a16:creationId xmlns:a16="http://schemas.microsoft.com/office/drawing/2014/main" id="{4FD4B869-3519-B04C-A817-1ACE9E5FDF49}"/>
                </a:ext>
              </a:extLst>
            </p:cNvPr>
            <p:cNvSpPr/>
            <p:nvPr/>
          </p:nvSpPr>
          <p:spPr>
            <a:xfrm>
              <a:off x="3873553" y="2175542"/>
              <a:ext cx="1520861" cy="760430"/>
            </a:xfrm>
            <a:prstGeom prst="round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8669400E-8E88-3341-ABCF-4A0E429D5D82}"/>
                </a:ext>
              </a:extLst>
            </p:cNvPr>
            <p:cNvSpPr txBox="1"/>
            <p:nvPr/>
          </p:nvSpPr>
          <p:spPr>
            <a:xfrm>
              <a:off x="3929766" y="2232592"/>
              <a:ext cx="1408433" cy="646331"/>
            </a:xfrm>
            <a:prstGeom prst="rect">
              <a:avLst/>
            </a:prstGeom>
            <a:noFill/>
          </p:spPr>
          <p:txBody>
            <a:bodyPr wrap="square" rtlCol="0">
              <a:spAutoFit/>
            </a:bodyPr>
            <a:lstStyle/>
            <a:p>
              <a:pPr algn="ctr"/>
              <a:r>
                <a:rPr lang="en-US" dirty="0">
                  <a:latin typeface="IBM Plex Sans" panose="020B0503050203000203" pitchFamily="34" charset="77"/>
                </a:rPr>
                <a:t>Feature</a:t>
              </a:r>
            </a:p>
            <a:p>
              <a:pPr algn="ctr"/>
              <a:r>
                <a:rPr lang="en-US" dirty="0">
                  <a:latin typeface="IBM Plex Sans" panose="020B0503050203000203" pitchFamily="34" charset="77"/>
                </a:rPr>
                <a:t>Engineering</a:t>
              </a:r>
            </a:p>
          </p:txBody>
        </p:sp>
      </p:grpSp>
      <p:cxnSp>
        <p:nvCxnSpPr>
          <p:cNvPr id="21" name="Straight Arrow Connector 20">
            <a:extLst>
              <a:ext uri="{FF2B5EF4-FFF2-40B4-BE49-F238E27FC236}">
                <a16:creationId xmlns:a16="http://schemas.microsoft.com/office/drawing/2014/main" id="{1008AD45-C709-1E47-B856-804D7F8B6DFF}"/>
              </a:ext>
            </a:extLst>
          </p:cNvPr>
          <p:cNvCxnSpPr>
            <a:cxnSpLocks/>
          </p:cNvCxnSpPr>
          <p:nvPr/>
        </p:nvCxnSpPr>
        <p:spPr>
          <a:xfrm>
            <a:off x="5392371" y="4594205"/>
            <a:ext cx="5843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22" name="Table 21">
                <a:extLst>
                  <a:ext uri="{FF2B5EF4-FFF2-40B4-BE49-F238E27FC236}">
                    <a16:creationId xmlns:a16="http://schemas.microsoft.com/office/drawing/2014/main" id="{EC5E6413-F998-934B-97EC-F4F7037B5B29}"/>
                  </a:ext>
                </a:extLst>
              </p:cNvPr>
              <p:cNvGraphicFramePr>
                <a:graphicFrameLocks noGrp="1"/>
              </p:cNvGraphicFramePr>
              <p:nvPr/>
            </p:nvGraphicFramePr>
            <p:xfrm>
              <a:off x="505425" y="3880572"/>
              <a:ext cx="2523973" cy="1457135"/>
            </p:xfrm>
            <a:graphic>
              <a:graphicData uri="http://schemas.openxmlformats.org/drawingml/2006/table">
                <a:tbl>
                  <a:tblPr firstRow="1" bandRow="1">
                    <a:tableStyleId>{5940675A-B579-460E-94D1-54222C63F5DA}</a:tableStyleId>
                  </a:tblPr>
                  <a:tblGrid>
                    <a:gridCol w="558760">
                      <a:extLst>
                        <a:ext uri="{9D8B030D-6E8A-4147-A177-3AD203B41FA5}">
                          <a16:colId xmlns:a16="http://schemas.microsoft.com/office/drawing/2014/main" val="561152561"/>
                        </a:ext>
                      </a:extLst>
                    </a:gridCol>
                    <a:gridCol w="1013766">
                      <a:extLst>
                        <a:ext uri="{9D8B030D-6E8A-4147-A177-3AD203B41FA5}">
                          <a16:colId xmlns:a16="http://schemas.microsoft.com/office/drawing/2014/main" val="3792505907"/>
                        </a:ext>
                      </a:extLst>
                    </a:gridCol>
                    <a:gridCol w="951447">
                      <a:extLst>
                        <a:ext uri="{9D8B030D-6E8A-4147-A177-3AD203B41FA5}">
                          <a16:colId xmlns:a16="http://schemas.microsoft.com/office/drawing/2014/main" val="3338116288"/>
                        </a:ext>
                      </a:extLst>
                    </a:gridCol>
                  </a:tblGrid>
                  <a:tr h="291427">
                    <a:tc>
                      <a:txBody>
                        <a:bodyPr/>
                        <a:lstStyle/>
                        <a:p>
                          <a:pPr algn="ctr"/>
                          <a:r>
                            <a:rPr lang="en-US" sz="1200" b="1" dirty="0">
                              <a:solidFill>
                                <a:schemeClr val="bg1"/>
                              </a:solidFill>
                            </a:rPr>
                            <a:t>label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b="1" dirty="0">
                              <a:solidFill>
                                <a:schemeClr val="bg1"/>
                              </a:solidFill>
                            </a:rPr>
                            <a:t>Record </a:t>
                          </a:r>
                          <a14:m>
                            <m:oMath xmlns:m="http://schemas.openxmlformats.org/officeDocument/2006/math">
                              <m:r>
                                <a:rPr lang="en-US" sz="1200" b="1" i="1" smtClean="0">
                                  <a:solidFill>
                                    <a:schemeClr val="bg1"/>
                                  </a:solidFill>
                                  <a:latin typeface="Cambria Math" panose="02040503050406030204" pitchFamily="18" charset="0"/>
                                </a:rPr>
                                <m:t>∈ </m:t>
                              </m:r>
                            </m:oMath>
                          </a14:m>
                          <a:r>
                            <a:rPr lang="en-US" sz="1200" b="1" dirty="0">
                              <a:solidFill>
                                <a:schemeClr val="bg1"/>
                              </a:solidFill>
                            </a:rPr>
                            <a:t>D</a:t>
                          </a:r>
                          <a:r>
                            <a:rPr lang="en-US" sz="1200" b="1" baseline="-25000" dirty="0">
                              <a:solidFill>
                                <a:schemeClr val="bg1"/>
                              </a:solidFill>
                            </a:rPr>
                            <a:t>1</a:t>
                          </a:r>
                          <a:endParaRPr lang="en-US" sz="12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Record </a:t>
                          </a:r>
                          <a14:m>
                            <m:oMath xmlns:m="http://schemas.openxmlformats.org/officeDocument/2006/math">
                              <m:r>
                                <a:rPr lang="en-US" sz="1200" b="1" i="1" smtClean="0">
                                  <a:solidFill>
                                    <a:schemeClr val="bg1"/>
                                  </a:solidFill>
                                  <a:latin typeface="Cambria Math" panose="02040503050406030204" pitchFamily="18" charset="0"/>
                                </a:rPr>
                                <m:t>∈ </m:t>
                              </m:r>
                            </m:oMath>
                          </a14:m>
                          <a:r>
                            <a:rPr lang="en-US" sz="1200" b="1" dirty="0">
                              <a:solidFill>
                                <a:schemeClr val="bg1"/>
                              </a:solidFill>
                            </a:rPr>
                            <a:t>D</a:t>
                          </a:r>
                          <a:r>
                            <a:rPr lang="en-US" sz="1200" b="1" baseline="-25000" dirty="0">
                              <a:solidFill>
                                <a:schemeClr val="bg1"/>
                              </a:solidFill>
                            </a:rPr>
                            <a:t>2</a:t>
                          </a:r>
                          <a:endParaRPr lang="en-US" sz="12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1821272695"/>
                      </a:ext>
                    </a:extLst>
                  </a:tr>
                  <a:tr h="291427">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IBM,…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IBM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83479206"/>
                      </a:ext>
                    </a:extLst>
                  </a:tr>
                  <a:tr h="291427">
                    <a:tc>
                      <a:txBody>
                        <a:bodyPr/>
                        <a:lstStyle/>
                        <a:p>
                          <a:pPr algn="ctr"/>
                          <a:r>
                            <a:rPr lang="en-US" sz="12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GE China,…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GE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93089128"/>
                      </a:ext>
                    </a:extLst>
                  </a:tr>
                  <a:tr h="291427">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MS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Microsoft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49461770"/>
                      </a:ext>
                    </a:extLst>
                  </a:tr>
                  <a:tr h="291427">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66128594"/>
                      </a:ext>
                    </a:extLst>
                  </a:tr>
                </a:tbl>
              </a:graphicData>
            </a:graphic>
          </p:graphicFrame>
        </mc:Choice>
        <mc:Fallback xmlns="">
          <p:graphicFrame>
            <p:nvGraphicFramePr>
              <p:cNvPr id="22" name="Table 21">
                <a:extLst>
                  <a:ext uri="{FF2B5EF4-FFF2-40B4-BE49-F238E27FC236}">
                    <a16:creationId xmlns:a16="http://schemas.microsoft.com/office/drawing/2014/main" id="{EC5E6413-F998-934B-97EC-F4F7037B5B29}"/>
                  </a:ext>
                </a:extLst>
              </p:cNvPr>
              <p:cNvGraphicFramePr>
                <a:graphicFrameLocks noGrp="1"/>
              </p:cNvGraphicFramePr>
              <p:nvPr>
                <p:extLst>
                  <p:ext uri="{D42A27DB-BD31-4B8C-83A1-F6EECF244321}">
                    <p14:modId xmlns:p14="http://schemas.microsoft.com/office/powerpoint/2010/main" val="464936244"/>
                  </p:ext>
                </p:extLst>
              </p:nvPr>
            </p:nvGraphicFramePr>
            <p:xfrm>
              <a:off x="505425" y="3880572"/>
              <a:ext cx="2523973" cy="1457135"/>
            </p:xfrm>
            <a:graphic>
              <a:graphicData uri="http://schemas.openxmlformats.org/drawingml/2006/table">
                <a:tbl>
                  <a:tblPr firstRow="1" bandRow="1">
                    <a:tableStyleId>{5940675A-B579-460E-94D1-54222C63F5DA}</a:tableStyleId>
                  </a:tblPr>
                  <a:tblGrid>
                    <a:gridCol w="558760">
                      <a:extLst>
                        <a:ext uri="{9D8B030D-6E8A-4147-A177-3AD203B41FA5}">
                          <a16:colId xmlns:a16="http://schemas.microsoft.com/office/drawing/2014/main" val="561152561"/>
                        </a:ext>
                      </a:extLst>
                    </a:gridCol>
                    <a:gridCol w="1013766">
                      <a:extLst>
                        <a:ext uri="{9D8B030D-6E8A-4147-A177-3AD203B41FA5}">
                          <a16:colId xmlns:a16="http://schemas.microsoft.com/office/drawing/2014/main" val="3792505907"/>
                        </a:ext>
                      </a:extLst>
                    </a:gridCol>
                    <a:gridCol w="951447">
                      <a:extLst>
                        <a:ext uri="{9D8B030D-6E8A-4147-A177-3AD203B41FA5}">
                          <a16:colId xmlns:a16="http://schemas.microsoft.com/office/drawing/2014/main" val="3338116288"/>
                        </a:ext>
                      </a:extLst>
                    </a:gridCol>
                  </a:tblGrid>
                  <a:tr h="291427">
                    <a:tc>
                      <a:txBody>
                        <a:bodyPr/>
                        <a:lstStyle/>
                        <a:p>
                          <a:pPr algn="ctr"/>
                          <a:r>
                            <a:rPr lang="en-US" sz="1200" b="1" dirty="0">
                              <a:solidFill>
                                <a:schemeClr val="bg1"/>
                              </a:solidFill>
                            </a:rPr>
                            <a:t>label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55556" t="-4348" r="-93827" b="-408696"/>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68000" t="-4348" r="-1333" b="-408696"/>
                          </a:stretch>
                        </a:blipFill>
                      </a:tcPr>
                    </a:tc>
                    <a:extLst>
                      <a:ext uri="{0D108BD9-81ED-4DB2-BD59-A6C34878D82A}">
                        <a16:rowId xmlns:a16="http://schemas.microsoft.com/office/drawing/2014/main" val="1821272695"/>
                      </a:ext>
                    </a:extLst>
                  </a:tr>
                  <a:tr h="291427">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IBM,…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IBM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83479206"/>
                      </a:ext>
                    </a:extLst>
                  </a:tr>
                  <a:tr h="291427">
                    <a:tc>
                      <a:txBody>
                        <a:bodyPr/>
                        <a:lstStyle/>
                        <a:p>
                          <a:pPr algn="ctr"/>
                          <a:r>
                            <a:rPr lang="en-US" sz="12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GE China,…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GE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93089128"/>
                      </a:ext>
                    </a:extLst>
                  </a:tr>
                  <a:tr h="291427">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MS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Microsoft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49461770"/>
                      </a:ext>
                    </a:extLst>
                  </a:tr>
                  <a:tr h="291427">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66128594"/>
                      </a:ext>
                    </a:extLst>
                  </a:tr>
                </a:tbl>
              </a:graphicData>
            </a:graphic>
          </p:graphicFrame>
        </mc:Fallback>
      </mc:AlternateContent>
      <p:cxnSp>
        <p:nvCxnSpPr>
          <p:cNvPr id="27" name="Straight Arrow Connector 26">
            <a:extLst>
              <a:ext uri="{FF2B5EF4-FFF2-40B4-BE49-F238E27FC236}">
                <a16:creationId xmlns:a16="http://schemas.microsoft.com/office/drawing/2014/main" id="{F6B7E2B9-E586-BF49-BBD5-974054707491}"/>
              </a:ext>
            </a:extLst>
          </p:cNvPr>
          <p:cNvCxnSpPr>
            <a:cxnSpLocks/>
            <a:stCxn id="22" idx="3"/>
          </p:cNvCxnSpPr>
          <p:nvPr/>
        </p:nvCxnSpPr>
        <p:spPr>
          <a:xfrm>
            <a:off x="3029398" y="4609139"/>
            <a:ext cx="8325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31" name="Table 30">
                <a:extLst>
                  <a:ext uri="{FF2B5EF4-FFF2-40B4-BE49-F238E27FC236}">
                    <a16:creationId xmlns:a16="http://schemas.microsoft.com/office/drawing/2014/main" id="{B9AB8B6C-C7E4-FC4F-A915-BDB7179604A0}"/>
                  </a:ext>
                </a:extLst>
              </p:cNvPr>
              <p:cNvGraphicFramePr>
                <a:graphicFrameLocks noGrp="1"/>
              </p:cNvGraphicFramePr>
              <p:nvPr/>
            </p:nvGraphicFramePr>
            <p:xfrm>
              <a:off x="6096000" y="3796938"/>
              <a:ext cx="4716948" cy="1568650"/>
            </p:xfrm>
            <a:graphic>
              <a:graphicData uri="http://schemas.openxmlformats.org/drawingml/2006/table">
                <a:tbl>
                  <a:tblPr firstRow="1" bandRow="1">
                    <a:tableStyleId>{5940675A-B579-460E-94D1-54222C63F5DA}</a:tableStyleId>
                  </a:tblPr>
                  <a:tblGrid>
                    <a:gridCol w="535138">
                      <a:extLst>
                        <a:ext uri="{9D8B030D-6E8A-4147-A177-3AD203B41FA5}">
                          <a16:colId xmlns:a16="http://schemas.microsoft.com/office/drawing/2014/main" val="561152561"/>
                        </a:ext>
                      </a:extLst>
                    </a:gridCol>
                    <a:gridCol w="957593">
                      <a:extLst>
                        <a:ext uri="{9D8B030D-6E8A-4147-A177-3AD203B41FA5}">
                          <a16:colId xmlns:a16="http://schemas.microsoft.com/office/drawing/2014/main" val="3792505907"/>
                        </a:ext>
                      </a:extLst>
                    </a:gridCol>
                    <a:gridCol w="957593">
                      <a:extLst>
                        <a:ext uri="{9D8B030D-6E8A-4147-A177-3AD203B41FA5}">
                          <a16:colId xmlns:a16="http://schemas.microsoft.com/office/drawing/2014/main" val="3338116288"/>
                        </a:ext>
                      </a:extLst>
                    </a:gridCol>
                    <a:gridCol w="566656">
                      <a:extLst>
                        <a:ext uri="{9D8B030D-6E8A-4147-A177-3AD203B41FA5}">
                          <a16:colId xmlns:a16="http://schemas.microsoft.com/office/drawing/2014/main" val="1111276766"/>
                        </a:ext>
                      </a:extLst>
                    </a:gridCol>
                    <a:gridCol w="566656">
                      <a:extLst>
                        <a:ext uri="{9D8B030D-6E8A-4147-A177-3AD203B41FA5}">
                          <a16:colId xmlns:a16="http://schemas.microsoft.com/office/drawing/2014/main" val="3713257677"/>
                        </a:ext>
                      </a:extLst>
                    </a:gridCol>
                    <a:gridCol w="566656">
                      <a:extLst>
                        <a:ext uri="{9D8B030D-6E8A-4147-A177-3AD203B41FA5}">
                          <a16:colId xmlns:a16="http://schemas.microsoft.com/office/drawing/2014/main" val="3530445150"/>
                        </a:ext>
                      </a:extLst>
                    </a:gridCol>
                    <a:gridCol w="566656">
                      <a:extLst>
                        <a:ext uri="{9D8B030D-6E8A-4147-A177-3AD203B41FA5}">
                          <a16:colId xmlns:a16="http://schemas.microsoft.com/office/drawing/2014/main" val="3361796551"/>
                        </a:ext>
                      </a:extLst>
                    </a:gridCol>
                  </a:tblGrid>
                  <a:tr h="313730">
                    <a:tc>
                      <a:txBody>
                        <a:bodyPr/>
                        <a:lstStyle/>
                        <a:p>
                          <a:pPr algn="ctr"/>
                          <a:r>
                            <a:rPr lang="en-US" sz="1200" b="1" dirty="0">
                              <a:solidFill>
                                <a:schemeClr val="bg1"/>
                              </a:solidFill>
                            </a:rPr>
                            <a:t>label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b="1" dirty="0">
                              <a:solidFill>
                                <a:schemeClr val="bg1"/>
                              </a:solidFill>
                            </a:rPr>
                            <a:t>Record </a:t>
                          </a:r>
                          <a14:m>
                            <m:oMath xmlns:m="http://schemas.openxmlformats.org/officeDocument/2006/math">
                              <m:r>
                                <a:rPr lang="en-US" sz="1200" b="1" i="1" smtClean="0">
                                  <a:solidFill>
                                    <a:schemeClr val="bg1"/>
                                  </a:solidFill>
                                  <a:latin typeface="Cambria Math" panose="02040503050406030204" pitchFamily="18" charset="0"/>
                                </a:rPr>
                                <m:t>∈ </m:t>
                              </m:r>
                            </m:oMath>
                          </a14:m>
                          <a:r>
                            <a:rPr lang="en-US" sz="1200" b="1" dirty="0">
                              <a:solidFill>
                                <a:schemeClr val="bg1"/>
                              </a:solidFill>
                            </a:rPr>
                            <a:t>D</a:t>
                          </a:r>
                          <a:r>
                            <a:rPr lang="en-US" sz="1200" b="1" baseline="-25000" dirty="0">
                              <a:solidFill>
                                <a:schemeClr val="bg1"/>
                              </a:solidFill>
                            </a:rPr>
                            <a:t>1</a:t>
                          </a:r>
                          <a:endParaRPr lang="en-US" sz="12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Record </a:t>
                          </a:r>
                          <a14:m>
                            <m:oMath xmlns:m="http://schemas.openxmlformats.org/officeDocument/2006/math">
                              <m:r>
                                <a:rPr lang="en-US" sz="1200" b="1" i="1" smtClean="0">
                                  <a:solidFill>
                                    <a:schemeClr val="bg1"/>
                                  </a:solidFill>
                                  <a:latin typeface="Cambria Math" panose="02040503050406030204" pitchFamily="18" charset="0"/>
                                </a:rPr>
                                <m:t>∈ </m:t>
                              </m:r>
                            </m:oMath>
                          </a14:m>
                          <a:r>
                            <a:rPr lang="en-US" sz="1200" b="1" dirty="0">
                              <a:solidFill>
                                <a:schemeClr val="bg1"/>
                              </a:solidFill>
                            </a:rPr>
                            <a:t>D</a:t>
                          </a:r>
                          <a:r>
                            <a:rPr lang="en-US" sz="1200" b="1" baseline="-25000" dirty="0">
                              <a:solidFill>
                                <a:schemeClr val="bg1"/>
                              </a:solidFill>
                            </a:rPr>
                            <a:t>2</a:t>
                          </a:r>
                          <a:endParaRPr lang="en-US" sz="12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F1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F2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F3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1821272695"/>
                      </a:ext>
                    </a:extLst>
                  </a:tr>
                  <a:tr h="313730">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IBM,…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IBM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983479206"/>
                      </a:ext>
                    </a:extLst>
                  </a:tr>
                  <a:tr h="313730">
                    <a:tc>
                      <a:txBody>
                        <a:bodyPr/>
                        <a:lstStyle/>
                        <a:p>
                          <a:pPr algn="ctr"/>
                          <a:r>
                            <a:rPr lang="en-US" sz="12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GE China,…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GE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293089128"/>
                      </a:ext>
                    </a:extLst>
                  </a:tr>
                  <a:tr h="313730">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MS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Microsoft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749461770"/>
                      </a:ext>
                    </a:extLst>
                  </a:tr>
                  <a:tr h="313730">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466128594"/>
                      </a:ext>
                    </a:extLst>
                  </a:tr>
                </a:tbl>
              </a:graphicData>
            </a:graphic>
          </p:graphicFrame>
        </mc:Choice>
        <mc:Fallback xmlns="">
          <p:graphicFrame>
            <p:nvGraphicFramePr>
              <p:cNvPr id="31" name="Table 30">
                <a:extLst>
                  <a:ext uri="{FF2B5EF4-FFF2-40B4-BE49-F238E27FC236}">
                    <a16:creationId xmlns:a16="http://schemas.microsoft.com/office/drawing/2014/main" id="{B9AB8B6C-C7E4-FC4F-A915-BDB7179604A0}"/>
                  </a:ext>
                </a:extLst>
              </p:cNvPr>
              <p:cNvGraphicFramePr>
                <a:graphicFrameLocks noGrp="1"/>
              </p:cNvGraphicFramePr>
              <p:nvPr>
                <p:extLst>
                  <p:ext uri="{D42A27DB-BD31-4B8C-83A1-F6EECF244321}">
                    <p14:modId xmlns:p14="http://schemas.microsoft.com/office/powerpoint/2010/main" val="483121913"/>
                  </p:ext>
                </p:extLst>
              </p:nvPr>
            </p:nvGraphicFramePr>
            <p:xfrm>
              <a:off x="6096000" y="3796938"/>
              <a:ext cx="4716948" cy="1568650"/>
            </p:xfrm>
            <a:graphic>
              <a:graphicData uri="http://schemas.openxmlformats.org/drawingml/2006/table">
                <a:tbl>
                  <a:tblPr firstRow="1" bandRow="1">
                    <a:tableStyleId>{5940675A-B579-460E-94D1-54222C63F5DA}</a:tableStyleId>
                  </a:tblPr>
                  <a:tblGrid>
                    <a:gridCol w="535138">
                      <a:extLst>
                        <a:ext uri="{9D8B030D-6E8A-4147-A177-3AD203B41FA5}">
                          <a16:colId xmlns:a16="http://schemas.microsoft.com/office/drawing/2014/main" val="561152561"/>
                        </a:ext>
                      </a:extLst>
                    </a:gridCol>
                    <a:gridCol w="957593">
                      <a:extLst>
                        <a:ext uri="{9D8B030D-6E8A-4147-A177-3AD203B41FA5}">
                          <a16:colId xmlns:a16="http://schemas.microsoft.com/office/drawing/2014/main" val="3792505907"/>
                        </a:ext>
                      </a:extLst>
                    </a:gridCol>
                    <a:gridCol w="957593">
                      <a:extLst>
                        <a:ext uri="{9D8B030D-6E8A-4147-A177-3AD203B41FA5}">
                          <a16:colId xmlns:a16="http://schemas.microsoft.com/office/drawing/2014/main" val="3338116288"/>
                        </a:ext>
                      </a:extLst>
                    </a:gridCol>
                    <a:gridCol w="566656">
                      <a:extLst>
                        <a:ext uri="{9D8B030D-6E8A-4147-A177-3AD203B41FA5}">
                          <a16:colId xmlns:a16="http://schemas.microsoft.com/office/drawing/2014/main" val="1111276766"/>
                        </a:ext>
                      </a:extLst>
                    </a:gridCol>
                    <a:gridCol w="566656">
                      <a:extLst>
                        <a:ext uri="{9D8B030D-6E8A-4147-A177-3AD203B41FA5}">
                          <a16:colId xmlns:a16="http://schemas.microsoft.com/office/drawing/2014/main" val="3713257677"/>
                        </a:ext>
                      </a:extLst>
                    </a:gridCol>
                    <a:gridCol w="566656">
                      <a:extLst>
                        <a:ext uri="{9D8B030D-6E8A-4147-A177-3AD203B41FA5}">
                          <a16:colId xmlns:a16="http://schemas.microsoft.com/office/drawing/2014/main" val="3530445150"/>
                        </a:ext>
                      </a:extLst>
                    </a:gridCol>
                    <a:gridCol w="566656">
                      <a:extLst>
                        <a:ext uri="{9D8B030D-6E8A-4147-A177-3AD203B41FA5}">
                          <a16:colId xmlns:a16="http://schemas.microsoft.com/office/drawing/2014/main" val="3361796551"/>
                        </a:ext>
                      </a:extLst>
                    </a:gridCol>
                  </a:tblGrid>
                  <a:tr h="313730">
                    <a:tc>
                      <a:txBody>
                        <a:bodyPr/>
                        <a:lstStyle/>
                        <a:p>
                          <a:pPr algn="ctr"/>
                          <a:r>
                            <a:rPr lang="en-US" sz="1200" b="1" dirty="0">
                              <a:solidFill>
                                <a:schemeClr val="bg1"/>
                              </a:solidFill>
                            </a:rPr>
                            <a:t>label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56579" r="-334211" b="-4000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58667" r="-238667" b="-400000"/>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F1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F2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F3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1821272695"/>
                      </a:ext>
                    </a:extLst>
                  </a:tr>
                  <a:tr h="313730">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IBM,…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IBM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983479206"/>
                      </a:ext>
                    </a:extLst>
                  </a:tr>
                  <a:tr h="313730">
                    <a:tc>
                      <a:txBody>
                        <a:bodyPr/>
                        <a:lstStyle/>
                        <a:p>
                          <a:pPr algn="ctr"/>
                          <a:r>
                            <a:rPr lang="en-US" sz="12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GE China,…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GE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293089128"/>
                      </a:ext>
                    </a:extLst>
                  </a:tr>
                  <a:tr h="313730">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MS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Microsoft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749461770"/>
                      </a:ext>
                    </a:extLst>
                  </a:tr>
                  <a:tr h="313730">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466128594"/>
                      </a:ext>
                    </a:extLst>
                  </a:tr>
                </a:tbl>
              </a:graphicData>
            </a:graphic>
          </p:graphicFrame>
        </mc:Fallback>
      </mc:AlternateContent>
      <p:sp>
        <p:nvSpPr>
          <p:cNvPr id="34" name="Oval Callout 33">
            <a:extLst>
              <a:ext uri="{FF2B5EF4-FFF2-40B4-BE49-F238E27FC236}">
                <a16:creationId xmlns:a16="http://schemas.microsoft.com/office/drawing/2014/main" id="{7B7CE87F-1372-BC4E-9D48-5296458F057D}"/>
              </a:ext>
            </a:extLst>
          </p:cNvPr>
          <p:cNvSpPr/>
          <p:nvPr/>
        </p:nvSpPr>
        <p:spPr>
          <a:xfrm>
            <a:off x="1485510" y="2047419"/>
            <a:ext cx="5623490" cy="1229498"/>
          </a:xfrm>
          <a:prstGeom prst="wedgeEllipseCallout">
            <a:avLst>
              <a:gd name="adj1" fmla="val 4544"/>
              <a:gd name="adj2" fmla="val 108991"/>
            </a:avLst>
          </a:prstGeom>
          <a:solidFill>
            <a:srgbClr val="DF6633"/>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5" name="TextBox 34">
            <a:extLst>
              <a:ext uri="{FF2B5EF4-FFF2-40B4-BE49-F238E27FC236}">
                <a16:creationId xmlns:a16="http://schemas.microsoft.com/office/drawing/2014/main" id="{D599A52E-8C69-D74D-8503-B50E36CDB45F}"/>
              </a:ext>
            </a:extLst>
          </p:cNvPr>
          <p:cNvSpPr txBox="1"/>
          <p:nvPr/>
        </p:nvSpPr>
        <p:spPr>
          <a:xfrm>
            <a:off x="1872388" y="2292441"/>
            <a:ext cx="4664096"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chemeClr val="bg1"/>
                </a:solidFill>
                <a:effectLst/>
                <a:uFillTx/>
                <a:latin typeface="IBM Plex Sans" panose="020B0503050203000203" pitchFamily="34" charset="77"/>
                <a:sym typeface="Calibri"/>
              </a:rPr>
              <a:t>Design and reuse generic/domain-specific</a:t>
            </a:r>
          </a:p>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FFFF00"/>
                </a:solidFill>
                <a:effectLst/>
                <a:uFillTx/>
                <a:latin typeface="IBM Plex Sans" panose="020B0503050203000203" pitchFamily="34" charset="77"/>
                <a:sym typeface="Calibri"/>
              </a:rPr>
              <a:t>matching/filtering/normalization</a:t>
            </a:r>
          </a:p>
          <a:p>
            <a:pPr marL="0" marR="0" indent="0" algn="ctr" defTabSz="914400" rtl="0" fontAlgn="auto" latinLnBrk="0" hangingPunct="0">
              <a:lnSpc>
                <a:spcPct val="100000"/>
              </a:lnSpc>
              <a:spcBef>
                <a:spcPts val="0"/>
              </a:spcBef>
              <a:spcAft>
                <a:spcPts val="0"/>
              </a:spcAft>
              <a:buClrTx/>
              <a:buSzTx/>
              <a:buFontTx/>
              <a:buNone/>
              <a:tabLst/>
            </a:pPr>
            <a:r>
              <a:rPr lang="en-US" b="1" dirty="0">
                <a:solidFill>
                  <a:schemeClr val="bg1"/>
                </a:solidFill>
                <a:latin typeface="IBM Plex Sans" panose="020B0503050203000203" pitchFamily="34" charset="77"/>
                <a:sym typeface="Calibri"/>
              </a:rPr>
              <a:t>functions</a:t>
            </a:r>
            <a:endParaRPr kumimoji="0" lang="en-US" sz="1800" b="1" i="0" u="none" strike="noStrike" cap="none" spc="0" normalizeH="0" baseline="0" dirty="0">
              <a:ln>
                <a:noFill/>
              </a:ln>
              <a:solidFill>
                <a:schemeClr val="bg1"/>
              </a:solidFill>
              <a:effectLst/>
              <a:uFillTx/>
              <a:latin typeface="IBM Plex Sans" panose="020B0503050203000203" pitchFamily="34" charset="77"/>
              <a:sym typeface="Calibri"/>
            </a:endParaRPr>
          </a:p>
        </p:txBody>
      </p:sp>
      <p:sp>
        <p:nvSpPr>
          <p:cNvPr id="36" name="TextBox 35">
            <a:extLst>
              <a:ext uri="{FF2B5EF4-FFF2-40B4-BE49-F238E27FC236}">
                <a16:creationId xmlns:a16="http://schemas.microsoft.com/office/drawing/2014/main" id="{A4B54788-310F-A74B-B439-D295007BA2FC}"/>
              </a:ext>
            </a:extLst>
          </p:cNvPr>
          <p:cNvSpPr txBox="1"/>
          <p:nvPr/>
        </p:nvSpPr>
        <p:spPr>
          <a:xfrm>
            <a:off x="7233408" y="2926522"/>
            <a:ext cx="1709761"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C00000"/>
                </a:solidFill>
                <a:effectLst/>
                <a:uFillTx/>
                <a:latin typeface="IBM Plex Sans" panose="020B0503050203000203" pitchFamily="34" charset="77"/>
                <a:sym typeface="Calibri"/>
              </a:rPr>
              <a:t>Jaccard similarity</a:t>
            </a:r>
          </a:p>
        </p:txBody>
      </p:sp>
      <p:sp>
        <p:nvSpPr>
          <p:cNvPr id="5" name="TextBox 4">
            <a:extLst>
              <a:ext uri="{FF2B5EF4-FFF2-40B4-BE49-F238E27FC236}">
                <a16:creationId xmlns:a16="http://schemas.microsoft.com/office/drawing/2014/main" id="{8014C283-3BB4-1E45-BEDC-416A36C1DD44}"/>
              </a:ext>
            </a:extLst>
          </p:cNvPr>
          <p:cNvSpPr txBox="1"/>
          <p:nvPr/>
        </p:nvSpPr>
        <p:spPr>
          <a:xfrm>
            <a:off x="8192221" y="2398131"/>
            <a:ext cx="2349359"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C00000"/>
                </a:solidFill>
                <a:effectLst/>
                <a:uFillTx/>
                <a:latin typeface="IBM Plex Sans" panose="020B0503050203000203" pitchFamily="34" charset="77"/>
                <a:sym typeface="Calibri"/>
              </a:rPr>
              <a:t>companyNameSimilarity</a:t>
            </a:r>
          </a:p>
        </p:txBody>
      </p:sp>
      <p:sp>
        <p:nvSpPr>
          <p:cNvPr id="16" name="TextBox 15">
            <a:extLst>
              <a:ext uri="{FF2B5EF4-FFF2-40B4-BE49-F238E27FC236}">
                <a16:creationId xmlns:a16="http://schemas.microsoft.com/office/drawing/2014/main" id="{9F83AA63-CAE9-5447-94E3-7D8F0FC170B6}"/>
              </a:ext>
            </a:extLst>
          </p:cNvPr>
          <p:cNvSpPr txBox="1"/>
          <p:nvPr/>
        </p:nvSpPr>
        <p:spPr>
          <a:xfrm>
            <a:off x="9695453" y="3023178"/>
            <a:ext cx="2181044"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600" dirty="0">
                <a:solidFill>
                  <a:srgbClr val="C00000"/>
                </a:solidFill>
                <a:latin typeface="IBM Plex Sans" panose="020B0503050203000203" pitchFamily="34" charset="77"/>
                <a:sym typeface="Calibri"/>
              </a:rPr>
              <a:t>Edit distance similarity</a:t>
            </a:r>
            <a:endParaRPr kumimoji="0" lang="en-US" sz="1600" b="0" i="0" u="none" strike="noStrike" cap="none" spc="0" normalizeH="0" baseline="0" dirty="0">
              <a:ln>
                <a:noFill/>
              </a:ln>
              <a:solidFill>
                <a:srgbClr val="C00000"/>
              </a:solidFill>
              <a:effectLst/>
              <a:uFillTx/>
              <a:latin typeface="IBM Plex Sans" panose="020B0503050203000203" pitchFamily="34" charset="77"/>
              <a:sym typeface="Calibri"/>
            </a:endParaRPr>
          </a:p>
        </p:txBody>
      </p:sp>
      <p:cxnSp>
        <p:nvCxnSpPr>
          <p:cNvPr id="7" name="Curved Connector 6">
            <a:extLst>
              <a:ext uri="{FF2B5EF4-FFF2-40B4-BE49-F238E27FC236}">
                <a16:creationId xmlns:a16="http://schemas.microsoft.com/office/drawing/2014/main" id="{8FCEC9C5-3BE7-2048-B06E-1696B91FFD54}"/>
              </a:ext>
            </a:extLst>
          </p:cNvPr>
          <p:cNvCxnSpPr>
            <a:cxnSpLocks/>
          </p:cNvCxnSpPr>
          <p:nvPr/>
        </p:nvCxnSpPr>
        <p:spPr>
          <a:xfrm rot="16200000" flipV="1">
            <a:off x="8188542" y="3300497"/>
            <a:ext cx="531864" cy="366185"/>
          </a:xfrm>
          <a:prstGeom prst="curvedConnector3">
            <a:avLst>
              <a:gd name="adj1" fmla="val 50000"/>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23" name="Curved Connector 22">
            <a:extLst>
              <a:ext uri="{FF2B5EF4-FFF2-40B4-BE49-F238E27FC236}">
                <a16:creationId xmlns:a16="http://schemas.microsoft.com/office/drawing/2014/main" id="{AC7A4188-1F1D-034D-A6D5-3112D5C06F88}"/>
              </a:ext>
            </a:extLst>
          </p:cNvPr>
          <p:cNvCxnSpPr>
            <a:cxnSpLocks/>
          </p:cNvCxnSpPr>
          <p:nvPr/>
        </p:nvCxnSpPr>
        <p:spPr>
          <a:xfrm rot="16200000" flipV="1">
            <a:off x="8827390" y="3166701"/>
            <a:ext cx="1012838" cy="152801"/>
          </a:xfrm>
          <a:prstGeom prst="curvedConnector3">
            <a:avLst>
              <a:gd name="adj1" fmla="val 50000"/>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24" name="Curved Connector 23">
            <a:extLst>
              <a:ext uri="{FF2B5EF4-FFF2-40B4-BE49-F238E27FC236}">
                <a16:creationId xmlns:a16="http://schemas.microsoft.com/office/drawing/2014/main" id="{3BDF75D9-8829-B844-8E48-CB9F4A68A8B0}"/>
              </a:ext>
            </a:extLst>
          </p:cNvPr>
          <p:cNvCxnSpPr>
            <a:cxnSpLocks/>
          </p:cNvCxnSpPr>
          <p:nvPr/>
        </p:nvCxnSpPr>
        <p:spPr>
          <a:xfrm rot="5400000" flipH="1" flipV="1">
            <a:off x="9814808" y="3388112"/>
            <a:ext cx="425864" cy="344370"/>
          </a:xfrm>
          <a:prstGeom prst="curvedConnector3">
            <a:avLst>
              <a:gd name="adj1" fmla="val 50000"/>
            </a:avLst>
          </a:prstGeom>
          <a:ln w="190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93563696"/>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2B3E6E-02AB-E64E-88B8-13FFFDECD3B0}"/>
              </a:ext>
            </a:extLst>
          </p:cNvPr>
          <p:cNvSpPr>
            <a:spLocks noGrp="1"/>
          </p:cNvSpPr>
          <p:nvPr>
            <p:ph type="sldNum" sz="quarter" idx="2"/>
          </p:nvPr>
        </p:nvSpPr>
        <p:spPr/>
        <p:txBody>
          <a:bodyPr/>
          <a:lstStyle/>
          <a:p>
            <a:fld id="{86CB4B4D-7CA3-9044-876B-883B54F8677D}" type="slidenum">
              <a:rPr lang="en-US" smtClean="0"/>
              <a:t>58</a:t>
            </a:fld>
            <a:endParaRPr lang="en-US"/>
          </a:p>
        </p:txBody>
      </p:sp>
      <p:sp>
        <p:nvSpPr>
          <p:cNvPr id="3" name="Title 2">
            <a:extLst>
              <a:ext uri="{FF2B5EF4-FFF2-40B4-BE49-F238E27FC236}">
                <a16:creationId xmlns:a16="http://schemas.microsoft.com/office/drawing/2014/main" id="{568E1D25-3169-B745-8A0A-18196A1CB37B}"/>
              </a:ext>
            </a:extLst>
          </p:cNvPr>
          <p:cNvSpPr>
            <a:spLocks noGrp="1"/>
          </p:cNvSpPr>
          <p:nvPr>
            <p:ph type="title"/>
          </p:nvPr>
        </p:nvSpPr>
        <p:spPr>
          <a:xfrm>
            <a:off x="297353" y="335195"/>
            <a:ext cx="11476464" cy="571498"/>
          </a:xfrm>
        </p:spPr>
        <p:txBody>
          <a:bodyPr>
            <a:noAutofit/>
          </a:bodyPr>
          <a:lstStyle/>
          <a:p>
            <a:r>
              <a:rPr lang="en-US" sz="2800" dirty="0"/>
              <a:t>Different types of matching functions</a:t>
            </a:r>
          </a:p>
        </p:txBody>
      </p:sp>
      <p:sp>
        <p:nvSpPr>
          <p:cNvPr id="4" name="Text Placeholder 3">
            <a:extLst>
              <a:ext uri="{FF2B5EF4-FFF2-40B4-BE49-F238E27FC236}">
                <a16:creationId xmlns:a16="http://schemas.microsoft.com/office/drawing/2014/main" id="{3ADF1A42-C121-F247-A53D-B14DFDFC2176}"/>
              </a:ext>
            </a:extLst>
          </p:cNvPr>
          <p:cNvSpPr>
            <a:spLocks noGrp="1"/>
          </p:cNvSpPr>
          <p:nvPr>
            <p:ph type="body" idx="1"/>
          </p:nvPr>
        </p:nvSpPr>
        <p:spPr>
          <a:xfrm>
            <a:off x="1578315" y="3948454"/>
            <a:ext cx="10972166" cy="1863598"/>
          </a:xfrm>
        </p:spPr>
        <p:txBody>
          <a:bodyPr/>
          <a:lstStyle/>
          <a:p>
            <a:pPr>
              <a:lnSpc>
                <a:spcPts val="1540"/>
              </a:lnSpc>
            </a:pPr>
            <a:r>
              <a:rPr lang="en-US" b="1" dirty="0">
                <a:solidFill>
                  <a:schemeClr val="tx1"/>
                </a:solidFill>
              </a:rPr>
              <a:t>Need to capture sophisticated domain knowledge</a:t>
            </a:r>
          </a:p>
          <a:p>
            <a:pPr lvl="1">
              <a:lnSpc>
                <a:spcPts val="1540"/>
              </a:lnSpc>
            </a:pPr>
            <a:endParaRPr lang="en-US" dirty="0">
              <a:solidFill>
                <a:schemeClr val="tx1"/>
              </a:solidFill>
            </a:endParaRPr>
          </a:p>
          <a:p>
            <a:pPr lvl="1">
              <a:lnSpc>
                <a:spcPts val="1540"/>
              </a:lnSpc>
            </a:pPr>
            <a:r>
              <a:rPr lang="en-US" dirty="0">
                <a:solidFill>
                  <a:schemeClr val="tx1"/>
                </a:solidFill>
              </a:rPr>
              <a:t>Company name normalization functions:</a:t>
            </a:r>
          </a:p>
          <a:p>
            <a:pPr marL="453953" lvl="1" indent="0">
              <a:lnSpc>
                <a:spcPts val="1540"/>
              </a:lnSpc>
              <a:buNone/>
            </a:pPr>
            <a:endParaRPr lang="en-US" dirty="0">
              <a:solidFill>
                <a:schemeClr val="tx1"/>
              </a:solidFill>
            </a:endParaRPr>
          </a:p>
          <a:p>
            <a:pPr lvl="1">
              <a:lnSpc>
                <a:spcPts val="1540"/>
              </a:lnSpc>
            </a:pPr>
            <a:r>
              <a:rPr lang="en-US" dirty="0">
                <a:solidFill>
                  <a:schemeClr val="tx1"/>
                </a:solidFill>
              </a:rPr>
              <a:t>Date time normalization:</a:t>
            </a:r>
          </a:p>
          <a:p>
            <a:pPr lvl="1">
              <a:lnSpc>
                <a:spcPts val="1540"/>
              </a:lnSpc>
            </a:pPr>
            <a:endParaRPr lang="en-US" dirty="0">
              <a:solidFill>
                <a:schemeClr val="tx1"/>
              </a:solidFill>
            </a:endParaRPr>
          </a:p>
          <a:p>
            <a:pPr lvl="1">
              <a:lnSpc>
                <a:spcPts val="1540"/>
              </a:lnSpc>
            </a:pPr>
            <a:r>
              <a:rPr lang="en-US" dirty="0">
                <a:solidFill>
                  <a:schemeClr val="tx1"/>
                </a:solidFill>
              </a:rPr>
              <a:t>Compute geo distances:</a:t>
            </a:r>
          </a:p>
          <a:p>
            <a:pPr marL="453953" lvl="1" indent="0">
              <a:buNone/>
            </a:pPr>
            <a:endParaRPr lang="en-US" dirty="0">
              <a:solidFill>
                <a:schemeClr val="tx1"/>
              </a:solidFill>
            </a:endParaRPr>
          </a:p>
        </p:txBody>
      </p:sp>
      <p:sp>
        <p:nvSpPr>
          <p:cNvPr id="5" name="TextBox 4">
            <a:extLst>
              <a:ext uri="{FF2B5EF4-FFF2-40B4-BE49-F238E27FC236}">
                <a16:creationId xmlns:a16="http://schemas.microsoft.com/office/drawing/2014/main" id="{F2B1AE0B-72DC-2F40-B397-746BC6C66E84}"/>
              </a:ext>
            </a:extLst>
          </p:cNvPr>
          <p:cNvSpPr txBox="1"/>
          <p:nvPr/>
        </p:nvSpPr>
        <p:spPr>
          <a:xfrm>
            <a:off x="6668895" y="4268471"/>
            <a:ext cx="346504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i="0" u="none" strike="noStrike" cap="none" spc="0" normalizeH="0" baseline="0" dirty="0">
                <a:ln>
                  <a:noFill/>
                </a:ln>
                <a:solidFill>
                  <a:srgbClr val="C00000"/>
                </a:solidFill>
                <a:effectLst/>
                <a:uFillTx/>
                <a:latin typeface="IBM Plex Sans" panose="020B0503050203000203" pitchFamily="34" charset="77"/>
                <a:sym typeface="Calibri"/>
              </a:rPr>
              <a:t>IBM, Corp.   </a:t>
            </a:r>
            <a:r>
              <a:rPr kumimoji="0" lang="en-US" sz="1800" i="0" u="none" strike="noStrike" cap="none" spc="0" normalizeH="0" baseline="0" dirty="0">
                <a:ln>
                  <a:noFill/>
                </a:ln>
                <a:solidFill>
                  <a:srgbClr val="C00000"/>
                </a:solidFill>
                <a:effectLst/>
                <a:uFillTx/>
                <a:latin typeface="IBM Plex Sans" panose="020B0503050203000203" pitchFamily="34" charset="77"/>
                <a:sym typeface="Wingdings" pitchFamily="2" charset="2"/>
              </a:rPr>
              <a:t>  </a:t>
            </a:r>
            <a:r>
              <a:rPr kumimoji="0" lang="en-US" sz="1800" i="0" u="none" strike="noStrike" cap="none" spc="0" normalizeH="0" baseline="0" dirty="0">
                <a:ln>
                  <a:noFill/>
                </a:ln>
                <a:solidFill>
                  <a:srgbClr val="C00000"/>
                </a:solidFill>
                <a:effectLst/>
                <a:uFillTx/>
                <a:latin typeface="IBM Plex Sans" panose="020B0503050203000203" pitchFamily="34" charset="77"/>
                <a:sym typeface="Calibri"/>
              </a:rPr>
              <a:t> IBM Corporation</a:t>
            </a:r>
          </a:p>
        </p:txBody>
      </p:sp>
      <p:sp>
        <p:nvSpPr>
          <p:cNvPr id="6" name="TextBox 5">
            <a:extLst>
              <a:ext uri="{FF2B5EF4-FFF2-40B4-BE49-F238E27FC236}">
                <a16:creationId xmlns:a16="http://schemas.microsoft.com/office/drawing/2014/main" id="{E01525BD-2947-EF4D-B2C4-F59F855FB07E}"/>
              </a:ext>
            </a:extLst>
          </p:cNvPr>
          <p:cNvSpPr txBox="1"/>
          <p:nvPr/>
        </p:nvSpPr>
        <p:spPr>
          <a:xfrm>
            <a:off x="5029022" y="4695588"/>
            <a:ext cx="674479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i="0" u="none" strike="noStrike" cap="none" spc="0" normalizeH="0" baseline="0" dirty="0">
                <a:ln>
                  <a:noFill/>
                </a:ln>
                <a:solidFill>
                  <a:srgbClr val="C00000"/>
                </a:solidFill>
                <a:effectLst/>
                <a:uFillTx/>
                <a:latin typeface="IBM Plex Sans" panose="020B0503050203000203" pitchFamily="34" charset="77"/>
                <a:sym typeface="Calibri"/>
              </a:rPr>
              <a:t>{Nov. 3, 19     11/03/19     3rd November, 2019} </a:t>
            </a:r>
            <a:r>
              <a:rPr kumimoji="0" lang="en-US" sz="1800" i="0" u="none" strike="noStrike" cap="none" spc="0" normalizeH="0" baseline="0" dirty="0">
                <a:ln>
                  <a:noFill/>
                </a:ln>
                <a:solidFill>
                  <a:srgbClr val="C00000"/>
                </a:solidFill>
                <a:effectLst/>
                <a:uFillTx/>
                <a:latin typeface="IBM Plex Sans" panose="020B0503050203000203" pitchFamily="34" charset="77"/>
                <a:sym typeface="Wingdings" pitchFamily="2" charset="2"/>
              </a:rPr>
              <a:t>  </a:t>
            </a:r>
            <a:r>
              <a:rPr kumimoji="0" lang="en-US" sz="1800" i="0" u="none" strike="noStrike" cap="none" spc="0" normalizeH="0" baseline="0" dirty="0">
                <a:ln>
                  <a:noFill/>
                </a:ln>
                <a:solidFill>
                  <a:srgbClr val="C00000"/>
                </a:solidFill>
                <a:effectLst/>
                <a:uFillTx/>
                <a:latin typeface="IBM Plex Sans" panose="020B0503050203000203" pitchFamily="34" charset="77"/>
                <a:sym typeface="Calibri"/>
              </a:rPr>
              <a:t> 2019-11-03</a:t>
            </a:r>
          </a:p>
        </p:txBody>
      </p:sp>
      <p:sp>
        <p:nvSpPr>
          <p:cNvPr id="7" name="Rectangle 6">
            <a:extLst>
              <a:ext uri="{FF2B5EF4-FFF2-40B4-BE49-F238E27FC236}">
                <a16:creationId xmlns:a16="http://schemas.microsoft.com/office/drawing/2014/main" id="{EC88959C-F9BD-ED49-8385-2762E131279C}"/>
              </a:ext>
            </a:extLst>
          </p:cNvPr>
          <p:cNvSpPr/>
          <p:nvPr/>
        </p:nvSpPr>
        <p:spPr>
          <a:xfrm>
            <a:off x="4983173" y="5120733"/>
            <a:ext cx="6790642" cy="369332"/>
          </a:xfrm>
          <a:prstGeom prst="rect">
            <a:avLst/>
          </a:prstGeom>
        </p:spPr>
        <p:txBody>
          <a:bodyPr wrap="none">
            <a:spAutoFit/>
          </a:bodyPr>
          <a:lstStyle/>
          <a:p>
            <a:r>
              <a:rPr lang="en-US" dirty="0" err="1">
                <a:solidFill>
                  <a:srgbClr val="C00000"/>
                </a:solidFill>
                <a:latin typeface="IBM Plex Sans" panose="020B0503050203000203" pitchFamily="34" charset="77"/>
              </a:rPr>
              <a:t>GetDistanceInMiles</a:t>
            </a:r>
            <a:r>
              <a:rPr lang="en-US" dirty="0">
                <a:solidFill>
                  <a:srgbClr val="C00000"/>
                </a:solidFill>
                <a:latin typeface="IBM Plex Sans" panose="020B0503050203000203" pitchFamily="34" charset="77"/>
              </a:rPr>
              <a:t>(“San Francisco, CA”, ”San Jose, CA”)= 48.3</a:t>
            </a:r>
          </a:p>
        </p:txBody>
      </p:sp>
      <p:sp>
        <p:nvSpPr>
          <p:cNvPr id="9" name="Down Arrow 8">
            <a:extLst>
              <a:ext uri="{FF2B5EF4-FFF2-40B4-BE49-F238E27FC236}">
                <a16:creationId xmlns:a16="http://schemas.microsoft.com/office/drawing/2014/main" id="{41F71A4D-8C23-014B-A833-DD713CA50BD0}"/>
              </a:ext>
            </a:extLst>
          </p:cNvPr>
          <p:cNvSpPr/>
          <p:nvPr/>
        </p:nvSpPr>
        <p:spPr>
          <a:xfrm>
            <a:off x="533663" y="2148628"/>
            <a:ext cx="510988" cy="2629560"/>
          </a:xfrm>
          <a:prstGeom prst="downArrow">
            <a:avLst/>
          </a:prstGeom>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path path="circle">
              <a:fillToRect t="100000" r="100000"/>
            </a:path>
            <a:tileRect l="-100000" b="-100000"/>
          </a:gra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 name="TextBox 9">
            <a:extLst>
              <a:ext uri="{FF2B5EF4-FFF2-40B4-BE49-F238E27FC236}">
                <a16:creationId xmlns:a16="http://schemas.microsoft.com/office/drawing/2014/main" id="{591671FE-AD8C-4545-BAF8-2BC508ED3557}"/>
              </a:ext>
            </a:extLst>
          </p:cNvPr>
          <p:cNvSpPr txBox="1"/>
          <p:nvPr/>
        </p:nvSpPr>
        <p:spPr>
          <a:xfrm>
            <a:off x="415053" y="1617677"/>
            <a:ext cx="82169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Generic</a:t>
            </a:r>
          </a:p>
        </p:txBody>
      </p:sp>
      <p:sp>
        <p:nvSpPr>
          <p:cNvPr id="11" name="TextBox 10">
            <a:extLst>
              <a:ext uri="{FF2B5EF4-FFF2-40B4-BE49-F238E27FC236}">
                <a16:creationId xmlns:a16="http://schemas.microsoft.com/office/drawing/2014/main" id="{763715FC-576F-BF4C-BB35-24C193439223}"/>
              </a:ext>
            </a:extLst>
          </p:cNvPr>
          <p:cNvSpPr txBox="1"/>
          <p:nvPr/>
        </p:nvSpPr>
        <p:spPr>
          <a:xfrm>
            <a:off x="0" y="4961812"/>
            <a:ext cx="157831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Domain specific</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2" name="Rectangle 11">
            <a:extLst>
              <a:ext uri="{FF2B5EF4-FFF2-40B4-BE49-F238E27FC236}">
                <a16:creationId xmlns:a16="http://schemas.microsoft.com/office/drawing/2014/main" id="{D8DD0147-24C8-D24F-8D34-8AE868CB927E}"/>
              </a:ext>
            </a:extLst>
          </p:cNvPr>
          <p:cNvSpPr/>
          <p:nvPr/>
        </p:nvSpPr>
        <p:spPr>
          <a:xfrm>
            <a:off x="1044651" y="1613704"/>
            <a:ext cx="7726724" cy="923330"/>
          </a:xfrm>
          <a:prstGeom prst="rect">
            <a:avLst/>
          </a:prstGeom>
        </p:spPr>
        <p:txBody>
          <a:bodyPr wrap="square">
            <a:spAutoFit/>
          </a:bodyPr>
          <a:lstStyle/>
          <a:p>
            <a:pPr marL="742950" lvl="1" indent="-285750">
              <a:buFont typeface="Arial" panose="020B0604020202020204" pitchFamily="34" charset="0"/>
              <a:buChar char="•"/>
            </a:pPr>
            <a:r>
              <a:rPr lang="en-US" dirty="0"/>
              <a:t>Text based similarity functions (e.g., </a:t>
            </a:r>
            <a:r>
              <a:rPr lang="en-US" dirty="0">
                <a:solidFill>
                  <a:srgbClr val="C00000"/>
                </a:solidFill>
              </a:rPr>
              <a:t>equality</a:t>
            </a:r>
            <a:r>
              <a:rPr lang="en-US" dirty="0"/>
              <a:t>, </a:t>
            </a:r>
            <a:r>
              <a:rPr lang="en-US" dirty="0">
                <a:solidFill>
                  <a:srgbClr val="C00000"/>
                </a:solidFill>
              </a:rPr>
              <a:t>Jaccard similarity</a:t>
            </a:r>
            <a:r>
              <a:rPr lang="en-US" dirty="0"/>
              <a:t>)</a:t>
            </a:r>
          </a:p>
          <a:p>
            <a:pPr marL="742950" lvl="1" indent="-285750">
              <a:buFont typeface="Arial" panose="020B0604020202020204" pitchFamily="34" charset="0"/>
              <a:buChar char="•"/>
            </a:pPr>
            <a:r>
              <a:rPr lang="en-US" dirty="0"/>
              <a:t>Boolean functions (e.g., </a:t>
            </a:r>
            <a:r>
              <a:rPr lang="en-US" dirty="0" err="1">
                <a:solidFill>
                  <a:srgbClr val="C00000"/>
                </a:solidFill>
              </a:rPr>
              <a:t>isNotEmpty</a:t>
            </a:r>
            <a:r>
              <a:rPr lang="en-US" dirty="0"/>
              <a:t>,  </a:t>
            </a:r>
            <a:r>
              <a:rPr lang="en-US" dirty="0" err="1">
                <a:solidFill>
                  <a:srgbClr val="C00000"/>
                </a:solidFill>
              </a:rPr>
              <a:t>nonNegativeNumber</a:t>
            </a:r>
            <a:r>
              <a:rPr lang="en-US" dirty="0"/>
              <a:t>)</a:t>
            </a:r>
          </a:p>
          <a:p>
            <a:pPr marL="742950" lvl="1" indent="-285750">
              <a:buFont typeface="Arial" panose="020B0604020202020204" pitchFamily="34" charset="0"/>
              <a:buChar char="•"/>
            </a:pPr>
            <a:r>
              <a:rPr lang="en-US" dirty="0"/>
              <a:t>Simple normalization function (</a:t>
            </a:r>
            <a:r>
              <a:rPr lang="en-US" dirty="0" err="1"/>
              <a:t>e.g</a:t>
            </a:r>
            <a:r>
              <a:rPr lang="en-US" dirty="0"/>
              <a:t>, </a:t>
            </a:r>
            <a:r>
              <a:rPr lang="en-US" dirty="0" err="1">
                <a:solidFill>
                  <a:srgbClr val="C00000"/>
                </a:solidFill>
              </a:rPr>
              <a:t>toLower</a:t>
            </a:r>
            <a:r>
              <a:rPr lang="en-US" dirty="0"/>
              <a:t>, </a:t>
            </a:r>
            <a:r>
              <a:rPr lang="en-US" dirty="0" err="1">
                <a:solidFill>
                  <a:srgbClr val="C00000"/>
                </a:solidFill>
              </a:rPr>
              <a:t>toUpper</a:t>
            </a:r>
            <a:r>
              <a:rPr lang="en-US" dirty="0"/>
              <a:t>, </a:t>
            </a:r>
            <a:r>
              <a:rPr lang="en-US" dirty="0">
                <a:solidFill>
                  <a:srgbClr val="C00000"/>
                </a:solidFill>
              </a:rPr>
              <a:t>strip</a:t>
            </a:r>
            <a:r>
              <a:rPr lang="en-US" dirty="0"/>
              <a:t>)</a:t>
            </a:r>
          </a:p>
        </p:txBody>
      </p:sp>
      <p:sp>
        <p:nvSpPr>
          <p:cNvPr id="13" name="Oval 12">
            <a:extLst>
              <a:ext uri="{FF2B5EF4-FFF2-40B4-BE49-F238E27FC236}">
                <a16:creationId xmlns:a16="http://schemas.microsoft.com/office/drawing/2014/main" id="{AD4B5C7A-69EF-344B-90A6-7413148A24BE}"/>
              </a:ext>
            </a:extLst>
          </p:cNvPr>
          <p:cNvSpPr/>
          <p:nvPr/>
        </p:nvSpPr>
        <p:spPr>
          <a:xfrm>
            <a:off x="8628640" y="1412830"/>
            <a:ext cx="2518709" cy="1298374"/>
          </a:xfrm>
          <a:prstGeom prst="ellipse">
            <a:avLst/>
          </a:prstGeom>
          <a:solidFill>
            <a:schemeClr val="accent6">
              <a:lumMod val="20000"/>
              <a:lumOff val="80000"/>
            </a:schemeClr>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Ready to use</a:t>
            </a:r>
          </a:p>
          <a:p>
            <a:pPr marL="0" marR="0" indent="0" algn="ctr"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or can be </a:t>
            </a:r>
          </a:p>
          <a:p>
            <a:pPr marL="0" marR="0" indent="0" algn="ctr"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fine-tune </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4" name="Oval 13">
            <a:extLst>
              <a:ext uri="{FF2B5EF4-FFF2-40B4-BE49-F238E27FC236}">
                <a16:creationId xmlns:a16="http://schemas.microsoft.com/office/drawing/2014/main" id="{3F1AB244-F89F-2340-9D15-360FD57479A8}"/>
              </a:ext>
            </a:extLst>
          </p:cNvPr>
          <p:cNvSpPr/>
          <p:nvPr/>
        </p:nvSpPr>
        <p:spPr>
          <a:xfrm>
            <a:off x="8628640" y="5906200"/>
            <a:ext cx="2518709" cy="519348"/>
          </a:xfrm>
          <a:prstGeom prst="ellipse">
            <a:avLst/>
          </a:prstGeom>
          <a:solidFill>
            <a:schemeClr val="tx1"/>
          </a:solid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bg1"/>
                </a:solidFill>
                <a:effectLst/>
                <a:uFillTx/>
                <a:latin typeface="+mn-lt"/>
                <a:ea typeface="+mn-ea"/>
                <a:cs typeface="+mn-cs"/>
                <a:sym typeface="Calibri"/>
              </a:rPr>
              <a:t>May be learned</a:t>
            </a:r>
          </a:p>
        </p:txBody>
      </p:sp>
    </p:spTree>
    <p:extLst>
      <p:ext uri="{BB962C8B-B14F-4D97-AF65-F5344CB8AC3E}">
        <p14:creationId xmlns:p14="http://schemas.microsoft.com/office/powerpoint/2010/main" val="2915962898"/>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B2BEF5-2B34-4771-87D6-6BCCE3519057}"/>
              </a:ext>
            </a:extLst>
          </p:cNvPr>
          <p:cNvSpPr>
            <a:spLocks noGrp="1"/>
          </p:cNvSpPr>
          <p:nvPr>
            <p:ph type="sldNum" sz="quarter" idx="2"/>
          </p:nvPr>
        </p:nvSpPr>
        <p:spPr>
          <a:xfrm>
            <a:off x="11378677" y="6548630"/>
            <a:ext cx="203009" cy="177417"/>
          </a:xfrm>
        </p:spPr>
        <p:txBody>
          <a:bodyPr/>
          <a:lstStyle/>
          <a:p>
            <a:fld id="{86CB4B4D-7CA3-9044-876B-883B54F8677D}" type="slidenum">
              <a:rPr lang="en-US"/>
              <a:t>59</a:t>
            </a:fld>
            <a:endParaRPr lang="en-US"/>
          </a:p>
        </p:txBody>
      </p:sp>
      <p:sp>
        <p:nvSpPr>
          <p:cNvPr id="3" name="Title 2">
            <a:extLst>
              <a:ext uri="{FF2B5EF4-FFF2-40B4-BE49-F238E27FC236}">
                <a16:creationId xmlns:a16="http://schemas.microsoft.com/office/drawing/2014/main" id="{1A34BE3E-A276-4D9F-897C-14488D9191FD}"/>
              </a:ext>
            </a:extLst>
          </p:cNvPr>
          <p:cNvSpPr>
            <a:spLocks noGrp="1"/>
          </p:cNvSpPr>
          <p:nvPr>
            <p:ph type="title"/>
          </p:nvPr>
        </p:nvSpPr>
        <p:spPr/>
        <p:txBody>
          <a:bodyPr lIns="0" tIns="0" rIns="0" bIns="0" anchor="t">
            <a:normAutofit/>
          </a:bodyPr>
          <a:lstStyle/>
          <a:p>
            <a:r>
              <a:rPr lang="en-US" dirty="0">
                <a:latin typeface="IBM Plex Sans"/>
              </a:rPr>
              <a:t>Active Learning – Features Engineering for ER</a:t>
            </a:r>
            <a:endParaRPr lang="en-US" dirty="0"/>
          </a:p>
        </p:txBody>
      </p:sp>
      <p:sp>
        <p:nvSpPr>
          <p:cNvPr id="38" name="Text Placeholder 3">
            <a:extLst>
              <a:ext uri="{FF2B5EF4-FFF2-40B4-BE49-F238E27FC236}">
                <a16:creationId xmlns:a16="http://schemas.microsoft.com/office/drawing/2014/main" id="{9AFA7309-94B8-AC4F-8990-16AFFCFDBA64}"/>
              </a:ext>
            </a:extLst>
          </p:cNvPr>
          <p:cNvSpPr>
            <a:spLocks noGrp="1"/>
          </p:cNvSpPr>
          <p:nvPr>
            <p:ph type="body" idx="1"/>
          </p:nvPr>
        </p:nvSpPr>
        <p:spPr>
          <a:xfrm>
            <a:off x="609520" y="1181100"/>
            <a:ext cx="10972166" cy="5067300"/>
          </a:xfrm>
        </p:spPr>
        <p:txBody>
          <a:bodyPr>
            <a:normAutofit/>
          </a:bodyPr>
          <a:lstStyle/>
          <a:p>
            <a:r>
              <a:rPr lang="en-US" b="1" dirty="0">
                <a:solidFill>
                  <a:schemeClr val="tx1"/>
                </a:solidFill>
              </a:rPr>
              <a:t>Approximate string matching with active learning</a:t>
            </a:r>
          </a:p>
          <a:p>
            <a:pPr lvl="1"/>
            <a:r>
              <a:rPr lang="en-US" dirty="0">
                <a:solidFill>
                  <a:schemeClr val="tx1"/>
                </a:solidFill>
              </a:rPr>
              <a:t>[Buch and </a:t>
            </a:r>
            <a:r>
              <a:rPr lang="en-US" dirty="0" err="1">
                <a:solidFill>
                  <a:schemeClr val="tx1"/>
                </a:solidFill>
              </a:rPr>
              <a:t>Andrzejak</a:t>
            </a:r>
            <a:r>
              <a:rPr lang="en-US" dirty="0">
                <a:solidFill>
                  <a:schemeClr val="tx1"/>
                </a:solidFill>
              </a:rPr>
              <a:t>, CIKM 2015] </a:t>
            </a:r>
          </a:p>
          <a:p>
            <a:pPr lvl="1"/>
            <a:endParaRPr lang="en-US" b="1" dirty="0">
              <a:solidFill>
                <a:schemeClr val="tx1"/>
              </a:solidFill>
            </a:endParaRPr>
          </a:p>
          <a:p>
            <a:pPr lvl="1"/>
            <a:endParaRPr lang="en-US" b="1" dirty="0">
              <a:solidFill>
                <a:schemeClr val="tx1"/>
              </a:solidFill>
            </a:endParaRPr>
          </a:p>
          <a:p>
            <a:r>
              <a:rPr lang="en-US" b="1" dirty="0">
                <a:solidFill>
                  <a:schemeClr val="tx1"/>
                </a:solidFill>
              </a:rPr>
              <a:t>Entity name normalization based on semantic structures</a:t>
            </a:r>
          </a:p>
          <a:p>
            <a:pPr lvl="1"/>
            <a:r>
              <a:rPr lang="en-US" dirty="0">
                <a:solidFill>
                  <a:schemeClr val="tx1"/>
                </a:solidFill>
              </a:rPr>
              <a:t>[Nikita et al., COLING 2018]</a:t>
            </a:r>
          </a:p>
          <a:p>
            <a:pPr lvl="1"/>
            <a:r>
              <a:rPr lang="en-US" dirty="0">
                <a:solidFill>
                  <a:schemeClr val="tx1"/>
                </a:solidFill>
              </a:rPr>
              <a:t>[Qian et al., ICDE 2018]</a:t>
            </a:r>
          </a:p>
          <a:p>
            <a:endParaRPr lang="en-US" b="1" dirty="0">
              <a:solidFill>
                <a:schemeClr val="tx1"/>
              </a:solidFill>
            </a:endParaRPr>
          </a:p>
          <a:p>
            <a:pPr marL="0" indent="0">
              <a:buNone/>
            </a:pPr>
            <a:endParaRPr lang="en-US" dirty="0">
              <a:solidFill>
                <a:schemeClr val="tx1"/>
              </a:solidFill>
            </a:endParaRPr>
          </a:p>
          <a:p>
            <a:endParaRPr lang="en-US" b="1" dirty="0">
              <a:solidFill>
                <a:schemeClr val="tx1"/>
              </a:solidFill>
            </a:endParaRPr>
          </a:p>
        </p:txBody>
      </p:sp>
    </p:spTree>
    <p:extLst>
      <p:ext uri="{BB962C8B-B14F-4D97-AF65-F5344CB8AC3E}">
        <p14:creationId xmlns:p14="http://schemas.microsoft.com/office/powerpoint/2010/main" val="220453518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9"/>
          <p:cNvPicPr>
            <a:picLocks noChangeAspect="1" noChangeArrowheads="1"/>
          </p:cNvPicPr>
          <p:nvPr/>
        </p:nvPicPr>
        <p:blipFill>
          <a:blip r:embed="rId5" cstate="print">
            <a:extLst>
              <a:ext uri="{28A0092B-C50C-407E-A947-70E740481C1C}">
                <a14:useLocalDpi xmlns:a14="http://schemas.microsoft.com/office/drawing/2010/main" val="0"/>
              </a:ext>
            </a:extLst>
          </a:blip>
          <a:srcRect l="-935" t="3775" r="3368" b="21094"/>
          <a:stretch>
            <a:fillRect/>
          </a:stretch>
        </p:blipFill>
        <p:spPr bwMode="auto">
          <a:xfrm>
            <a:off x="391902" y="2825376"/>
            <a:ext cx="3916775" cy="2416884"/>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86019" name="Rectangle 2"/>
          <p:cNvSpPr>
            <a:spLocks noChangeArrowheads="1"/>
          </p:cNvSpPr>
          <p:nvPr/>
        </p:nvSpPr>
        <p:spPr bwMode="auto">
          <a:xfrm>
            <a:off x="3944163" y="1637714"/>
            <a:ext cx="2198283" cy="1017587"/>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1">
              <a:solidFill>
                <a:srgbClr val="2F2B20"/>
              </a:solidFill>
              <a:ea typeface="ＭＳ Ｐゴシック" panose="020B0600070205080204" pitchFamily="34" charset="-128"/>
            </a:endParaRPr>
          </a:p>
        </p:txBody>
      </p:sp>
      <p:sp>
        <p:nvSpPr>
          <p:cNvPr id="1235973" name="Rectangle 5"/>
          <p:cNvSpPr>
            <a:spLocks noChangeArrowheads="1"/>
          </p:cNvSpPr>
          <p:nvPr/>
        </p:nvSpPr>
        <p:spPr bwMode="auto">
          <a:xfrm>
            <a:off x="4017775" y="1767888"/>
            <a:ext cx="875379" cy="726965"/>
          </a:xfrm>
          <a:prstGeom prst="rect">
            <a:avLst/>
          </a:prstGeom>
          <a:solidFill>
            <a:srgbClr val="92D050"/>
          </a:solidFill>
          <a:ln>
            <a:noFill/>
          </a:ln>
          <a:effectLst>
            <a:outerShdw blurRad="63500" dist="38099" dir="2700000" algn="ctr" rotWithShape="0">
              <a:schemeClr val="bg2">
                <a:alpha val="74998"/>
              </a:schemeClr>
            </a:outerShdw>
          </a:effectLst>
          <a:extLst>
            <a:ext uri="{91240B29-F687-4f45-9708-019B960494DF}"/>
          </a:extLst>
        </p:spPr>
        <p:txBody>
          <a:bodyPr wrap="none" anchor="ctr"/>
          <a:lstStyle/>
          <a:p>
            <a:pPr algn="ctr" fontAlgn="base">
              <a:spcBef>
                <a:spcPct val="0"/>
              </a:spcBef>
              <a:spcAft>
                <a:spcPct val="0"/>
              </a:spcAft>
              <a:defRPr/>
            </a:pPr>
            <a:r>
              <a:rPr lang="en-US" sz="1467" dirty="0">
                <a:solidFill>
                  <a:schemeClr val="bg2"/>
                </a:solidFill>
                <a:ea typeface="ＭＳ Ｐゴシック" pitchFamily="34" charset="-128"/>
              </a:rPr>
              <a:t>Extract</a:t>
            </a:r>
            <a:endParaRPr lang="en-US" sz="1600" dirty="0">
              <a:solidFill>
                <a:schemeClr val="bg2"/>
              </a:solidFill>
              <a:ea typeface="ＭＳ Ｐゴシック" pitchFamily="34" charset="-128"/>
            </a:endParaRPr>
          </a:p>
        </p:txBody>
      </p:sp>
      <p:sp>
        <p:nvSpPr>
          <p:cNvPr id="1235974" name="Rectangle 6"/>
          <p:cNvSpPr>
            <a:spLocks noChangeArrowheads="1"/>
          </p:cNvSpPr>
          <p:nvPr/>
        </p:nvSpPr>
        <p:spPr bwMode="auto">
          <a:xfrm>
            <a:off x="4927260" y="1767888"/>
            <a:ext cx="1089065" cy="726965"/>
          </a:xfrm>
          <a:prstGeom prst="rect">
            <a:avLst/>
          </a:prstGeom>
          <a:solidFill>
            <a:srgbClr val="92D050"/>
          </a:solidFill>
          <a:ln>
            <a:noFill/>
          </a:ln>
          <a:effectLst>
            <a:outerShdw blurRad="63500" dist="38099" dir="2700000" algn="ctr" rotWithShape="0">
              <a:schemeClr val="bg2">
                <a:alpha val="74998"/>
              </a:schemeClr>
            </a:outerShdw>
          </a:effectLst>
          <a:extLst>
            <a:ext uri="{91240B29-F687-4f45-9708-019B960494DF}"/>
          </a:extLst>
        </p:spPr>
        <p:txBody>
          <a:bodyPr wrap="none" anchor="ctr"/>
          <a:lstStyle/>
          <a:p>
            <a:pPr algn="ctr" fontAlgn="base">
              <a:spcBef>
                <a:spcPct val="0"/>
              </a:spcBef>
              <a:spcAft>
                <a:spcPct val="0"/>
              </a:spcAft>
              <a:defRPr/>
            </a:pPr>
            <a:r>
              <a:rPr lang="en-US" sz="1467" dirty="0">
                <a:solidFill>
                  <a:schemeClr val="bg2"/>
                </a:solidFill>
                <a:ea typeface="ＭＳ Ｐゴシック" pitchFamily="34" charset="-128"/>
              </a:rPr>
              <a:t>Entity </a:t>
            </a:r>
          </a:p>
          <a:p>
            <a:pPr algn="ctr" fontAlgn="base">
              <a:spcBef>
                <a:spcPct val="0"/>
              </a:spcBef>
              <a:spcAft>
                <a:spcPct val="0"/>
              </a:spcAft>
              <a:defRPr/>
            </a:pPr>
            <a:r>
              <a:rPr lang="en-US" sz="1467" dirty="0">
                <a:solidFill>
                  <a:schemeClr val="bg2"/>
                </a:solidFill>
                <a:ea typeface="ＭＳ Ｐゴシック" pitchFamily="34" charset="-128"/>
              </a:rPr>
              <a:t>Resolution </a:t>
            </a:r>
          </a:p>
          <a:p>
            <a:pPr algn="ctr" fontAlgn="base">
              <a:spcBef>
                <a:spcPct val="0"/>
              </a:spcBef>
              <a:spcAft>
                <a:spcPct val="0"/>
              </a:spcAft>
              <a:defRPr/>
            </a:pPr>
            <a:r>
              <a:rPr lang="en-US" sz="1467" dirty="0">
                <a:solidFill>
                  <a:schemeClr val="bg2"/>
                </a:solidFill>
                <a:ea typeface="ＭＳ Ｐゴシック" pitchFamily="34" charset="-128"/>
              </a:rPr>
              <a:t>&amp; Fusion</a:t>
            </a:r>
          </a:p>
        </p:txBody>
      </p:sp>
      <p:sp>
        <p:nvSpPr>
          <p:cNvPr id="86023" name="AutoShape 14"/>
          <p:cNvSpPr>
            <a:spLocks noChangeArrowheads="1"/>
          </p:cNvSpPr>
          <p:nvPr/>
        </p:nvSpPr>
        <p:spPr bwMode="auto">
          <a:xfrm>
            <a:off x="3241814" y="1843514"/>
            <a:ext cx="705481" cy="596356"/>
          </a:xfrm>
          <a:prstGeom prst="rightArrow">
            <a:avLst>
              <a:gd name="adj1" fmla="val 50000"/>
              <a:gd name="adj2" fmla="val 33242"/>
            </a:avLst>
          </a:prstGeom>
          <a:solidFill>
            <a:schemeClr val="tx2"/>
          </a:solidFill>
          <a:ln w="3175">
            <a:solidFill>
              <a:schemeClr val="tx1"/>
            </a:solidFill>
            <a:miter lim="800000"/>
            <a:headEnd/>
            <a:tailEnd/>
          </a:ln>
        </p:spPr>
        <p:txBody>
          <a:bodyPr wrap="square" lIns="0"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1">
              <a:solidFill>
                <a:srgbClr val="2F2B20"/>
              </a:solidFill>
              <a:ea typeface="ＭＳ Ｐゴシック" panose="020B0600070205080204" pitchFamily="34" charset="-128"/>
            </a:endParaRPr>
          </a:p>
        </p:txBody>
      </p:sp>
      <p:sp>
        <p:nvSpPr>
          <p:cNvPr id="86024" name="Text Box 16"/>
          <p:cNvSpPr txBox="1">
            <a:spLocks noChangeArrowheads="1"/>
          </p:cNvSpPr>
          <p:nvPr/>
        </p:nvSpPr>
        <p:spPr bwMode="auto">
          <a:xfrm>
            <a:off x="1521873" y="795081"/>
            <a:ext cx="20374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1600" dirty="0">
                <a:solidFill>
                  <a:srgbClr val="2F2B20"/>
                </a:solidFill>
                <a:latin typeface="+mn-lt"/>
                <a:ea typeface="ＭＳ Ｐゴシック" panose="020B0600070205080204" pitchFamily="34" charset="-128"/>
              </a:rPr>
              <a:t>Millions of documents</a:t>
            </a:r>
          </a:p>
        </p:txBody>
      </p:sp>
      <p:grpSp>
        <p:nvGrpSpPr>
          <p:cNvPr id="86025" name="Group 17"/>
          <p:cNvGrpSpPr>
            <a:grpSpLocks/>
          </p:cNvGrpSpPr>
          <p:nvPr/>
        </p:nvGrpSpPr>
        <p:grpSpPr bwMode="auto">
          <a:xfrm>
            <a:off x="1375439" y="1238333"/>
            <a:ext cx="2156913" cy="481014"/>
            <a:chOff x="1741" y="3196"/>
            <a:chExt cx="1085" cy="303"/>
          </a:xfrm>
        </p:grpSpPr>
        <p:sp>
          <p:nvSpPr>
            <p:cNvPr id="86059" name="Line 18"/>
            <p:cNvSpPr>
              <a:spLocks noChangeShapeType="1"/>
            </p:cNvSpPr>
            <p:nvPr/>
          </p:nvSpPr>
          <p:spPr bwMode="auto">
            <a:xfrm>
              <a:off x="2143" y="3235"/>
              <a:ext cx="68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457178" eaLnBrk="0" hangingPunct="0"/>
              <a:endParaRPr lang="en-US" sz="1351">
                <a:solidFill>
                  <a:srgbClr val="2F2B20"/>
                </a:solidFill>
                <a:latin typeface="Arial" panose="020B0604020202020204" pitchFamily="34" charset="0"/>
                <a:cs typeface="Arial" panose="020B0604020202020204" pitchFamily="34" charset="0"/>
              </a:endParaRPr>
            </a:p>
          </p:txBody>
        </p:sp>
        <p:sp>
          <p:nvSpPr>
            <p:cNvPr id="86060" name="Line 19"/>
            <p:cNvSpPr>
              <a:spLocks noChangeShapeType="1"/>
            </p:cNvSpPr>
            <p:nvPr/>
          </p:nvSpPr>
          <p:spPr bwMode="auto">
            <a:xfrm>
              <a:off x="2136" y="3196"/>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457178" eaLnBrk="0" hangingPunct="0"/>
              <a:endParaRPr lang="en-US" sz="1351">
                <a:solidFill>
                  <a:srgbClr val="2F2B20"/>
                </a:solidFill>
                <a:latin typeface="Arial" panose="020B0604020202020204" pitchFamily="34" charset="0"/>
                <a:cs typeface="Arial" panose="020B0604020202020204" pitchFamily="34" charset="0"/>
              </a:endParaRPr>
            </a:p>
          </p:txBody>
        </p:sp>
        <p:sp>
          <p:nvSpPr>
            <p:cNvPr id="86061" name="Text Box 20"/>
            <p:cNvSpPr txBox="1">
              <a:spLocks noChangeArrowheads="1"/>
            </p:cNvSpPr>
            <p:nvPr/>
          </p:nvSpPr>
          <p:spPr bwMode="auto">
            <a:xfrm>
              <a:off x="1921" y="3312"/>
              <a:ext cx="885"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1333" dirty="0">
                  <a:solidFill>
                    <a:srgbClr val="2F2B20"/>
                  </a:solidFill>
                  <a:ea typeface="ＭＳ Ｐゴシック" panose="020B0600070205080204" pitchFamily="34" charset="-128"/>
                </a:rPr>
                <a:t>   2005              2018</a:t>
              </a:r>
            </a:p>
          </p:txBody>
        </p:sp>
        <p:sp>
          <p:nvSpPr>
            <p:cNvPr id="86062" name="Line 21"/>
            <p:cNvSpPr>
              <a:spLocks noChangeShapeType="1"/>
            </p:cNvSpPr>
            <p:nvPr/>
          </p:nvSpPr>
          <p:spPr bwMode="auto">
            <a:xfrm>
              <a:off x="2596" y="320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457178" eaLnBrk="0" hangingPunct="0"/>
              <a:endParaRPr lang="en-US" sz="1351">
                <a:solidFill>
                  <a:srgbClr val="2F2B20"/>
                </a:solidFill>
                <a:latin typeface="Arial" panose="020B0604020202020204" pitchFamily="34" charset="0"/>
                <a:cs typeface="Arial" panose="020B0604020202020204" pitchFamily="34" charset="0"/>
              </a:endParaRPr>
            </a:p>
          </p:txBody>
        </p:sp>
        <p:sp>
          <p:nvSpPr>
            <p:cNvPr id="86063" name="Line 22"/>
            <p:cNvSpPr>
              <a:spLocks noChangeShapeType="1"/>
            </p:cNvSpPr>
            <p:nvPr/>
          </p:nvSpPr>
          <p:spPr bwMode="auto">
            <a:xfrm>
              <a:off x="1741" y="3235"/>
              <a:ext cx="389" cy="0"/>
            </a:xfrm>
            <a:prstGeom prst="line">
              <a:avLst/>
            </a:prstGeom>
            <a:noFill/>
            <a:ln w="9525">
              <a:solidFill>
                <a:srgbClr val="C0C0C0"/>
              </a:solidFill>
              <a:round/>
              <a:headEnd/>
              <a:tailEnd/>
            </a:ln>
            <a:extLst>
              <a:ext uri="{909E8E84-426E-40DD-AFC4-6F175D3DCCD1}">
                <a14:hiddenFill xmlns:a14="http://schemas.microsoft.com/office/drawing/2010/main">
                  <a:noFill/>
                </a14:hiddenFill>
              </a:ext>
            </a:extLst>
          </p:spPr>
          <p:txBody>
            <a:bodyPr/>
            <a:lstStyle/>
            <a:p>
              <a:pPr defTabSz="457178" eaLnBrk="0" hangingPunct="0"/>
              <a:endParaRPr lang="en-US" sz="1351">
                <a:solidFill>
                  <a:srgbClr val="2F2B20"/>
                </a:solidFill>
                <a:latin typeface="Arial" panose="020B0604020202020204" pitchFamily="34" charset="0"/>
                <a:cs typeface="Arial" panose="020B0604020202020204" pitchFamily="34" charset="0"/>
              </a:endParaRPr>
            </a:p>
          </p:txBody>
        </p:sp>
      </p:grpSp>
      <p:sp>
        <p:nvSpPr>
          <p:cNvPr id="86026" name="Text Box 23"/>
          <p:cNvSpPr txBox="1">
            <a:spLocks noChangeArrowheads="1"/>
          </p:cNvSpPr>
          <p:nvPr/>
        </p:nvSpPr>
        <p:spPr bwMode="auto">
          <a:xfrm>
            <a:off x="645968" y="987209"/>
            <a:ext cx="8691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1600" dirty="0">
                <a:solidFill>
                  <a:srgbClr val="2F2B20"/>
                </a:solidFill>
                <a:latin typeface="+mn-lt"/>
                <a:ea typeface="ＭＳ Ｐゴシック" panose="020B0600070205080204" pitchFamily="34" charset="-128"/>
              </a:rPr>
              <a:t>Filing</a:t>
            </a:r>
          </a:p>
          <a:p>
            <a:pPr fontAlgn="base">
              <a:spcBef>
                <a:spcPct val="0"/>
              </a:spcBef>
              <a:spcAft>
                <a:spcPct val="0"/>
              </a:spcAft>
            </a:pPr>
            <a:r>
              <a:rPr lang="en-US" altLang="en-US" sz="1600" dirty="0">
                <a:solidFill>
                  <a:srgbClr val="2F2B20"/>
                </a:solidFill>
                <a:latin typeface="+mn-lt"/>
                <a:ea typeface="ＭＳ Ｐゴシック" panose="020B0600070205080204" pitchFamily="34" charset="-128"/>
              </a:rPr>
              <a:t>timeline</a:t>
            </a:r>
          </a:p>
        </p:txBody>
      </p:sp>
      <p:sp>
        <p:nvSpPr>
          <p:cNvPr id="86027" name="AutoShape 75"/>
          <p:cNvSpPr>
            <a:spLocks noChangeArrowheads="1"/>
          </p:cNvSpPr>
          <p:nvPr/>
        </p:nvSpPr>
        <p:spPr bwMode="auto">
          <a:xfrm>
            <a:off x="1493468" y="1730530"/>
            <a:ext cx="1701800" cy="822325"/>
          </a:xfrm>
          <a:prstGeom prst="roundRect">
            <a:avLst>
              <a:gd name="adj" fmla="val 16667"/>
            </a:avLst>
          </a:prstGeom>
          <a:gradFill rotWithShape="1">
            <a:gsLst>
              <a:gs pos="0">
                <a:schemeClr val="bg1"/>
              </a:gs>
              <a:gs pos="100000">
                <a:srgbClr val="DDDDDD"/>
              </a:gs>
            </a:gsLst>
            <a:lin ang="5400000" scaled="1"/>
          </a:gradFill>
          <a:ln w="28575">
            <a:solidFill>
              <a:srgbClr val="0000FF"/>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fontAlgn="base">
              <a:lnSpc>
                <a:spcPts val="1840"/>
              </a:lnSpc>
              <a:spcBef>
                <a:spcPct val="0"/>
              </a:spcBef>
              <a:spcAft>
                <a:spcPct val="0"/>
              </a:spcAft>
            </a:pPr>
            <a:r>
              <a:rPr lang="en-US" altLang="en-US" sz="1733" dirty="0">
                <a:latin typeface="+mn-lt"/>
                <a:ea typeface="ＭＳ Ｐゴシック" panose="020B0600070205080204" pitchFamily="34" charset="-128"/>
              </a:rPr>
              <a:t>SEC/FDIC Filings of Companies</a:t>
            </a:r>
          </a:p>
        </p:txBody>
      </p:sp>
      <p:sp>
        <p:nvSpPr>
          <p:cNvPr id="26687" name="AutoShape 63"/>
          <p:cNvSpPr>
            <a:spLocks noChangeArrowheads="1"/>
          </p:cNvSpPr>
          <p:nvPr/>
        </p:nvSpPr>
        <p:spPr bwMode="auto">
          <a:xfrm>
            <a:off x="5541945" y="3540459"/>
            <a:ext cx="757721" cy="400051"/>
          </a:xfrm>
          <a:prstGeom prst="rightArrow">
            <a:avLst>
              <a:gd name="adj1" fmla="val 50000"/>
              <a:gd name="adj2" fmla="val 43452"/>
            </a:avLst>
          </a:prstGeom>
          <a:solidFill>
            <a:srgbClr val="FFFF99"/>
          </a:solidFill>
          <a:ln w="9525" algn="ctr">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457178"/>
            <a:endParaRPr lang="en-US" altLang="en-US" sz="1351">
              <a:solidFill>
                <a:srgbClr val="2F2B20"/>
              </a:solidFill>
            </a:endParaRPr>
          </a:p>
        </p:txBody>
      </p:sp>
      <p:cxnSp>
        <p:nvCxnSpPr>
          <p:cNvPr id="1233923" name="AutoShape 3"/>
          <p:cNvCxnSpPr>
            <a:cxnSpLocks noChangeShapeType="1"/>
            <a:stCxn id="86052" idx="7"/>
            <a:endCxn id="86053" idx="1"/>
          </p:cNvCxnSpPr>
          <p:nvPr/>
        </p:nvCxnSpPr>
        <p:spPr bwMode="auto">
          <a:xfrm rot="5400000" flipH="1" flipV="1">
            <a:off x="9142058" y="883381"/>
            <a:ext cx="16933" cy="2026835"/>
          </a:xfrm>
          <a:prstGeom prst="curvedConnector3">
            <a:avLst>
              <a:gd name="adj1" fmla="val 2272291"/>
            </a:avLst>
          </a:prstGeom>
          <a:noFill/>
          <a:ln w="19050">
            <a:solidFill>
              <a:schemeClr val="tx1"/>
            </a:solidFill>
            <a:round/>
            <a:headEnd type="oval" w="med" len="med"/>
            <a:tailEnd type="oval" w="med" len="med"/>
          </a:ln>
          <a:effectLst>
            <a:outerShdw blurRad="63500" dist="12700" dir="5400000" algn="ctr" rotWithShape="0">
              <a:schemeClr val="accent1">
                <a:alpha val="50000"/>
              </a:schemeClr>
            </a:outerShdw>
          </a:effectLst>
        </p:spPr>
      </p:cxnSp>
      <p:cxnSp>
        <p:nvCxnSpPr>
          <p:cNvPr id="1233924" name="AutoShape 4"/>
          <p:cNvCxnSpPr>
            <a:cxnSpLocks noChangeShapeType="1"/>
            <a:stCxn id="86054" idx="6"/>
            <a:endCxn id="86053" idx="4"/>
          </p:cNvCxnSpPr>
          <p:nvPr/>
        </p:nvCxnSpPr>
        <p:spPr bwMode="auto">
          <a:xfrm flipV="1">
            <a:off x="9671666" y="2362924"/>
            <a:ext cx="722532" cy="637439"/>
          </a:xfrm>
          <a:prstGeom prst="curvedConnector2">
            <a:avLst/>
          </a:prstGeom>
          <a:noFill/>
          <a:ln w="19050">
            <a:solidFill>
              <a:schemeClr val="tx1"/>
            </a:solidFill>
            <a:round/>
            <a:headEnd type="oval" w="med" len="med"/>
            <a:tailEnd type="oval" w="med" len="med"/>
          </a:ln>
          <a:effectLst>
            <a:outerShdw blurRad="63500" dist="12700" dir="5400000" algn="ctr" rotWithShape="0">
              <a:schemeClr val="accent1">
                <a:alpha val="50000"/>
              </a:schemeClr>
            </a:outerShdw>
          </a:effectLst>
        </p:spPr>
      </p:cxnSp>
      <p:cxnSp>
        <p:nvCxnSpPr>
          <p:cNvPr id="1233925" name="AutoShape 5"/>
          <p:cNvCxnSpPr>
            <a:cxnSpLocks noChangeShapeType="1"/>
            <a:stCxn id="86052" idx="0"/>
            <a:endCxn id="86052" idx="2"/>
          </p:cNvCxnSpPr>
          <p:nvPr/>
        </p:nvCxnSpPr>
        <p:spPr bwMode="auto">
          <a:xfrm rot="16200000" flipH="1" flipV="1">
            <a:off x="7486992" y="1744119"/>
            <a:ext cx="273051" cy="418459"/>
          </a:xfrm>
          <a:prstGeom prst="curvedConnector4">
            <a:avLst>
              <a:gd name="adj1" fmla="val -111628"/>
              <a:gd name="adj2" fmla="val 172839"/>
            </a:avLst>
          </a:prstGeom>
          <a:noFill/>
          <a:ln w="19050">
            <a:solidFill>
              <a:schemeClr val="tx1"/>
            </a:solidFill>
            <a:round/>
            <a:headEnd type="oval" w="med" len="med"/>
            <a:tailEnd type="oval" w="med" len="med"/>
          </a:ln>
          <a:effectLst>
            <a:outerShdw blurRad="63500" dist="12700" dir="5400000" algn="ctr" rotWithShape="0">
              <a:schemeClr val="accent1">
                <a:alpha val="50000"/>
              </a:schemeClr>
            </a:outerShdw>
          </a:effectLst>
        </p:spPr>
      </p:cxnSp>
      <p:sp>
        <p:nvSpPr>
          <p:cNvPr id="86039" name="Text Box 6"/>
          <p:cNvSpPr txBox="1">
            <a:spLocks noChangeArrowheads="1"/>
          </p:cNvSpPr>
          <p:nvPr/>
        </p:nvSpPr>
        <p:spPr bwMode="auto">
          <a:xfrm>
            <a:off x="8219921" y="1599992"/>
            <a:ext cx="17960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buClr>
                <a:srgbClr val="000000"/>
              </a:buClr>
              <a:buSzPct val="100000"/>
              <a:buFont typeface="Times New Roman" panose="02020603050405020304" pitchFamily="18" charset="0"/>
              <a:buNone/>
            </a:pPr>
            <a:r>
              <a:rPr lang="en-US" altLang="en-US" sz="1200" dirty="0">
                <a:solidFill>
                  <a:srgbClr val="2F2B20"/>
                </a:solidFill>
                <a:latin typeface="Verdana" panose="020B0604030504040204" pitchFamily="34" charset="0"/>
                <a:ea typeface="ＭＳ Ｐゴシック" panose="020B0600070205080204" pitchFamily="34" charset="-128"/>
              </a:rPr>
              <a:t>director, officer</a:t>
            </a:r>
          </a:p>
        </p:txBody>
      </p:sp>
      <p:sp>
        <p:nvSpPr>
          <p:cNvPr id="86040" name="Text Box 7"/>
          <p:cNvSpPr txBox="1">
            <a:spLocks noChangeArrowheads="1"/>
          </p:cNvSpPr>
          <p:nvPr/>
        </p:nvSpPr>
        <p:spPr bwMode="auto">
          <a:xfrm>
            <a:off x="8278196" y="1264318"/>
            <a:ext cx="1283235"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buClr>
                <a:srgbClr val="000000"/>
              </a:buClr>
              <a:buSzPct val="100000"/>
              <a:buFont typeface="Times New Roman" panose="02020603050405020304" pitchFamily="18" charset="0"/>
              <a:buNone/>
            </a:pPr>
            <a:r>
              <a:rPr lang="en-US" altLang="en-US" sz="1333" dirty="0">
                <a:solidFill>
                  <a:srgbClr val="2F2B20"/>
                </a:solidFill>
                <a:latin typeface="Verdana" panose="020B0604030504040204" pitchFamily="34" charset="0"/>
                <a:ea typeface="ＭＳ Ｐゴシック" panose="020B0600070205080204" pitchFamily="34" charset="-128"/>
              </a:rPr>
              <a:t>insiders</a:t>
            </a:r>
          </a:p>
        </p:txBody>
      </p:sp>
      <p:sp>
        <p:nvSpPr>
          <p:cNvPr id="86041" name="Text Box 8"/>
          <p:cNvSpPr txBox="1">
            <a:spLocks noChangeArrowheads="1"/>
          </p:cNvSpPr>
          <p:nvPr/>
        </p:nvSpPr>
        <p:spPr bwMode="auto">
          <a:xfrm rot="19692609">
            <a:off x="9713863" y="2699168"/>
            <a:ext cx="12837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buClr>
                <a:srgbClr val="000000"/>
              </a:buClr>
              <a:buSzPct val="100000"/>
              <a:buFont typeface="Times New Roman" panose="02020603050405020304" pitchFamily="18" charset="0"/>
              <a:buNone/>
            </a:pPr>
            <a:r>
              <a:rPr lang="en-US" altLang="en-US" sz="1200">
                <a:solidFill>
                  <a:srgbClr val="2F2B20"/>
                </a:solidFill>
                <a:latin typeface="Verdana" panose="020B0604030504040204" pitchFamily="34" charset="0"/>
                <a:ea typeface="ＭＳ Ｐゴシック" panose="020B0600070205080204" pitchFamily="34" charset="-128"/>
              </a:rPr>
              <a:t> </a:t>
            </a:r>
            <a:r>
              <a:rPr lang="en-US" altLang="en-US" sz="1200" dirty="0">
                <a:solidFill>
                  <a:srgbClr val="2F2B20"/>
                </a:solidFill>
                <a:latin typeface="Verdana" panose="020B0604030504040204" pitchFamily="34" charset="0"/>
                <a:ea typeface="ＭＳ Ｐゴシック" panose="020B0600070205080204" pitchFamily="34" charset="-128"/>
              </a:rPr>
              <a:t>transactions</a:t>
            </a:r>
            <a:r>
              <a:rPr lang="en-US" altLang="en-US" sz="1200" dirty="0">
                <a:solidFill>
                  <a:srgbClr val="DFDCB7"/>
                </a:solidFill>
                <a:latin typeface="Verdana" panose="020B0604030504040204" pitchFamily="34" charset="0"/>
                <a:ea typeface="ＭＳ Ｐゴシック" panose="020B0600070205080204" pitchFamily="34" charset="-128"/>
              </a:rPr>
              <a:t> </a:t>
            </a:r>
          </a:p>
        </p:txBody>
      </p:sp>
      <p:sp>
        <p:nvSpPr>
          <p:cNvPr id="86042" name="Text Box 9"/>
          <p:cNvSpPr txBox="1">
            <a:spLocks noChangeArrowheads="1"/>
          </p:cNvSpPr>
          <p:nvPr/>
        </p:nvSpPr>
        <p:spPr bwMode="auto">
          <a:xfrm rot="1198425">
            <a:off x="7954089" y="2619679"/>
            <a:ext cx="8468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buClr>
                <a:srgbClr val="000000"/>
              </a:buClr>
              <a:buSzPct val="100000"/>
              <a:buFont typeface="Times New Roman" panose="02020603050405020304" pitchFamily="18" charset="0"/>
              <a:buNone/>
            </a:pPr>
            <a:r>
              <a:rPr lang="en-US" altLang="en-US" sz="1200" dirty="0">
                <a:solidFill>
                  <a:srgbClr val="2F2B20"/>
                </a:solidFill>
                <a:latin typeface="Verdana" panose="020B0604030504040204" pitchFamily="34" charset="0"/>
                <a:ea typeface="ＭＳ Ｐゴシック" panose="020B0600070205080204" pitchFamily="34" charset="-128"/>
              </a:rPr>
              <a:t>issuer</a:t>
            </a:r>
            <a:endParaRPr lang="en-US" altLang="en-US" sz="1067" dirty="0">
              <a:solidFill>
                <a:srgbClr val="2F2B20"/>
              </a:solidFill>
              <a:latin typeface="Verdana" panose="020B0604030504040204" pitchFamily="34" charset="0"/>
              <a:ea typeface="ＭＳ Ｐゴシック" panose="020B0600070205080204" pitchFamily="34" charset="-128"/>
            </a:endParaRPr>
          </a:p>
        </p:txBody>
      </p:sp>
      <p:sp>
        <p:nvSpPr>
          <p:cNvPr id="86043" name="Text Box 10"/>
          <p:cNvSpPr txBox="1">
            <a:spLocks noChangeArrowheads="1"/>
          </p:cNvSpPr>
          <p:nvPr/>
        </p:nvSpPr>
        <p:spPr bwMode="auto">
          <a:xfrm rot="1357192">
            <a:off x="8030648" y="2313635"/>
            <a:ext cx="12308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buClr>
                <a:srgbClr val="000000"/>
              </a:buClr>
              <a:buSzPct val="100000"/>
              <a:buFont typeface="Times New Roman" panose="02020603050405020304" pitchFamily="18" charset="0"/>
              <a:buNone/>
            </a:pPr>
            <a:r>
              <a:rPr lang="en-US" altLang="en-US" sz="1200" dirty="0">
                <a:solidFill>
                  <a:srgbClr val="2F2B20"/>
                </a:solidFill>
                <a:latin typeface="Verdana" panose="020B0604030504040204" pitchFamily="34" charset="0"/>
                <a:ea typeface="ＭＳ Ｐゴシック" panose="020B0600070205080204" pitchFamily="34" charset="-128"/>
              </a:rPr>
              <a:t>transactions</a:t>
            </a:r>
          </a:p>
        </p:txBody>
      </p:sp>
      <p:cxnSp>
        <p:nvCxnSpPr>
          <p:cNvPr id="1233931" name="AutoShape 11"/>
          <p:cNvCxnSpPr>
            <a:cxnSpLocks noChangeShapeType="1"/>
            <a:stCxn id="86052" idx="0"/>
            <a:endCxn id="86051" idx="2"/>
          </p:cNvCxnSpPr>
          <p:nvPr/>
        </p:nvCxnSpPr>
        <p:spPr bwMode="auto">
          <a:xfrm rot="5400000" flipH="1" flipV="1">
            <a:off x="7926290" y="929532"/>
            <a:ext cx="793749" cy="980836"/>
          </a:xfrm>
          <a:prstGeom prst="curvedConnector2">
            <a:avLst/>
          </a:prstGeom>
          <a:noFill/>
          <a:ln w="19050">
            <a:solidFill>
              <a:schemeClr val="tx1"/>
            </a:solidFill>
            <a:round/>
            <a:headEnd type="oval" w="med" len="med"/>
            <a:tailEnd type="oval" w="med" len="med"/>
          </a:ln>
          <a:effectLst>
            <a:outerShdw blurRad="63500" dist="12700" dir="5400000" algn="ctr" rotWithShape="0">
              <a:schemeClr val="accent1">
                <a:alpha val="50000"/>
              </a:schemeClr>
            </a:outerShdw>
          </a:effectLst>
        </p:spPr>
      </p:cxnSp>
      <p:sp>
        <p:nvSpPr>
          <p:cNvPr id="86045" name="Text Box 12"/>
          <p:cNvSpPr txBox="1">
            <a:spLocks noChangeArrowheads="1"/>
          </p:cNvSpPr>
          <p:nvPr/>
        </p:nvSpPr>
        <p:spPr bwMode="auto">
          <a:xfrm rot="19454037">
            <a:off x="7294504" y="711892"/>
            <a:ext cx="17879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buClr>
                <a:srgbClr val="000000"/>
              </a:buClr>
              <a:buSzPct val="100000"/>
              <a:buFont typeface="Times New Roman" panose="02020603050405020304" pitchFamily="18" charset="0"/>
              <a:buNone/>
            </a:pPr>
            <a:r>
              <a:rPr lang="en-US" altLang="en-US" sz="1200" dirty="0">
                <a:solidFill>
                  <a:srgbClr val="2F2B20"/>
                </a:solidFill>
                <a:latin typeface="Verdana" panose="020B0604030504040204" pitchFamily="34" charset="0"/>
                <a:ea typeface="ＭＳ Ｐゴシック" panose="020B0600070205080204" pitchFamily="34" charset="-128"/>
              </a:rPr>
              <a:t>bankruptcies, merger/acquisitions</a:t>
            </a:r>
          </a:p>
        </p:txBody>
      </p:sp>
      <p:cxnSp>
        <p:nvCxnSpPr>
          <p:cNvPr id="1233933" name="AutoShape 13"/>
          <p:cNvCxnSpPr>
            <a:cxnSpLocks noChangeShapeType="1"/>
            <a:stCxn id="86053" idx="0"/>
            <a:endCxn id="86051" idx="6"/>
          </p:cNvCxnSpPr>
          <p:nvPr/>
        </p:nvCxnSpPr>
        <p:spPr bwMode="auto">
          <a:xfrm rot="16200000" flipV="1">
            <a:off x="9580940" y="1003565"/>
            <a:ext cx="793749" cy="832767"/>
          </a:xfrm>
          <a:prstGeom prst="curvedConnector2">
            <a:avLst/>
          </a:prstGeom>
          <a:noFill/>
          <a:ln w="19050">
            <a:solidFill>
              <a:schemeClr val="tx1"/>
            </a:solidFill>
            <a:round/>
            <a:headEnd type="oval" w="med" len="med"/>
            <a:tailEnd type="oval" w="med" len="med"/>
          </a:ln>
          <a:effectLst>
            <a:outerShdw blurRad="63500" dist="12700" dir="5400000" algn="ctr" rotWithShape="0">
              <a:schemeClr val="accent1">
                <a:alpha val="50000"/>
              </a:schemeClr>
            </a:outerShdw>
          </a:effectLst>
        </p:spPr>
      </p:cxnSp>
      <p:sp>
        <p:nvSpPr>
          <p:cNvPr id="86047" name="Text Box 14"/>
          <p:cNvSpPr txBox="1">
            <a:spLocks noChangeArrowheads="1"/>
          </p:cNvSpPr>
          <p:nvPr/>
        </p:nvSpPr>
        <p:spPr bwMode="auto">
          <a:xfrm rot="2174486">
            <a:off x="9734428" y="815787"/>
            <a:ext cx="8980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buClr>
                <a:srgbClr val="000000"/>
              </a:buClr>
              <a:buSzPct val="100000"/>
              <a:buFont typeface="Times New Roman" panose="02020603050405020304" pitchFamily="18" charset="0"/>
              <a:buNone/>
            </a:pPr>
            <a:r>
              <a:rPr lang="en-US" altLang="en-US" sz="1200" dirty="0">
                <a:solidFill>
                  <a:srgbClr val="2F2B20"/>
                </a:solidFill>
                <a:latin typeface="Verdana" panose="020B0604030504040204" pitchFamily="34" charset="0"/>
                <a:ea typeface="ＭＳ Ｐゴシック" panose="020B0600070205080204" pitchFamily="34" charset="-128"/>
              </a:rPr>
              <a:t>job changes</a:t>
            </a:r>
          </a:p>
        </p:txBody>
      </p:sp>
      <p:cxnSp>
        <p:nvCxnSpPr>
          <p:cNvPr id="1233935" name="AutoShape 15"/>
          <p:cNvCxnSpPr>
            <a:cxnSpLocks noChangeShapeType="1"/>
            <a:stCxn id="86052" idx="6"/>
            <a:endCxn id="86054" idx="0"/>
          </p:cNvCxnSpPr>
          <p:nvPr/>
        </p:nvCxnSpPr>
        <p:spPr bwMode="auto">
          <a:xfrm>
            <a:off x="8251205" y="2089874"/>
            <a:ext cx="1018407" cy="608125"/>
          </a:xfrm>
          <a:prstGeom prst="curvedConnector2">
            <a:avLst/>
          </a:prstGeom>
          <a:noFill/>
          <a:ln w="19050">
            <a:solidFill>
              <a:schemeClr val="tx1"/>
            </a:solidFill>
            <a:round/>
            <a:headEnd type="oval" w="med" len="med"/>
            <a:tailEnd type="oval" w="med" len="med"/>
          </a:ln>
          <a:effectLst>
            <a:outerShdw blurRad="63500" dist="12700" dir="5400000" algn="ctr" rotWithShape="0">
              <a:schemeClr val="accent1">
                <a:alpha val="50000"/>
              </a:schemeClr>
            </a:outerShdw>
          </a:effectLst>
        </p:spPr>
      </p:cxnSp>
      <p:cxnSp>
        <p:nvCxnSpPr>
          <p:cNvPr id="1233936" name="AutoShape 16"/>
          <p:cNvCxnSpPr>
            <a:cxnSpLocks noChangeShapeType="1"/>
            <a:stCxn id="86052" idx="4"/>
            <a:endCxn id="86054" idx="2"/>
          </p:cNvCxnSpPr>
          <p:nvPr/>
        </p:nvCxnSpPr>
        <p:spPr bwMode="auto">
          <a:xfrm rot="16200000" flipH="1">
            <a:off x="8031433" y="2164238"/>
            <a:ext cx="637439" cy="1034809"/>
          </a:xfrm>
          <a:prstGeom prst="curvedConnector2">
            <a:avLst/>
          </a:prstGeom>
          <a:noFill/>
          <a:ln w="19050">
            <a:solidFill>
              <a:schemeClr val="tx1"/>
            </a:solidFill>
            <a:round/>
            <a:headEnd type="oval" w="med" len="med"/>
            <a:tailEnd type="oval" w="med" len="med"/>
          </a:ln>
          <a:effectLst>
            <a:outerShdw blurRad="63500" dist="12700" dir="5400000" algn="ctr" rotWithShape="0">
              <a:schemeClr val="accent1">
                <a:alpha val="50000"/>
              </a:schemeClr>
            </a:outerShdw>
          </a:effectLst>
        </p:spPr>
      </p:cxnSp>
      <p:cxnSp>
        <p:nvCxnSpPr>
          <p:cNvPr id="1233937" name="AutoShape 17"/>
          <p:cNvCxnSpPr>
            <a:cxnSpLocks noChangeShapeType="1"/>
            <a:stCxn id="86052" idx="4"/>
            <a:endCxn id="86055" idx="0"/>
          </p:cNvCxnSpPr>
          <p:nvPr/>
        </p:nvCxnSpPr>
        <p:spPr bwMode="auto">
          <a:xfrm flipH="1">
            <a:off x="7530491" y="2362924"/>
            <a:ext cx="302256" cy="426316"/>
          </a:xfrm>
          <a:prstGeom prst="straightConnector1">
            <a:avLst/>
          </a:prstGeom>
          <a:noFill/>
          <a:ln w="19050">
            <a:solidFill>
              <a:schemeClr val="tx1"/>
            </a:solidFill>
            <a:round/>
            <a:headEnd type="oval" w="med" len="med"/>
            <a:tailEnd type="oval" w="med" len="med"/>
          </a:ln>
          <a:effectLst>
            <a:outerShdw blurRad="63500" dist="12700" dir="5400000" algn="ctr" rotWithShape="0">
              <a:schemeClr val="accent1">
                <a:alpha val="50000"/>
              </a:schemeClr>
            </a:outerShdw>
          </a:effectLst>
        </p:spPr>
      </p:cxnSp>
      <p:sp>
        <p:nvSpPr>
          <p:cNvPr id="86051" name="Oval 18"/>
          <p:cNvSpPr>
            <a:spLocks noChangeArrowheads="1"/>
          </p:cNvSpPr>
          <p:nvPr/>
        </p:nvSpPr>
        <p:spPr bwMode="auto">
          <a:xfrm>
            <a:off x="8813583" y="750024"/>
            <a:ext cx="747848" cy="546100"/>
          </a:xfrm>
          <a:prstGeom prst="ellipse">
            <a:avLst/>
          </a:prstGeom>
          <a:gradFill rotWithShape="1">
            <a:gsLst>
              <a:gs pos="0">
                <a:srgbClr val="969696"/>
              </a:gs>
              <a:gs pos="50000">
                <a:srgbClr val="CCCCFF"/>
              </a:gs>
              <a:gs pos="100000">
                <a:srgbClr val="96969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fontAlgn="base" hangingPunct="0">
              <a:spcBef>
                <a:spcPct val="0"/>
              </a:spcBef>
              <a:spcAft>
                <a:spcPct val="0"/>
              </a:spcAft>
              <a:buClr>
                <a:srgbClr val="000000"/>
              </a:buClr>
              <a:buSzPct val="100000"/>
              <a:buFont typeface="Times New Roman" panose="02020603050405020304" pitchFamily="18" charset="0"/>
              <a:buNone/>
            </a:pPr>
            <a:r>
              <a:rPr lang="en-US" altLang="en-US" sz="1200" dirty="0">
                <a:solidFill>
                  <a:srgbClr val="000000"/>
                </a:solidFill>
                <a:latin typeface="Verdana" panose="020B0604030504040204" pitchFamily="34" charset="0"/>
                <a:ea typeface="ＭＳ Ｐゴシック" panose="020B0600070205080204" pitchFamily="34" charset="-128"/>
              </a:rPr>
              <a:t>Event</a:t>
            </a:r>
          </a:p>
        </p:txBody>
      </p:sp>
      <p:sp>
        <p:nvSpPr>
          <p:cNvPr id="86052" name="Oval 19"/>
          <p:cNvSpPr>
            <a:spLocks noChangeArrowheads="1"/>
          </p:cNvSpPr>
          <p:nvPr/>
        </p:nvSpPr>
        <p:spPr bwMode="auto">
          <a:xfrm>
            <a:off x="7414289" y="1816824"/>
            <a:ext cx="836916" cy="546100"/>
          </a:xfrm>
          <a:prstGeom prst="ellipse">
            <a:avLst/>
          </a:prstGeom>
          <a:gradFill rotWithShape="1">
            <a:gsLst>
              <a:gs pos="0">
                <a:srgbClr val="969696"/>
              </a:gs>
              <a:gs pos="50000">
                <a:srgbClr val="CCCCFF"/>
              </a:gs>
              <a:gs pos="100000">
                <a:srgbClr val="96969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fontAlgn="base" hangingPunct="0">
              <a:spcBef>
                <a:spcPct val="0"/>
              </a:spcBef>
              <a:spcAft>
                <a:spcPct val="0"/>
              </a:spcAft>
              <a:buClr>
                <a:srgbClr val="000000"/>
              </a:buClr>
              <a:buSzPct val="100000"/>
              <a:buFont typeface="Times New Roman" panose="02020603050405020304" pitchFamily="18" charset="0"/>
              <a:buNone/>
            </a:pPr>
            <a:r>
              <a:rPr lang="en-US" altLang="en-US" sz="1333" dirty="0">
                <a:solidFill>
                  <a:srgbClr val="000000"/>
                </a:solidFill>
                <a:latin typeface="Verdana" panose="020B0604030504040204" pitchFamily="34" charset="0"/>
                <a:ea typeface="ＭＳ Ｐゴシック" panose="020B0600070205080204" pitchFamily="34" charset="-128"/>
              </a:rPr>
              <a:t>Company</a:t>
            </a:r>
          </a:p>
        </p:txBody>
      </p:sp>
      <p:sp>
        <p:nvSpPr>
          <p:cNvPr id="86053" name="Oval 20"/>
          <p:cNvSpPr>
            <a:spLocks noChangeArrowheads="1"/>
          </p:cNvSpPr>
          <p:nvPr/>
        </p:nvSpPr>
        <p:spPr bwMode="auto">
          <a:xfrm>
            <a:off x="10056594" y="1816824"/>
            <a:ext cx="675207" cy="546100"/>
          </a:xfrm>
          <a:prstGeom prst="ellipse">
            <a:avLst/>
          </a:prstGeom>
          <a:gradFill rotWithShape="1">
            <a:gsLst>
              <a:gs pos="0">
                <a:srgbClr val="969696"/>
              </a:gs>
              <a:gs pos="50000">
                <a:srgbClr val="CCCCFF"/>
              </a:gs>
              <a:gs pos="100000">
                <a:srgbClr val="96969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fontAlgn="base" hangingPunct="0">
              <a:spcBef>
                <a:spcPct val="0"/>
              </a:spcBef>
              <a:spcAft>
                <a:spcPct val="0"/>
              </a:spcAft>
              <a:buClr>
                <a:srgbClr val="000000"/>
              </a:buClr>
              <a:buSzPct val="100000"/>
              <a:buFont typeface="Times New Roman" panose="02020603050405020304" pitchFamily="18" charset="0"/>
              <a:buNone/>
            </a:pPr>
            <a:r>
              <a:rPr lang="en-US" altLang="en-US" sz="1200" dirty="0">
                <a:solidFill>
                  <a:srgbClr val="000000"/>
                </a:solidFill>
                <a:latin typeface="Verdana" panose="020B0604030504040204" pitchFamily="34" charset="0"/>
                <a:ea typeface="ＭＳ Ｐゴシック" panose="020B0600070205080204" pitchFamily="34" charset="-128"/>
              </a:rPr>
              <a:t>Person</a:t>
            </a:r>
          </a:p>
        </p:txBody>
      </p:sp>
      <p:sp>
        <p:nvSpPr>
          <p:cNvPr id="86054" name="Oval 21"/>
          <p:cNvSpPr>
            <a:spLocks noChangeArrowheads="1"/>
          </p:cNvSpPr>
          <p:nvPr/>
        </p:nvSpPr>
        <p:spPr bwMode="auto">
          <a:xfrm>
            <a:off x="8867556" y="2698000"/>
            <a:ext cx="804109" cy="604725"/>
          </a:xfrm>
          <a:prstGeom prst="ellipse">
            <a:avLst/>
          </a:prstGeom>
          <a:gradFill rotWithShape="1">
            <a:gsLst>
              <a:gs pos="0">
                <a:srgbClr val="969696"/>
              </a:gs>
              <a:gs pos="50000">
                <a:srgbClr val="CCCCFF"/>
              </a:gs>
              <a:gs pos="100000">
                <a:srgbClr val="96969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fontAlgn="base" hangingPunct="0">
              <a:spcBef>
                <a:spcPct val="0"/>
              </a:spcBef>
              <a:spcAft>
                <a:spcPct val="0"/>
              </a:spcAft>
              <a:buClr>
                <a:srgbClr val="000000"/>
              </a:buClr>
              <a:buSzPct val="100000"/>
              <a:buFont typeface="Times New Roman" panose="02020603050405020304" pitchFamily="18" charset="0"/>
              <a:buNone/>
            </a:pPr>
            <a:r>
              <a:rPr lang="en-US" altLang="en-US" sz="1333" dirty="0">
                <a:solidFill>
                  <a:srgbClr val="000000"/>
                </a:solidFill>
                <a:latin typeface="Verdana" panose="020B0604030504040204" pitchFamily="34" charset="0"/>
                <a:ea typeface="ＭＳ Ｐゴシック" panose="020B0600070205080204" pitchFamily="34" charset="-128"/>
              </a:rPr>
              <a:t>Security</a:t>
            </a:r>
          </a:p>
        </p:txBody>
      </p:sp>
      <p:sp>
        <p:nvSpPr>
          <p:cNvPr id="86055" name="Oval 22"/>
          <p:cNvSpPr>
            <a:spLocks noChangeArrowheads="1"/>
          </p:cNvSpPr>
          <p:nvPr/>
        </p:nvSpPr>
        <p:spPr bwMode="auto">
          <a:xfrm>
            <a:off x="7255853" y="2789240"/>
            <a:ext cx="549275" cy="544513"/>
          </a:xfrm>
          <a:prstGeom prst="ellipse">
            <a:avLst/>
          </a:prstGeom>
          <a:gradFill rotWithShape="1">
            <a:gsLst>
              <a:gs pos="0">
                <a:srgbClr val="969696"/>
              </a:gs>
              <a:gs pos="50000">
                <a:srgbClr val="CCCCFF"/>
              </a:gs>
              <a:gs pos="100000">
                <a:srgbClr val="96969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fontAlgn="base" hangingPunct="0">
              <a:spcBef>
                <a:spcPct val="0"/>
              </a:spcBef>
              <a:spcAft>
                <a:spcPct val="0"/>
              </a:spcAft>
              <a:buClr>
                <a:srgbClr val="000000"/>
              </a:buClr>
              <a:buSzPct val="100000"/>
              <a:buFont typeface="Times New Roman" panose="02020603050405020304" pitchFamily="18" charset="0"/>
              <a:buNone/>
            </a:pPr>
            <a:r>
              <a:rPr lang="en-US" altLang="en-US" sz="1333" dirty="0">
                <a:solidFill>
                  <a:srgbClr val="000000"/>
                </a:solidFill>
                <a:latin typeface="Verdana" panose="020B0604030504040204" pitchFamily="34" charset="0"/>
                <a:ea typeface="ＭＳ Ｐゴシック" panose="020B0600070205080204" pitchFamily="34" charset="-128"/>
              </a:rPr>
              <a:t>Loan</a:t>
            </a:r>
          </a:p>
        </p:txBody>
      </p:sp>
      <p:sp>
        <p:nvSpPr>
          <p:cNvPr id="86056" name="Text Box 23"/>
          <p:cNvSpPr txBox="1">
            <a:spLocks noChangeArrowheads="1"/>
          </p:cNvSpPr>
          <p:nvPr/>
        </p:nvSpPr>
        <p:spPr bwMode="auto">
          <a:xfrm>
            <a:off x="6316971" y="1329209"/>
            <a:ext cx="1206347" cy="259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lnSpc>
                <a:spcPts val="1307"/>
              </a:lnSpc>
              <a:spcBef>
                <a:spcPct val="50000"/>
              </a:spcBef>
              <a:spcAft>
                <a:spcPct val="0"/>
              </a:spcAft>
              <a:buClr>
                <a:srgbClr val="000000"/>
              </a:buClr>
              <a:buSzPct val="100000"/>
            </a:pPr>
            <a:r>
              <a:rPr lang="en-US" altLang="en-US" sz="1333">
                <a:solidFill>
                  <a:srgbClr val="2F2B20"/>
                </a:solidFill>
                <a:latin typeface="+mn-lt"/>
                <a:ea typeface="ＭＳ Ｐゴシック" panose="020B0600070205080204" pitchFamily="34" charset="-128"/>
              </a:rPr>
              <a:t>subsidiaries</a:t>
            </a:r>
            <a:endParaRPr lang="en-US" altLang="en-US" sz="1333" dirty="0">
              <a:solidFill>
                <a:srgbClr val="DFDCB7"/>
              </a:solidFill>
              <a:latin typeface="+mn-lt"/>
              <a:ea typeface="ＭＳ Ｐゴシック" panose="020B0600070205080204" pitchFamily="34" charset="-128"/>
            </a:endParaRPr>
          </a:p>
        </p:txBody>
      </p:sp>
      <p:sp>
        <p:nvSpPr>
          <p:cNvPr id="86057" name="Text Box 24"/>
          <p:cNvSpPr txBox="1">
            <a:spLocks noChangeArrowheads="1"/>
          </p:cNvSpPr>
          <p:nvPr/>
        </p:nvSpPr>
        <p:spPr bwMode="auto">
          <a:xfrm>
            <a:off x="6820434" y="2394166"/>
            <a:ext cx="1108031" cy="401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l" fontAlgn="base">
              <a:lnSpc>
                <a:spcPct val="90000"/>
              </a:lnSpc>
              <a:spcBef>
                <a:spcPct val="50000"/>
              </a:spcBef>
              <a:spcAft>
                <a:spcPct val="0"/>
              </a:spcAft>
              <a:buClr>
                <a:srgbClr val="000000"/>
              </a:buClr>
              <a:buSzPct val="100000"/>
              <a:buFont typeface="Times New Roman" panose="02020603050405020304" pitchFamily="18" charset="0"/>
              <a:buNone/>
            </a:pPr>
            <a:r>
              <a:rPr lang="en-US" altLang="en-US" sz="1200" dirty="0">
                <a:solidFill>
                  <a:srgbClr val="2F2B20"/>
                </a:solidFill>
                <a:latin typeface="Verdana" panose="020B0604030504040204" pitchFamily="34" charset="0"/>
                <a:ea typeface="ＭＳ Ｐゴシック" panose="020B0600070205080204" pitchFamily="34" charset="-128"/>
              </a:rPr>
              <a:t>borrower, lender</a:t>
            </a:r>
            <a:endParaRPr lang="en-US" altLang="en-US" sz="1200" dirty="0">
              <a:solidFill>
                <a:srgbClr val="DFDCB7"/>
              </a:solidFill>
              <a:latin typeface="Verdana" panose="020B0604030504040204" pitchFamily="34" charset="0"/>
              <a:ea typeface="ＭＳ Ｐゴシック" panose="020B0600070205080204" pitchFamily="34" charset="-128"/>
            </a:endParaRPr>
          </a:p>
        </p:txBody>
      </p:sp>
      <p:sp>
        <p:nvSpPr>
          <p:cNvPr id="4" name="TextBox 3"/>
          <p:cNvSpPr txBox="1"/>
          <p:nvPr/>
        </p:nvSpPr>
        <p:spPr>
          <a:xfrm>
            <a:off x="2837828" y="5434762"/>
            <a:ext cx="404278" cy="461665"/>
          </a:xfrm>
          <a:prstGeom prst="rect">
            <a:avLst/>
          </a:prstGeom>
          <a:noFill/>
        </p:spPr>
        <p:txBody>
          <a:bodyPr wrap="none" rtlCol="0">
            <a:spAutoFit/>
          </a:bodyPr>
          <a:lstStyle/>
          <a:p>
            <a:r>
              <a:rPr lang="mr-IN" sz="2400" b="1" dirty="0"/>
              <a:t>…</a:t>
            </a:r>
            <a:endParaRPr lang="en-US" sz="2400" b="1" dirty="0"/>
          </a:p>
        </p:txBody>
      </p:sp>
      <p:pic>
        <p:nvPicPr>
          <p:cNvPr id="57" name="Picture 64"/>
          <p:cNvPicPr>
            <a:picLocks noChangeAspect="1" noChangeArrowheads="1"/>
          </p:cNvPicPr>
          <p:nvPr/>
        </p:nvPicPr>
        <p:blipFill>
          <a:blip r:embed="rId6">
            <a:extLst>
              <a:ext uri="{28A0092B-C50C-407E-A947-70E740481C1C}">
                <a14:useLocalDpi xmlns:a14="http://schemas.microsoft.com/office/drawing/2010/main" val="0"/>
              </a:ext>
            </a:extLst>
          </a:blip>
          <a:srcRect l="1187" t="34572" r="21469" b="9612"/>
          <a:stretch>
            <a:fillRect/>
          </a:stretch>
        </p:blipFill>
        <p:spPr bwMode="auto">
          <a:xfrm>
            <a:off x="6491470" y="3404496"/>
            <a:ext cx="5052831" cy="2779895"/>
          </a:xfrm>
          <a:prstGeom prst="rect">
            <a:avLst/>
          </a:prstGeom>
          <a:noFill/>
          <a:ln w="12065">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pic>
      <p:graphicFrame>
        <p:nvGraphicFramePr>
          <p:cNvPr id="58" name="Object 369"/>
          <p:cNvGraphicFramePr>
            <a:graphicFrameLocks noChangeAspect="1"/>
          </p:cNvGraphicFramePr>
          <p:nvPr/>
        </p:nvGraphicFramePr>
        <p:xfrm>
          <a:off x="6958021" y="5304171"/>
          <a:ext cx="4954704" cy="1498088"/>
        </p:xfrm>
        <a:graphic>
          <a:graphicData uri="http://schemas.openxmlformats.org/presentationml/2006/ole">
            <mc:AlternateContent xmlns:mc="http://schemas.openxmlformats.org/markup-compatibility/2006">
              <mc:Choice xmlns:v="urn:schemas-microsoft-com:vml" Requires="v">
                <p:oleObj spid="_x0000_s1643" name="Photo Editor Photo" r:id="rId7" imgW="11545912" imgH="7287642" progId="">
                  <p:embed/>
                </p:oleObj>
              </mc:Choice>
              <mc:Fallback>
                <p:oleObj name="Photo Editor Photo" r:id="rId7" imgW="11545912" imgH="7287642" progId="">
                  <p:embed/>
                  <p:pic>
                    <p:nvPicPr>
                      <p:cNvPr id="58" name="Object 369"/>
                      <p:cNvPicPr>
                        <a:picLocks noChangeAspect="1" noChangeArrowheads="1"/>
                      </p:cNvPicPr>
                      <p:nvPr/>
                    </p:nvPicPr>
                    <p:blipFill>
                      <a:blip r:embed="rId8">
                        <a:extLst>
                          <a:ext uri="{28A0092B-C50C-407E-A947-70E740481C1C}">
                            <a14:useLocalDpi xmlns:a14="http://schemas.microsoft.com/office/drawing/2010/main" val="0"/>
                          </a:ext>
                        </a:extLst>
                      </a:blip>
                      <a:srcRect t="64391" r="35474" b="1241"/>
                      <a:stretch>
                        <a:fillRect/>
                      </a:stretch>
                    </p:blipFill>
                    <p:spPr bwMode="auto">
                      <a:xfrm>
                        <a:off x="6958021" y="5304171"/>
                        <a:ext cx="4954704" cy="1498088"/>
                      </a:xfrm>
                      <a:prstGeom prst="rect">
                        <a:avLst/>
                      </a:prstGeom>
                      <a:noFill/>
                      <a:ln w="3175">
                        <a:solidFill>
                          <a:srgbClr val="808080"/>
                        </a:solidFill>
                        <a:miter lim="800000"/>
                        <a:headEnd/>
                        <a:tailEnd/>
                      </a:ln>
                      <a:effectLst/>
                    </p:spPr>
                  </p:pic>
                </p:oleObj>
              </mc:Fallback>
            </mc:AlternateContent>
          </a:graphicData>
        </a:graphic>
      </p:graphicFrame>
      <p:sp>
        <p:nvSpPr>
          <p:cNvPr id="26692" name="Text Box 68"/>
          <p:cNvSpPr txBox="1">
            <a:spLocks noChangeArrowheads="1"/>
          </p:cNvSpPr>
          <p:nvPr/>
        </p:nvSpPr>
        <p:spPr bwMode="auto">
          <a:xfrm>
            <a:off x="9951776" y="4210669"/>
            <a:ext cx="2131676" cy="369332"/>
          </a:xfrm>
          <a:prstGeom prst="rect">
            <a:avLst/>
          </a:prstGeom>
          <a:solidFill>
            <a:srgbClr val="FFFFFF"/>
          </a:solidFill>
          <a:ln w="9525">
            <a:solidFill>
              <a:schemeClr val="tx1"/>
            </a:solidFill>
            <a:miter lim="800000"/>
            <a:headEnd/>
            <a:tailEnd/>
          </a:ln>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457178">
              <a:lnSpc>
                <a:spcPct val="90000"/>
              </a:lnSpc>
            </a:pPr>
            <a:r>
              <a:rPr lang="en-US" altLang="en-US" sz="2000" b="1" i="1" dirty="0">
                <a:solidFill>
                  <a:srgbClr val="996600"/>
                </a:solidFill>
                <a:latin typeface="+mn-lt"/>
              </a:rPr>
              <a:t>Entity-centric view</a:t>
            </a:r>
          </a:p>
        </p:txBody>
      </p:sp>
      <p:sp>
        <p:nvSpPr>
          <p:cNvPr id="51" name="Title 1"/>
          <p:cNvSpPr txBox="1">
            <a:spLocks/>
          </p:cNvSpPr>
          <p:nvPr/>
        </p:nvSpPr>
        <p:spPr bwMode="auto">
          <a:xfrm>
            <a:off x="321818" y="179967"/>
            <a:ext cx="9629958" cy="498475"/>
          </a:xfrm>
          <a:prstGeom prst="rect">
            <a:avLst/>
          </a:prstGeom>
          <a:noFill/>
          <a:ln w="9525">
            <a:noFill/>
            <a:miter lim="800000"/>
            <a:headEnd/>
            <a:tailEnd/>
          </a:ln>
          <a:effectLst/>
        </p:spPr>
        <p:txBody>
          <a:bodyPr vert="horz" wrap="square" lIns="122767" tIns="61384" rIns="122767" bIns="61384" numCol="1" anchor="b" anchorCtr="0" compatLnSpc="1">
            <a:prstTxWarp prst="textNoShape">
              <a:avLst/>
            </a:prstTxWarp>
            <a:noAutofit/>
          </a:bodyPr>
          <a:lstStyle>
            <a:lvl1pPr algn="l" rtl="0" fontAlgn="base">
              <a:lnSpc>
                <a:spcPct val="90000"/>
              </a:lnSpc>
              <a:spcBef>
                <a:spcPct val="0"/>
              </a:spcBef>
              <a:spcAft>
                <a:spcPct val="0"/>
              </a:spcAft>
              <a:defRPr sz="2100">
                <a:solidFill>
                  <a:srgbClr val="184D73"/>
                </a:solidFill>
                <a:latin typeface="+mj-lt"/>
                <a:ea typeface="+mj-ea"/>
                <a:cs typeface="+mj-cs"/>
              </a:defRPr>
            </a:lvl1pPr>
            <a:lvl2pPr algn="l" rtl="0" fontAlgn="base">
              <a:lnSpc>
                <a:spcPct val="90000"/>
              </a:lnSpc>
              <a:spcBef>
                <a:spcPct val="0"/>
              </a:spcBef>
              <a:spcAft>
                <a:spcPct val="0"/>
              </a:spcAft>
              <a:defRPr sz="2100">
                <a:solidFill>
                  <a:srgbClr val="184D73"/>
                </a:solidFill>
                <a:latin typeface="Arial" charset="0"/>
                <a:cs typeface="Arial" charset="0"/>
              </a:defRPr>
            </a:lvl2pPr>
            <a:lvl3pPr algn="l" rtl="0" fontAlgn="base">
              <a:lnSpc>
                <a:spcPct val="90000"/>
              </a:lnSpc>
              <a:spcBef>
                <a:spcPct val="0"/>
              </a:spcBef>
              <a:spcAft>
                <a:spcPct val="0"/>
              </a:spcAft>
              <a:defRPr sz="2100">
                <a:solidFill>
                  <a:srgbClr val="184D73"/>
                </a:solidFill>
                <a:latin typeface="Arial" charset="0"/>
                <a:cs typeface="Arial" charset="0"/>
              </a:defRPr>
            </a:lvl3pPr>
            <a:lvl4pPr algn="l" rtl="0" fontAlgn="base">
              <a:lnSpc>
                <a:spcPct val="90000"/>
              </a:lnSpc>
              <a:spcBef>
                <a:spcPct val="0"/>
              </a:spcBef>
              <a:spcAft>
                <a:spcPct val="0"/>
              </a:spcAft>
              <a:defRPr sz="2100">
                <a:solidFill>
                  <a:srgbClr val="184D73"/>
                </a:solidFill>
                <a:latin typeface="Arial" charset="0"/>
                <a:cs typeface="Arial" charset="0"/>
              </a:defRPr>
            </a:lvl4pPr>
            <a:lvl5pPr algn="l" rtl="0" fontAlgn="base">
              <a:lnSpc>
                <a:spcPct val="90000"/>
              </a:lnSpc>
              <a:spcBef>
                <a:spcPct val="0"/>
              </a:spcBef>
              <a:spcAft>
                <a:spcPct val="0"/>
              </a:spcAft>
              <a:defRPr sz="2100">
                <a:solidFill>
                  <a:srgbClr val="184D73"/>
                </a:solidFill>
                <a:latin typeface="Arial" charset="0"/>
                <a:cs typeface="Arial" charset="0"/>
              </a:defRPr>
            </a:lvl5pPr>
            <a:lvl6pPr marL="342892" algn="l" rtl="0" fontAlgn="base">
              <a:lnSpc>
                <a:spcPct val="90000"/>
              </a:lnSpc>
              <a:spcBef>
                <a:spcPct val="0"/>
              </a:spcBef>
              <a:spcAft>
                <a:spcPct val="0"/>
              </a:spcAft>
              <a:defRPr sz="2100">
                <a:solidFill>
                  <a:srgbClr val="184D73"/>
                </a:solidFill>
                <a:latin typeface="Arial" charset="0"/>
                <a:cs typeface="Arial" charset="0"/>
              </a:defRPr>
            </a:lvl6pPr>
            <a:lvl7pPr marL="685783" algn="l" rtl="0" fontAlgn="base">
              <a:lnSpc>
                <a:spcPct val="90000"/>
              </a:lnSpc>
              <a:spcBef>
                <a:spcPct val="0"/>
              </a:spcBef>
              <a:spcAft>
                <a:spcPct val="0"/>
              </a:spcAft>
              <a:defRPr sz="2100">
                <a:solidFill>
                  <a:srgbClr val="184D73"/>
                </a:solidFill>
                <a:latin typeface="Arial" charset="0"/>
                <a:cs typeface="Arial" charset="0"/>
              </a:defRPr>
            </a:lvl7pPr>
            <a:lvl8pPr marL="1028675" algn="l" rtl="0" fontAlgn="base">
              <a:lnSpc>
                <a:spcPct val="90000"/>
              </a:lnSpc>
              <a:spcBef>
                <a:spcPct val="0"/>
              </a:spcBef>
              <a:spcAft>
                <a:spcPct val="0"/>
              </a:spcAft>
              <a:defRPr sz="2100">
                <a:solidFill>
                  <a:srgbClr val="184D73"/>
                </a:solidFill>
                <a:latin typeface="Arial" charset="0"/>
                <a:cs typeface="Arial" charset="0"/>
              </a:defRPr>
            </a:lvl8pPr>
            <a:lvl9pPr marL="1371566" algn="l" rtl="0" fontAlgn="base">
              <a:lnSpc>
                <a:spcPct val="90000"/>
              </a:lnSpc>
              <a:spcBef>
                <a:spcPct val="0"/>
              </a:spcBef>
              <a:spcAft>
                <a:spcPct val="0"/>
              </a:spcAft>
              <a:defRPr sz="2100">
                <a:solidFill>
                  <a:srgbClr val="184D73"/>
                </a:solidFill>
                <a:latin typeface="Arial" charset="0"/>
                <a:cs typeface="Arial" charset="0"/>
              </a:defRPr>
            </a:lvl9pPr>
          </a:lstStyle>
          <a:p>
            <a:pPr>
              <a:defRPr/>
            </a:pPr>
            <a:r>
              <a:rPr lang="en-US" sz="2600" b="1" dirty="0">
                <a:solidFill>
                  <a:srgbClr val="00B0F0"/>
                </a:solidFill>
                <a:latin typeface="IBM Plex Sans" charset="0"/>
                <a:ea typeface="IBM Plex Sans" charset="0"/>
                <a:cs typeface="IBM Plex Sans" charset="0"/>
              </a:rPr>
              <a:t>Building A Financial KB from Public Data</a:t>
            </a:r>
            <a:endParaRPr lang="en-US" sz="2600" b="1" kern="0" dirty="0">
              <a:solidFill>
                <a:srgbClr val="00B0F0"/>
              </a:solidFill>
              <a:latin typeface="IBM Plex Sans" charset="0"/>
              <a:ea typeface="IBM Plex Sans" charset="0"/>
              <a:cs typeface="IBM Plex Sans" charset="0"/>
            </a:endParaRPr>
          </a:p>
        </p:txBody>
      </p:sp>
      <p:sp>
        <p:nvSpPr>
          <p:cNvPr id="53" name="AutoShape 14"/>
          <p:cNvSpPr>
            <a:spLocks noChangeArrowheads="1"/>
          </p:cNvSpPr>
          <p:nvPr/>
        </p:nvSpPr>
        <p:spPr bwMode="auto">
          <a:xfrm>
            <a:off x="6164997" y="1824514"/>
            <a:ext cx="705481" cy="596356"/>
          </a:xfrm>
          <a:prstGeom prst="rightArrow">
            <a:avLst>
              <a:gd name="adj1" fmla="val 50000"/>
              <a:gd name="adj2" fmla="val 33242"/>
            </a:avLst>
          </a:prstGeom>
          <a:solidFill>
            <a:schemeClr val="tx2"/>
          </a:solidFill>
          <a:ln w="3175">
            <a:solidFill>
              <a:schemeClr val="tx1"/>
            </a:solidFill>
            <a:miter lim="800000"/>
            <a:headEnd/>
            <a:tailEnd/>
          </a:ln>
        </p:spPr>
        <p:txBody>
          <a:bodyPr wrap="square" lIns="0"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sz="1351">
              <a:solidFill>
                <a:srgbClr val="2F2B20"/>
              </a:solidFill>
              <a:ea typeface="ＭＳ Ｐゴシック" panose="020B0600070205080204" pitchFamily="34" charset="-128"/>
            </a:endParaRPr>
          </a:p>
        </p:txBody>
      </p:sp>
      <p:pic>
        <p:nvPicPr>
          <p:cNvPr id="55" name="Picture 49"/>
          <p:cNvPicPr>
            <a:picLocks noChangeAspect="1" noChangeArrowheads="1"/>
          </p:cNvPicPr>
          <p:nvPr/>
        </p:nvPicPr>
        <p:blipFill>
          <a:blip r:embed="rId9" cstate="print">
            <a:extLst>
              <a:ext uri="{28A0092B-C50C-407E-A947-70E740481C1C}">
                <a14:useLocalDpi xmlns:a14="http://schemas.microsoft.com/office/drawing/2010/main" val="0"/>
              </a:ext>
            </a:extLst>
          </a:blip>
          <a:srcRect l="17836" t="302" r="13617" b="8742"/>
          <a:stretch>
            <a:fillRect/>
          </a:stretch>
        </p:blipFill>
        <p:spPr bwMode="auto">
          <a:xfrm>
            <a:off x="67591" y="3860847"/>
            <a:ext cx="2831487" cy="2890708"/>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4" name="Picture 51"/>
          <p:cNvPicPr>
            <a:picLocks noChangeAspect="1" noChangeArrowheads="1"/>
          </p:cNvPicPr>
          <p:nvPr/>
        </p:nvPicPr>
        <p:blipFill>
          <a:blip r:embed="rId10">
            <a:extLst>
              <a:ext uri="{28A0092B-C50C-407E-A947-70E740481C1C}">
                <a14:useLocalDpi xmlns:a14="http://schemas.microsoft.com/office/drawing/2010/main" val="0"/>
              </a:ext>
            </a:extLst>
          </a:blip>
          <a:srcRect l="20218" t="5344" r="27843" b="24924"/>
          <a:stretch>
            <a:fillRect/>
          </a:stretch>
        </p:blipFill>
        <p:spPr bwMode="auto">
          <a:xfrm>
            <a:off x="3255457" y="4112494"/>
            <a:ext cx="2722268" cy="2714225"/>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6690" name="Text Box 66"/>
          <p:cNvSpPr txBox="1">
            <a:spLocks noChangeArrowheads="1"/>
          </p:cNvSpPr>
          <p:nvPr/>
        </p:nvSpPr>
        <p:spPr bwMode="auto">
          <a:xfrm rot="19724943">
            <a:off x="1581132" y="4389478"/>
            <a:ext cx="2803584" cy="369332"/>
          </a:xfrm>
          <a:prstGeom prst="rect">
            <a:avLst/>
          </a:prstGeom>
          <a:solidFill>
            <a:srgbClr val="FFFFFF"/>
          </a:solidFill>
          <a:ln w="9525">
            <a:solidFill>
              <a:schemeClr val="tx1"/>
            </a:solidFill>
            <a:miter lim="800000"/>
            <a:headEnd/>
            <a:tailEnd/>
          </a:ln>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lnSpc>
                <a:spcPct val="90000"/>
              </a:lnSpc>
              <a:spcBef>
                <a:spcPct val="0"/>
              </a:spcBef>
              <a:spcAft>
                <a:spcPct val="0"/>
              </a:spcAft>
            </a:pPr>
            <a:r>
              <a:rPr lang="en-US" altLang="en-US" sz="2000" b="1" i="1" dirty="0">
                <a:solidFill>
                  <a:srgbClr val="996600"/>
                </a:solidFill>
                <a:latin typeface="+mn-lt"/>
              </a:rPr>
              <a:t>Document-centric view </a:t>
            </a:r>
          </a:p>
        </p:txBody>
      </p:sp>
      <p:sp>
        <p:nvSpPr>
          <p:cNvPr id="2" name="Rectangle 1">
            <a:extLst>
              <a:ext uri="{FF2B5EF4-FFF2-40B4-BE49-F238E27FC236}">
                <a16:creationId xmlns:a16="http://schemas.microsoft.com/office/drawing/2014/main" id="{CB6BE847-0643-2740-B386-C2A6D5A90EDD}"/>
              </a:ext>
            </a:extLst>
          </p:cNvPr>
          <p:cNvSpPr/>
          <p:nvPr/>
        </p:nvSpPr>
        <p:spPr>
          <a:xfrm>
            <a:off x="8450726" y="169827"/>
            <a:ext cx="3632726" cy="307777"/>
          </a:xfrm>
          <a:prstGeom prst="rect">
            <a:avLst/>
          </a:prstGeom>
        </p:spPr>
        <p:txBody>
          <a:bodyPr wrap="none">
            <a:spAutoFit/>
          </a:bodyPr>
          <a:lstStyle/>
          <a:p>
            <a:pPr defTabSz="914377" hangingPunct="0"/>
            <a:r>
              <a:rPr lang="en-US" sz="1400" b="1" dirty="0">
                <a:solidFill>
                  <a:srgbClr val="0070C0"/>
                </a:solidFill>
                <a:latin typeface="IBM Plex Sans" panose="020B0503050203000203" pitchFamily="34" charset="77"/>
                <a:sym typeface="Calibri"/>
              </a:rPr>
              <a:t>[Burdick et al, IEEE Data Eng. Bull. 2011]</a:t>
            </a:r>
          </a:p>
        </p:txBody>
      </p:sp>
    </p:spTree>
    <p:custDataLst>
      <p:tags r:id="rId2"/>
    </p:custDataLst>
    <p:extLst>
      <p:ext uri="{BB962C8B-B14F-4D97-AF65-F5344CB8AC3E}">
        <p14:creationId xmlns:p14="http://schemas.microsoft.com/office/powerpoint/2010/main" val="221617106"/>
      </p:ext>
    </p:extLst>
  </p:cSld>
  <p:clrMapOvr>
    <a:masterClrMapping/>
  </p:clrMapOvr>
  <p:transition spd="med" advTm="10772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100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par>
                                <p:cTn id="8" presetID="9" presetClass="entr" presetSubtype="0"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dissolve">
                                      <p:cBhvr>
                                        <p:cTn id="10" dur="500"/>
                                        <p:tgtEl>
                                          <p:spTgt spid="55"/>
                                        </p:tgtEl>
                                      </p:cBhvr>
                                    </p:animEffect>
                                  </p:childTnLst>
                                </p:cTn>
                              </p:par>
                              <p:par>
                                <p:cTn id="11" presetID="9" presetClass="entr" presetSubtype="0" fill="hold" nodeType="withEffect">
                                  <p:stCondLst>
                                    <p:cond delay="500"/>
                                  </p:stCondLst>
                                  <p:childTnLst>
                                    <p:set>
                                      <p:cBhvr>
                                        <p:cTn id="12" dur="1" fill="hold">
                                          <p:stCondLst>
                                            <p:cond delay="0"/>
                                          </p:stCondLst>
                                        </p:cTn>
                                        <p:tgtEl>
                                          <p:spTgt spid="56"/>
                                        </p:tgtEl>
                                        <p:attrNameLst>
                                          <p:attrName>style.visibility</p:attrName>
                                        </p:attrNameLst>
                                      </p:cBhvr>
                                      <p:to>
                                        <p:strVal val="visible"/>
                                      </p:to>
                                    </p:set>
                                    <p:animEffect transition="in" filter="dissolve">
                                      <p:cBhvr>
                                        <p:cTn id="13" dur="500"/>
                                        <p:tgtEl>
                                          <p:spTgt spid="56"/>
                                        </p:tgtEl>
                                      </p:cBhvr>
                                    </p:animEffect>
                                  </p:childTnLst>
                                </p:cTn>
                              </p:par>
                              <p:par>
                                <p:cTn id="14" presetID="9" presetClass="entr" presetSubtype="0" fill="hold" nodeType="withEffect">
                                  <p:stCondLst>
                                    <p:cond delay="50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dissolve">
                                      <p:cBhvr>
                                        <p:cTn id="16" dur="500"/>
                                        <p:tgtEl>
                                          <p:spTgt spid="4">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6690"/>
                                        </p:tgtEl>
                                        <p:attrNameLst>
                                          <p:attrName>style.visibility</p:attrName>
                                        </p:attrNameLst>
                                      </p:cBhvr>
                                      <p:to>
                                        <p:strVal val="visible"/>
                                      </p:to>
                                    </p:set>
                                    <p:animEffect transition="in" filter="dissolve">
                                      <p:cBhvr>
                                        <p:cTn id="21" dur="500"/>
                                        <p:tgtEl>
                                          <p:spTgt spid="2669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6687"/>
                                        </p:tgtEl>
                                        <p:attrNameLst>
                                          <p:attrName>style.visibility</p:attrName>
                                        </p:attrNameLst>
                                      </p:cBhvr>
                                      <p:to>
                                        <p:strVal val="visible"/>
                                      </p:to>
                                    </p:set>
                                    <p:animEffect transition="in" filter="dissolve">
                                      <p:cBhvr>
                                        <p:cTn id="24" dur="500"/>
                                        <p:tgtEl>
                                          <p:spTgt spid="26687"/>
                                        </p:tgtEl>
                                      </p:cBhvr>
                                    </p:animEffect>
                                  </p:childTnLst>
                                </p:cTn>
                              </p:par>
                              <p:par>
                                <p:cTn id="25" presetID="9" presetClass="entr" presetSubtype="0" fill="hold" nodeType="withEffect">
                                  <p:stCondLst>
                                    <p:cond delay="500"/>
                                  </p:stCondLst>
                                  <p:childTnLst>
                                    <p:set>
                                      <p:cBhvr>
                                        <p:cTn id="26" dur="1" fill="hold">
                                          <p:stCondLst>
                                            <p:cond delay="0"/>
                                          </p:stCondLst>
                                        </p:cTn>
                                        <p:tgtEl>
                                          <p:spTgt spid="57"/>
                                        </p:tgtEl>
                                        <p:attrNameLst>
                                          <p:attrName>style.visibility</p:attrName>
                                        </p:attrNameLst>
                                      </p:cBhvr>
                                      <p:to>
                                        <p:strVal val="visible"/>
                                      </p:to>
                                    </p:set>
                                    <p:animEffect transition="in" filter="dissolve">
                                      <p:cBhvr>
                                        <p:cTn id="27" dur="500"/>
                                        <p:tgtEl>
                                          <p:spTgt spid="57"/>
                                        </p:tgtEl>
                                      </p:cBhvr>
                                    </p:animEffect>
                                  </p:childTnLst>
                                </p:cTn>
                              </p:par>
                              <p:par>
                                <p:cTn id="28" presetID="9" presetClass="entr" presetSubtype="0" fill="hold" nodeType="withEffect">
                                  <p:stCondLst>
                                    <p:cond delay="1000"/>
                                  </p:stCondLst>
                                  <p:childTnLst>
                                    <p:set>
                                      <p:cBhvr>
                                        <p:cTn id="29" dur="1" fill="hold">
                                          <p:stCondLst>
                                            <p:cond delay="0"/>
                                          </p:stCondLst>
                                        </p:cTn>
                                        <p:tgtEl>
                                          <p:spTgt spid="58"/>
                                        </p:tgtEl>
                                        <p:attrNameLst>
                                          <p:attrName>style.visibility</p:attrName>
                                        </p:attrNameLst>
                                      </p:cBhvr>
                                      <p:to>
                                        <p:strVal val="visible"/>
                                      </p:to>
                                    </p:set>
                                    <p:animEffect transition="in" filter="dissolve">
                                      <p:cBhvr>
                                        <p:cTn id="30" dur="500"/>
                                        <p:tgtEl>
                                          <p:spTgt spid="58"/>
                                        </p:tgtEl>
                                      </p:cBhvr>
                                    </p:animEffect>
                                  </p:childTnLst>
                                </p:cTn>
                              </p:par>
                              <p:par>
                                <p:cTn id="31" presetID="9" presetClass="entr" presetSubtype="0" fill="hold" grpId="0" nodeType="withEffect">
                                  <p:stCondLst>
                                    <p:cond delay="1000"/>
                                  </p:stCondLst>
                                  <p:childTnLst>
                                    <p:set>
                                      <p:cBhvr>
                                        <p:cTn id="32" dur="1" fill="hold">
                                          <p:stCondLst>
                                            <p:cond delay="0"/>
                                          </p:stCondLst>
                                        </p:cTn>
                                        <p:tgtEl>
                                          <p:spTgt spid="26692"/>
                                        </p:tgtEl>
                                        <p:attrNameLst>
                                          <p:attrName>style.visibility</p:attrName>
                                        </p:attrNameLst>
                                      </p:cBhvr>
                                      <p:to>
                                        <p:strVal val="visible"/>
                                      </p:to>
                                    </p:set>
                                    <p:animEffect transition="in" filter="dissolve">
                                      <p:cBhvr>
                                        <p:cTn id="33" dur="500"/>
                                        <p:tgtEl>
                                          <p:spTgt spid="266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87" grpId="0" animBg="1"/>
      <p:bldP spid="26692" grpId="0" animBg="1"/>
      <p:bldP spid="2669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D92768-3773-A94B-9C87-F7F7134362B5}"/>
              </a:ext>
            </a:extLst>
          </p:cNvPr>
          <p:cNvSpPr>
            <a:spLocks noGrp="1"/>
          </p:cNvSpPr>
          <p:nvPr>
            <p:ph type="sldNum" sz="quarter" idx="2"/>
          </p:nvPr>
        </p:nvSpPr>
        <p:spPr>
          <a:xfrm>
            <a:off x="11378677" y="6548630"/>
            <a:ext cx="203009" cy="177417"/>
          </a:xfrm>
        </p:spPr>
        <p:txBody>
          <a:bodyPr/>
          <a:lstStyle/>
          <a:p>
            <a:fld id="{86CB4B4D-7CA3-9044-876B-883B54F8677D}" type="slidenum">
              <a:rPr lang="en-US" smtClean="0"/>
              <a:t>60</a:t>
            </a:fld>
            <a:endParaRPr lang="en-US"/>
          </a:p>
        </p:txBody>
      </p:sp>
      <p:sp>
        <p:nvSpPr>
          <p:cNvPr id="3" name="Title 2">
            <a:extLst>
              <a:ext uri="{FF2B5EF4-FFF2-40B4-BE49-F238E27FC236}">
                <a16:creationId xmlns:a16="http://schemas.microsoft.com/office/drawing/2014/main" id="{70D5FEAF-3DC9-1745-9B97-B0A1EFB549C2}"/>
              </a:ext>
            </a:extLst>
          </p:cNvPr>
          <p:cNvSpPr>
            <a:spLocks noGrp="1"/>
          </p:cNvSpPr>
          <p:nvPr>
            <p:ph type="title"/>
          </p:nvPr>
        </p:nvSpPr>
        <p:spPr/>
        <p:txBody>
          <a:bodyPr/>
          <a:lstStyle/>
          <a:p>
            <a:r>
              <a:rPr lang="en-US" dirty="0"/>
              <a:t>Approximate String Matching with Active Learning</a:t>
            </a:r>
          </a:p>
        </p:txBody>
      </p:sp>
      <p:sp>
        <p:nvSpPr>
          <p:cNvPr id="12" name="Text Placeholder 3">
            <a:extLst>
              <a:ext uri="{FF2B5EF4-FFF2-40B4-BE49-F238E27FC236}">
                <a16:creationId xmlns:a16="http://schemas.microsoft.com/office/drawing/2014/main" id="{88177F9E-5E74-FD42-A043-AB7017AD1A23}"/>
              </a:ext>
            </a:extLst>
          </p:cNvPr>
          <p:cNvSpPr>
            <a:spLocks noGrp="1"/>
          </p:cNvSpPr>
          <p:nvPr>
            <p:ph type="body" idx="1"/>
          </p:nvPr>
        </p:nvSpPr>
        <p:spPr>
          <a:xfrm>
            <a:off x="508015" y="1348985"/>
            <a:ext cx="10972166" cy="5067300"/>
          </a:xfrm>
        </p:spPr>
        <p:txBody>
          <a:bodyPr>
            <a:normAutofit/>
          </a:bodyPr>
          <a:lstStyle/>
          <a:p>
            <a:r>
              <a:rPr lang="en-US" b="1" dirty="0">
                <a:solidFill>
                  <a:schemeClr val="tx1"/>
                </a:solidFill>
              </a:rPr>
              <a:t>Goal: </a:t>
            </a:r>
            <a:r>
              <a:rPr lang="en-US" dirty="0">
                <a:solidFill>
                  <a:schemeClr val="tx1"/>
                </a:solidFill>
              </a:rPr>
              <a:t>find the optimal attribute-level string similarity measure (with appropriate threshold) from a given pool</a:t>
            </a:r>
          </a:p>
        </p:txBody>
      </p:sp>
      <p:sp>
        <p:nvSpPr>
          <p:cNvPr id="14" name="TextBox 13">
            <a:extLst>
              <a:ext uri="{FF2B5EF4-FFF2-40B4-BE49-F238E27FC236}">
                <a16:creationId xmlns:a16="http://schemas.microsoft.com/office/drawing/2014/main" id="{1571C5DC-9C08-F846-8E5F-30AA95F9D3BA}"/>
              </a:ext>
            </a:extLst>
          </p:cNvPr>
          <p:cNvSpPr txBox="1"/>
          <p:nvPr/>
        </p:nvSpPr>
        <p:spPr>
          <a:xfrm>
            <a:off x="8661957" y="878089"/>
            <a:ext cx="3203760"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IBM Plex Sans" panose="020B0503050203000203" pitchFamily="34" charset="77"/>
                <a:sym typeface="Calibri"/>
              </a:rPr>
              <a:t>[Buch and </a:t>
            </a:r>
            <a:r>
              <a:rPr kumimoji="0" lang="en-US" sz="1600" b="0" i="0" u="none" strike="noStrike" cap="none" spc="0" normalizeH="0" baseline="0" dirty="0" err="1">
                <a:ln>
                  <a:noFill/>
                </a:ln>
                <a:solidFill>
                  <a:srgbClr val="000000"/>
                </a:solidFill>
                <a:effectLst/>
                <a:uFillTx/>
                <a:latin typeface="IBM Plex Sans" panose="020B0503050203000203" pitchFamily="34" charset="77"/>
                <a:sym typeface="Calibri"/>
              </a:rPr>
              <a:t>Andrzejak</a:t>
            </a:r>
            <a:r>
              <a:rPr kumimoji="0" lang="en-US" sz="1600" b="0" i="0" u="none" strike="noStrike" cap="none" spc="0" normalizeH="0" baseline="0" dirty="0">
                <a:ln>
                  <a:noFill/>
                </a:ln>
                <a:solidFill>
                  <a:srgbClr val="000000"/>
                </a:solidFill>
                <a:effectLst/>
                <a:uFillTx/>
                <a:latin typeface="IBM Plex Sans" panose="020B0503050203000203" pitchFamily="34" charset="77"/>
                <a:sym typeface="Calibri"/>
              </a:rPr>
              <a:t>, CIKM 2015]</a:t>
            </a:r>
          </a:p>
        </p:txBody>
      </p:sp>
      <p:pic>
        <p:nvPicPr>
          <p:cNvPr id="13" name="Picture 12">
            <a:extLst>
              <a:ext uri="{FF2B5EF4-FFF2-40B4-BE49-F238E27FC236}">
                <a16:creationId xmlns:a16="http://schemas.microsoft.com/office/drawing/2014/main" id="{A5406A73-9E0B-6140-8888-151BB66412AA}"/>
              </a:ext>
            </a:extLst>
          </p:cNvPr>
          <p:cNvPicPr>
            <a:picLocks noChangeAspect="1"/>
          </p:cNvPicPr>
          <p:nvPr/>
        </p:nvPicPr>
        <p:blipFill>
          <a:blip r:embed="rId2"/>
          <a:stretch>
            <a:fillRect/>
          </a:stretch>
        </p:blipFill>
        <p:spPr>
          <a:xfrm>
            <a:off x="4187046" y="2246435"/>
            <a:ext cx="7563089" cy="2249991"/>
          </a:xfrm>
          <a:prstGeom prst="rect">
            <a:avLst/>
          </a:prstGeom>
        </p:spPr>
      </p:pic>
      <p:sp>
        <p:nvSpPr>
          <p:cNvPr id="15" name="TextBox 14">
            <a:extLst>
              <a:ext uri="{FF2B5EF4-FFF2-40B4-BE49-F238E27FC236}">
                <a16:creationId xmlns:a16="http://schemas.microsoft.com/office/drawing/2014/main" id="{96DE2148-9AB5-4A44-AEDC-45DFDB128BE0}"/>
              </a:ext>
            </a:extLst>
          </p:cNvPr>
          <p:cNvSpPr txBox="1"/>
          <p:nvPr/>
        </p:nvSpPr>
        <p:spPr>
          <a:xfrm>
            <a:off x="5717241" y="4457704"/>
            <a:ext cx="6148476"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kumimoji="0" lang="en-US" sz="1100" b="0" i="0" u="none" strike="noStrike" cap="none" spc="0" normalizeH="0" baseline="0" dirty="0">
                <a:ln>
                  <a:noFill/>
                </a:ln>
                <a:solidFill>
                  <a:srgbClr val="000000"/>
                </a:solidFill>
                <a:effectLst/>
                <a:uFillTx/>
                <a:latin typeface="+mn-lt"/>
                <a:ea typeface="+mn-ea"/>
                <a:cs typeface="+mn-cs"/>
                <a:sym typeface="Calibri"/>
              </a:rPr>
              <a:t>Picture from: </a:t>
            </a:r>
            <a:r>
              <a:rPr lang="en-US" sz="1100" dirty="0">
                <a:hlinkClick r:id="rId3"/>
              </a:rPr>
              <a:t>https://medium.com/@appaloosastore/string-similarity-algorithms-compared-3f7b4d12f0ff</a:t>
            </a:r>
            <a:endParaRPr kumimoji="0" lang="en-US" sz="1100" b="0" i="0" u="none" strike="noStrike" cap="none" spc="0" normalizeH="0" baseline="0" dirty="0">
              <a:ln>
                <a:noFill/>
              </a:ln>
              <a:solidFill>
                <a:srgbClr val="000000"/>
              </a:solidFill>
              <a:effectLst/>
              <a:uFillTx/>
              <a:latin typeface="+mn-lt"/>
              <a:ea typeface="+mn-ea"/>
              <a:cs typeface="+mn-cs"/>
              <a:sym typeface="Calibri"/>
            </a:endParaRPr>
          </a:p>
        </p:txBody>
      </p:sp>
      <p:sp>
        <p:nvSpPr>
          <p:cNvPr id="19" name="Can 18">
            <a:extLst>
              <a:ext uri="{FF2B5EF4-FFF2-40B4-BE49-F238E27FC236}">
                <a16:creationId xmlns:a16="http://schemas.microsoft.com/office/drawing/2014/main" id="{F92B9905-1BD7-DF47-A2A1-5BB587746589}"/>
              </a:ext>
            </a:extLst>
          </p:cNvPr>
          <p:cNvSpPr/>
          <p:nvPr/>
        </p:nvSpPr>
        <p:spPr>
          <a:xfrm>
            <a:off x="2157984" y="2418075"/>
            <a:ext cx="1219200" cy="1553963"/>
          </a:xfrm>
          <a:prstGeom prst="can">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0" name="TextBox 19">
            <a:extLst>
              <a:ext uri="{FF2B5EF4-FFF2-40B4-BE49-F238E27FC236}">
                <a16:creationId xmlns:a16="http://schemas.microsoft.com/office/drawing/2014/main" id="{8BAF0B81-BB06-EE45-AAB3-EEB06A7F4841}"/>
              </a:ext>
            </a:extLst>
          </p:cNvPr>
          <p:cNvSpPr txBox="1"/>
          <p:nvPr/>
        </p:nvSpPr>
        <p:spPr>
          <a:xfrm>
            <a:off x="2311870" y="2844363"/>
            <a:ext cx="935510" cy="10541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ts val="1460"/>
              </a:lnSpc>
              <a:spcBef>
                <a:spcPts val="0"/>
              </a:spcBef>
              <a:spcAft>
                <a:spcPts val="0"/>
              </a:spcAft>
              <a:buClrTx/>
              <a:buSzTx/>
              <a:buFontTx/>
              <a:buNone/>
              <a:tabLst/>
            </a:pPr>
            <a:r>
              <a:rPr kumimoji="0" lang="en-US" sz="1800" b="1" i="0" u="none" strike="noStrike" cap="none" spc="0" normalizeH="0" baseline="0" dirty="0">
                <a:ln>
                  <a:noFill/>
                </a:ln>
                <a:solidFill>
                  <a:srgbClr val="C00000"/>
                </a:solidFill>
                <a:effectLst/>
                <a:uFillTx/>
                <a:latin typeface="CordiaUPC" panose="020B0304020202020204" pitchFamily="34" charset="-34"/>
                <a:cs typeface="CordiaUPC" panose="020B0304020202020204" pitchFamily="34" charset="-34"/>
                <a:sym typeface="Calibri"/>
              </a:rPr>
              <a:t>Cosine</a:t>
            </a:r>
          </a:p>
          <a:p>
            <a:pPr marL="0" marR="0" indent="0" algn="l" defTabSz="914400" rtl="0" fontAlgn="auto" latinLnBrk="0" hangingPunct="0">
              <a:lnSpc>
                <a:spcPts val="1460"/>
              </a:lnSpc>
              <a:spcBef>
                <a:spcPts val="0"/>
              </a:spcBef>
              <a:spcAft>
                <a:spcPts val="0"/>
              </a:spcAft>
              <a:buClrTx/>
              <a:buSzTx/>
              <a:buFontTx/>
              <a:buNone/>
              <a:tabLst/>
            </a:pPr>
            <a:r>
              <a:rPr lang="en-US" b="1" dirty="0" err="1">
                <a:solidFill>
                  <a:srgbClr val="C00000"/>
                </a:solidFill>
                <a:latin typeface="CordiaUPC" panose="020B0304020202020204" pitchFamily="34" charset="-34"/>
                <a:cs typeface="CordiaUPC" panose="020B0304020202020204" pitchFamily="34" charset="-34"/>
                <a:sym typeface="Calibri"/>
              </a:rPr>
              <a:t>Levenshtein</a:t>
            </a:r>
            <a:endParaRPr lang="en-US" b="1" dirty="0">
              <a:solidFill>
                <a:srgbClr val="C00000"/>
              </a:solidFill>
              <a:latin typeface="CordiaUPC" panose="020B0304020202020204" pitchFamily="34" charset="-34"/>
              <a:cs typeface="CordiaUPC" panose="020B0304020202020204" pitchFamily="34" charset="-34"/>
              <a:sym typeface="Calibri"/>
            </a:endParaRPr>
          </a:p>
          <a:p>
            <a:pPr marL="0" marR="0" indent="0" algn="l" defTabSz="914400" rtl="0" fontAlgn="auto" latinLnBrk="0" hangingPunct="0">
              <a:lnSpc>
                <a:spcPts val="1460"/>
              </a:lnSpc>
              <a:spcBef>
                <a:spcPts val="0"/>
              </a:spcBef>
              <a:spcAft>
                <a:spcPts val="0"/>
              </a:spcAft>
              <a:buClrTx/>
              <a:buSzTx/>
              <a:buFontTx/>
              <a:buNone/>
              <a:tabLst/>
            </a:pPr>
            <a:r>
              <a:rPr lang="en-US" b="1" dirty="0">
                <a:solidFill>
                  <a:srgbClr val="C00000"/>
                </a:solidFill>
                <a:latin typeface="CordiaUPC" panose="020B0304020202020204" pitchFamily="34" charset="-34"/>
                <a:cs typeface="CordiaUPC" panose="020B0304020202020204" pitchFamily="34" charset="-34"/>
                <a:sym typeface="Calibri"/>
              </a:rPr>
              <a:t>Trigram</a:t>
            </a:r>
          </a:p>
          <a:p>
            <a:pPr marL="0" marR="0" indent="0" algn="l" defTabSz="914400" rtl="0" fontAlgn="auto" latinLnBrk="0" hangingPunct="0">
              <a:lnSpc>
                <a:spcPts val="1460"/>
              </a:lnSpc>
              <a:spcBef>
                <a:spcPts val="0"/>
              </a:spcBef>
              <a:spcAft>
                <a:spcPts val="0"/>
              </a:spcAft>
              <a:buClrTx/>
              <a:buSzTx/>
              <a:buFontTx/>
              <a:buNone/>
              <a:tabLst/>
            </a:pPr>
            <a:r>
              <a:rPr kumimoji="0" lang="en-US" sz="1800" b="1" i="0" u="none" strike="noStrike" cap="none" spc="0" normalizeH="0" baseline="0" dirty="0" err="1">
                <a:ln>
                  <a:noFill/>
                </a:ln>
                <a:solidFill>
                  <a:srgbClr val="C00000"/>
                </a:solidFill>
                <a:effectLst/>
                <a:uFillTx/>
                <a:latin typeface="CordiaUPC" panose="020B0304020202020204" pitchFamily="34" charset="-34"/>
                <a:cs typeface="CordiaUPC" panose="020B0304020202020204" pitchFamily="34" charset="-34"/>
                <a:sym typeface="Calibri"/>
              </a:rPr>
              <a:t>Jaro</a:t>
            </a:r>
            <a:r>
              <a:rPr kumimoji="0" lang="en-US" sz="1800" b="1" i="0" u="none" strike="noStrike" cap="none" spc="0" normalizeH="0" baseline="0" dirty="0">
                <a:ln>
                  <a:noFill/>
                </a:ln>
                <a:solidFill>
                  <a:srgbClr val="C00000"/>
                </a:solidFill>
                <a:effectLst/>
                <a:uFillTx/>
                <a:latin typeface="CordiaUPC" panose="020B0304020202020204" pitchFamily="34" charset="-34"/>
                <a:cs typeface="CordiaUPC" panose="020B0304020202020204" pitchFamily="34" charset="-34"/>
                <a:sym typeface="Calibri"/>
              </a:rPr>
              <a:t>-Winkler</a:t>
            </a:r>
          </a:p>
          <a:p>
            <a:pPr marL="0" marR="0" indent="0" algn="l" defTabSz="914400" rtl="0" fontAlgn="auto" latinLnBrk="0" hangingPunct="0">
              <a:lnSpc>
                <a:spcPts val="1460"/>
              </a:lnSpc>
              <a:spcBef>
                <a:spcPts val="0"/>
              </a:spcBef>
              <a:spcAft>
                <a:spcPts val="0"/>
              </a:spcAft>
              <a:buClrTx/>
              <a:buSzTx/>
              <a:buFontTx/>
              <a:buNone/>
              <a:tabLst/>
            </a:pPr>
            <a:r>
              <a:rPr kumimoji="0" lang="en-US" sz="1800" b="1" i="0" u="none" strike="noStrike" cap="none" spc="0" normalizeH="0" baseline="0" dirty="0">
                <a:ln>
                  <a:noFill/>
                </a:ln>
                <a:solidFill>
                  <a:srgbClr val="C00000"/>
                </a:solidFill>
                <a:effectLst/>
                <a:uFillTx/>
                <a:latin typeface="CordiaUPC" panose="020B0304020202020204" pitchFamily="34" charset="-34"/>
                <a:cs typeface="CordiaUPC" panose="020B0304020202020204" pitchFamily="34" charset="-34"/>
                <a:sym typeface="Calibri"/>
              </a:rPr>
              <a:t>…</a:t>
            </a:r>
          </a:p>
        </p:txBody>
      </p:sp>
      <p:sp>
        <p:nvSpPr>
          <p:cNvPr id="21" name="TextBox 20">
            <a:extLst>
              <a:ext uri="{FF2B5EF4-FFF2-40B4-BE49-F238E27FC236}">
                <a16:creationId xmlns:a16="http://schemas.microsoft.com/office/drawing/2014/main" id="{18B4F5F0-32A5-2B49-8016-8DE814849672}"/>
              </a:ext>
            </a:extLst>
          </p:cNvPr>
          <p:cNvSpPr txBox="1"/>
          <p:nvPr/>
        </p:nvSpPr>
        <p:spPr>
          <a:xfrm>
            <a:off x="117335" y="2748185"/>
            <a:ext cx="1852428"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A pool of similarity</a:t>
            </a:r>
          </a:p>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measures for APP</a:t>
            </a:r>
          </a:p>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names</a:t>
            </a:r>
          </a:p>
        </p:txBody>
      </p:sp>
      <p:sp>
        <p:nvSpPr>
          <p:cNvPr id="22" name="Down Arrow 21">
            <a:extLst>
              <a:ext uri="{FF2B5EF4-FFF2-40B4-BE49-F238E27FC236}">
                <a16:creationId xmlns:a16="http://schemas.microsoft.com/office/drawing/2014/main" id="{FBE3448F-78B9-8B42-958D-7F1A2554D9BB}"/>
              </a:ext>
            </a:extLst>
          </p:cNvPr>
          <p:cNvSpPr/>
          <p:nvPr/>
        </p:nvSpPr>
        <p:spPr>
          <a:xfrm>
            <a:off x="4187046" y="4828032"/>
            <a:ext cx="714138" cy="841248"/>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D6E3505-DCC3-FF48-AE49-8D897E5CECF3}"/>
                  </a:ext>
                </a:extLst>
              </p:cNvPr>
              <p:cNvSpPr txBox="1"/>
              <p:nvPr/>
            </p:nvSpPr>
            <p:spPr>
              <a:xfrm>
                <a:off x="2461077" y="5882296"/>
                <a:ext cx="4166075"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20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𝑱𝒂𝒓𝒐𝑾𝒊𝒏𝒌𝒍𝒆𝒓</m:t>
                      </m:r>
                      <m:d>
                        <m:dPr>
                          <m:ctrlPr>
                            <a:rPr kumimoji="0" lang="en-US" sz="20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ctrlPr>
                        </m:dPr>
                        <m:e>
                          <m:r>
                            <a:rPr kumimoji="0" lang="en-US" sz="20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𝑨𝒑</m:t>
                          </m:r>
                          <m:sSub>
                            <m:sSubPr>
                              <m:ctrlPr>
                                <a:rPr kumimoji="0" lang="en-US" sz="20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ctrlPr>
                            </m:sSubPr>
                            <m:e>
                              <m:r>
                                <a:rPr kumimoji="0" lang="en-US" sz="20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𝒑</m:t>
                              </m:r>
                            </m:e>
                            <m:sub>
                              <m:r>
                                <a:rPr kumimoji="0" lang="en-US" sz="20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𝟏</m:t>
                              </m:r>
                            </m:sub>
                          </m:sSub>
                          <m:r>
                            <a:rPr kumimoji="0" lang="en-US" sz="20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 </m:t>
                          </m:r>
                          <m:r>
                            <a:rPr kumimoji="0" lang="en-US" sz="20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𝑨𝒑</m:t>
                          </m:r>
                          <m:sSub>
                            <m:sSubPr>
                              <m:ctrlPr>
                                <a:rPr kumimoji="0" lang="en-US" sz="20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ctrlPr>
                            </m:sSubPr>
                            <m:e>
                              <m:r>
                                <a:rPr kumimoji="0" lang="en-US" sz="20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𝒑</m:t>
                              </m:r>
                            </m:e>
                            <m:sub>
                              <m:r>
                                <a:rPr kumimoji="0" lang="en-US" sz="20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𝟐</m:t>
                              </m:r>
                            </m:sub>
                          </m:sSub>
                        </m:e>
                      </m:d>
                      <m:r>
                        <a:rPr kumimoji="0" lang="en-US" sz="20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m:t>
                      </m:r>
                      <m:r>
                        <a:rPr kumimoji="0" lang="en-US" sz="20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𝟎</m:t>
                      </m:r>
                      <m:r>
                        <a:rPr kumimoji="0" lang="en-US" sz="20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m:t>
                      </m:r>
                      <m:r>
                        <a:rPr kumimoji="0" lang="en-US" sz="20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𝟖𝟖</m:t>
                      </m:r>
                    </m:oMath>
                  </m:oMathPara>
                </a14:m>
                <a:endParaRPr kumimoji="0" lang="en-US" sz="2000" b="1" i="0" u="none" strike="noStrike" cap="none" spc="0" normalizeH="0" baseline="0" dirty="0">
                  <a:ln>
                    <a:noFill/>
                  </a:ln>
                  <a:solidFill>
                    <a:srgbClr val="C00000"/>
                  </a:solidFill>
                  <a:effectLst/>
                  <a:uFillTx/>
                  <a:ea typeface="+mn-ea"/>
                  <a:cs typeface="+mn-cs"/>
                  <a:sym typeface="Calibri"/>
                </a:endParaRPr>
              </a:p>
            </p:txBody>
          </p:sp>
        </mc:Choice>
        <mc:Fallback xmlns="">
          <p:sp>
            <p:nvSpPr>
              <p:cNvPr id="23" name="TextBox 22">
                <a:extLst>
                  <a:ext uri="{FF2B5EF4-FFF2-40B4-BE49-F238E27FC236}">
                    <a16:creationId xmlns:a16="http://schemas.microsoft.com/office/drawing/2014/main" id="{5D6E3505-DCC3-FF48-AE49-8D897E5CECF3}"/>
                  </a:ext>
                </a:extLst>
              </p:cNvPr>
              <p:cNvSpPr txBox="1">
                <a:spLocks noRot="1" noChangeAspect="1" noMove="1" noResize="1" noEditPoints="1" noAdjustHandles="1" noChangeArrowheads="1" noChangeShapeType="1" noTextEdit="1"/>
              </p:cNvSpPr>
              <p:nvPr/>
            </p:nvSpPr>
            <p:spPr>
              <a:xfrm>
                <a:off x="2461077" y="5882296"/>
                <a:ext cx="4166075" cy="400108"/>
              </a:xfrm>
              <a:prstGeom prst="rect">
                <a:avLst/>
              </a:prstGeom>
              <a:blipFill>
                <a:blip r:embed="rId4"/>
                <a:stretch>
                  <a:fillRect l="-304" b="-12121"/>
                </a:stretch>
              </a:blipFill>
              <a:ln w="12700" cap="flat">
                <a:noFill/>
                <a:miter lim="400000"/>
              </a:ln>
              <a:effectLst/>
            </p:spPr>
            <p:txBody>
              <a:bodyPr/>
              <a:lstStyle/>
              <a:p>
                <a:r>
                  <a:rPr lang="en-US">
                    <a:noFill/>
                  </a:rPr>
                  <a:t> </a:t>
                </a:r>
              </a:p>
            </p:txBody>
          </p:sp>
        </mc:Fallback>
      </mc:AlternateContent>
      <p:sp>
        <p:nvSpPr>
          <p:cNvPr id="25" name="Oval Callout 24">
            <a:extLst>
              <a:ext uri="{FF2B5EF4-FFF2-40B4-BE49-F238E27FC236}">
                <a16:creationId xmlns:a16="http://schemas.microsoft.com/office/drawing/2014/main" id="{5F69BCC2-BE72-D849-AB7B-02DCFC66BC73}"/>
              </a:ext>
            </a:extLst>
          </p:cNvPr>
          <p:cNvSpPr/>
          <p:nvPr/>
        </p:nvSpPr>
        <p:spPr>
          <a:xfrm>
            <a:off x="7855189" y="5214564"/>
            <a:ext cx="4010528" cy="1298374"/>
          </a:xfrm>
          <a:prstGeom prst="wedgeEllipseCallout">
            <a:avLst>
              <a:gd name="adj1" fmla="val -75863"/>
              <a:gd name="adj2" fmla="val 12550"/>
            </a:avLst>
          </a:prstGeom>
          <a:solidFill>
            <a:schemeClr val="accent6">
              <a:lumMod val="20000"/>
              <a:lumOff val="8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Both similarity measure and the threshold value are picked by active learning</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4058846783"/>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D5FEAF-3DC9-1745-9B97-B0A1EFB549C2}"/>
              </a:ext>
            </a:extLst>
          </p:cNvPr>
          <p:cNvSpPr>
            <a:spLocks noGrp="1"/>
          </p:cNvSpPr>
          <p:nvPr>
            <p:ph type="title"/>
          </p:nvPr>
        </p:nvSpPr>
        <p:spPr/>
        <p:txBody>
          <a:bodyPr/>
          <a:lstStyle/>
          <a:p>
            <a:r>
              <a:rPr lang="en-US" dirty="0"/>
              <a:t>Approximate String Matching with Active Learning</a:t>
            </a:r>
          </a:p>
        </p:txBody>
      </p:sp>
      <p:sp>
        <p:nvSpPr>
          <p:cNvPr id="14" name="TextBox 13">
            <a:extLst>
              <a:ext uri="{FF2B5EF4-FFF2-40B4-BE49-F238E27FC236}">
                <a16:creationId xmlns:a16="http://schemas.microsoft.com/office/drawing/2014/main" id="{1571C5DC-9C08-F846-8E5F-30AA95F9D3BA}"/>
              </a:ext>
            </a:extLst>
          </p:cNvPr>
          <p:cNvSpPr txBox="1"/>
          <p:nvPr/>
        </p:nvSpPr>
        <p:spPr>
          <a:xfrm>
            <a:off x="8074178" y="811358"/>
            <a:ext cx="359489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solidFill>
                <a:effectLst/>
                <a:uFillTx/>
                <a:latin typeface="IBM Plex Sans" panose="020B0503050203000203" pitchFamily="34" charset="77"/>
                <a:sym typeface="Calibri"/>
              </a:rPr>
              <a:t>[Buch and </a:t>
            </a:r>
            <a:r>
              <a:rPr kumimoji="0" lang="en-US" b="0" i="0" u="none" strike="noStrike" cap="none" spc="0" normalizeH="0" baseline="0" dirty="0" err="1">
                <a:ln>
                  <a:noFill/>
                </a:ln>
                <a:solidFill>
                  <a:srgbClr val="000000"/>
                </a:solidFill>
                <a:effectLst/>
                <a:uFillTx/>
                <a:latin typeface="IBM Plex Sans" panose="020B0503050203000203" pitchFamily="34" charset="77"/>
                <a:sym typeface="Calibri"/>
              </a:rPr>
              <a:t>Andrzejak</a:t>
            </a:r>
            <a:r>
              <a:rPr kumimoji="0" lang="en-US" b="0" i="0" u="none" strike="noStrike" cap="none" spc="0" normalizeH="0" baseline="0" dirty="0">
                <a:ln>
                  <a:noFill/>
                </a:ln>
                <a:solidFill>
                  <a:srgbClr val="000000"/>
                </a:solidFill>
                <a:effectLst/>
                <a:uFillTx/>
                <a:latin typeface="IBM Plex Sans" panose="020B0503050203000203" pitchFamily="34" charset="77"/>
                <a:sym typeface="Calibri"/>
              </a:rPr>
              <a:t>, CIKM 2015]</a:t>
            </a:r>
          </a:p>
        </p:txBody>
      </p:sp>
      <p:sp>
        <p:nvSpPr>
          <p:cNvPr id="5" name="Text Placeholder 4">
            <a:extLst>
              <a:ext uri="{FF2B5EF4-FFF2-40B4-BE49-F238E27FC236}">
                <a16:creationId xmlns:a16="http://schemas.microsoft.com/office/drawing/2014/main" id="{C1CEECEF-81B3-AB4E-B1A7-BF6F6ABC087F}"/>
              </a:ext>
            </a:extLst>
          </p:cNvPr>
          <p:cNvSpPr>
            <a:spLocks noGrp="1"/>
          </p:cNvSpPr>
          <p:nvPr>
            <p:ph type="body" idx="1"/>
          </p:nvPr>
        </p:nvSpPr>
        <p:spPr/>
        <p:txBody>
          <a:bodyPr/>
          <a:lstStyle/>
          <a:p>
            <a:r>
              <a:rPr lang="en-US" dirty="0">
                <a:solidFill>
                  <a:schemeClr val="tx1"/>
                </a:solidFill>
              </a:rPr>
              <a:t>Query strategy: uncertainty-based sampling</a:t>
            </a:r>
          </a:p>
          <a:p>
            <a:pPr lvl="1"/>
            <a:r>
              <a:rPr lang="en-US" dirty="0"/>
              <a:t>(high-level summary): entity pairs whose similarity scores are close to 0.5 are the most uncertain</a:t>
            </a:r>
          </a:p>
          <a:p>
            <a:endParaRPr lang="en-US" dirty="0"/>
          </a:p>
          <a:p>
            <a:endParaRPr lang="en-US" dirty="0"/>
          </a:p>
          <a:p>
            <a:r>
              <a:rPr lang="en-US" dirty="0">
                <a:solidFill>
                  <a:schemeClr val="tx1"/>
                </a:solidFill>
              </a:rPr>
              <a:t>User labeled examples form a “ground-truth” dataset, which is used to </a:t>
            </a:r>
          </a:p>
          <a:p>
            <a:pPr lvl="1"/>
            <a:r>
              <a:rPr lang="en-US" dirty="0">
                <a:solidFill>
                  <a:schemeClr val="tx1"/>
                </a:solidFill>
              </a:rPr>
              <a:t>Pick the optimal similarity measure,</a:t>
            </a:r>
          </a:p>
          <a:p>
            <a:pPr lvl="1"/>
            <a:r>
              <a:rPr lang="en-US" dirty="0">
                <a:solidFill>
                  <a:schemeClr val="tx1"/>
                </a:solidFill>
              </a:rPr>
              <a:t>and identify the appropriate threshold values</a:t>
            </a:r>
          </a:p>
        </p:txBody>
      </p:sp>
      <p:pic>
        <p:nvPicPr>
          <p:cNvPr id="7" name="Picture 6">
            <a:extLst>
              <a:ext uri="{FF2B5EF4-FFF2-40B4-BE49-F238E27FC236}">
                <a16:creationId xmlns:a16="http://schemas.microsoft.com/office/drawing/2014/main" id="{F8D7B8F2-5F80-5C4C-AAD5-50328BEDDF17}"/>
              </a:ext>
            </a:extLst>
          </p:cNvPr>
          <p:cNvPicPr>
            <a:picLocks noChangeAspect="1"/>
          </p:cNvPicPr>
          <p:nvPr/>
        </p:nvPicPr>
        <p:blipFill>
          <a:blip r:embed="rId2"/>
          <a:stretch>
            <a:fillRect/>
          </a:stretch>
        </p:blipFill>
        <p:spPr>
          <a:xfrm>
            <a:off x="1000577" y="4226040"/>
            <a:ext cx="9948672" cy="1549026"/>
          </a:xfrm>
          <a:prstGeom prst="rect">
            <a:avLst/>
          </a:prstGeom>
        </p:spPr>
      </p:pic>
      <p:sp>
        <p:nvSpPr>
          <p:cNvPr id="9" name="TextBox 8">
            <a:extLst>
              <a:ext uri="{FF2B5EF4-FFF2-40B4-BE49-F238E27FC236}">
                <a16:creationId xmlns:a16="http://schemas.microsoft.com/office/drawing/2014/main" id="{EE30A475-F502-CE4A-BB8A-886404405FC4}"/>
              </a:ext>
            </a:extLst>
          </p:cNvPr>
          <p:cNvSpPr txBox="1"/>
          <p:nvPr/>
        </p:nvSpPr>
        <p:spPr>
          <a:xfrm>
            <a:off x="137420" y="3883140"/>
            <a:ext cx="5837493"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2000" dirty="0">
                <a:solidFill>
                  <a:srgbClr val="7030A0"/>
                </a:solidFill>
                <a:highlight>
                  <a:srgbClr val="FFFF00"/>
                </a:highlight>
                <a:latin typeface="CordiaUPC" panose="020B0304020202020204" pitchFamily="34" charset="-34"/>
                <a:cs typeface="CordiaUPC" panose="020B0304020202020204" pitchFamily="34" charset="-34"/>
                <a:sym typeface="Calibri"/>
              </a:rPr>
              <a:t>An example of how to find the best threshold value for one similarity measure</a:t>
            </a:r>
            <a:endParaRPr kumimoji="0" lang="en-US" sz="2000" i="0" u="none" strike="noStrike" cap="none" spc="0" normalizeH="0" baseline="0" dirty="0">
              <a:ln>
                <a:noFill/>
              </a:ln>
              <a:solidFill>
                <a:srgbClr val="7030A0"/>
              </a:solidFill>
              <a:effectLst/>
              <a:highlight>
                <a:srgbClr val="FFFF00"/>
              </a:highlight>
              <a:uFillTx/>
              <a:latin typeface="CordiaUPC" panose="020B0304020202020204" pitchFamily="34" charset="-34"/>
              <a:cs typeface="CordiaUPC" panose="020B0304020202020204" pitchFamily="34" charset="-34"/>
              <a:sym typeface="Calibri"/>
            </a:endParaRPr>
          </a:p>
        </p:txBody>
      </p:sp>
      <p:sp>
        <p:nvSpPr>
          <p:cNvPr id="10" name="TextBox 9">
            <a:extLst>
              <a:ext uri="{FF2B5EF4-FFF2-40B4-BE49-F238E27FC236}">
                <a16:creationId xmlns:a16="http://schemas.microsoft.com/office/drawing/2014/main" id="{E5994A28-5C8E-3042-9625-FC4F79CF030A}"/>
              </a:ext>
            </a:extLst>
          </p:cNvPr>
          <p:cNvSpPr txBox="1"/>
          <p:nvPr/>
        </p:nvSpPr>
        <p:spPr>
          <a:xfrm>
            <a:off x="609519" y="5786736"/>
            <a:ext cx="3433054"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1. </a:t>
            </a:r>
            <a:r>
              <a:rPr lang="en-US" dirty="0">
                <a:solidFill>
                  <a:srgbClr val="000000"/>
                </a:solidFill>
                <a:sym typeface="Calibri"/>
              </a:rPr>
              <a:t>Rank matches and non-matches</a:t>
            </a:r>
          </a:p>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according to </a:t>
            </a:r>
            <a:r>
              <a:rPr lang="en-US" dirty="0">
                <a:solidFill>
                  <a:srgbClr val="000000"/>
                </a:solidFill>
                <a:sym typeface="Calibri"/>
              </a:rPr>
              <a:t>their similarity scores</a:t>
            </a:r>
          </a:p>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assigned by the measure of interest</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4" name="TextBox 23">
            <a:extLst>
              <a:ext uri="{FF2B5EF4-FFF2-40B4-BE49-F238E27FC236}">
                <a16:creationId xmlns:a16="http://schemas.microsoft.com/office/drawing/2014/main" id="{751140EF-EE4C-DE4A-B372-B90955C904C6}"/>
              </a:ext>
            </a:extLst>
          </p:cNvPr>
          <p:cNvSpPr txBox="1"/>
          <p:nvPr/>
        </p:nvSpPr>
        <p:spPr>
          <a:xfrm>
            <a:off x="4915473" y="5775066"/>
            <a:ext cx="3763849"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2</a:t>
            </a:r>
            <a:r>
              <a:rPr kumimoji="0" lang="en-US" sz="1800" b="0" i="0" u="none" strike="noStrike" cap="none" spc="0" normalizeH="0" baseline="0" dirty="0">
                <a:ln>
                  <a:noFill/>
                </a:ln>
                <a:solidFill>
                  <a:srgbClr val="000000"/>
                </a:solidFill>
                <a:effectLst/>
                <a:uFillTx/>
                <a:latin typeface="+mn-lt"/>
                <a:ea typeface="+mn-ea"/>
                <a:cs typeface="+mn-cs"/>
                <a:sym typeface="Calibri"/>
              </a:rPr>
              <a:t>. </a:t>
            </a:r>
            <a:r>
              <a:rPr lang="en-US" dirty="0">
                <a:solidFill>
                  <a:srgbClr val="000000"/>
                </a:solidFill>
                <a:sym typeface="Calibri"/>
              </a:rPr>
              <a:t>Find the threshold value that </a:t>
            </a:r>
            <a:r>
              <a:rPr kumimoji="0" lang="en-US" sz="1800" b="0" i="0" u="none" strike="noStrike" cap="none" spc="0" normalizeH="0" baseline="0" dirty="0">
                <a:ln>
                  <a:noFill/>
                </a:ln>
                <a:solidFill>
                  <a:srgbClr val="000000"/>
                </a:solidFill>
                <a:effectLst/>
                <a:uFillTx/>
                <a:latin typeface="+mn-lt"/>
                <a:ea typeface="+mn-ea"/>
                <a:cs typeface="+mn-cs"/>
                <a:sym typeface="Calibri"/>
              </a:rPr>
              <a:t>the </a:t>
            </a:r>
          </a:p>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resulting function achieves the </a:t>
            </a:r>
            <a:r>
              <a:rPr lang="en-US" dirty="0">
                <a:solidFill>
                  <a:srgbClr val="000000"/>
                </a:solidFill>
                <a:sym typeface="Calibri"/>
              </a:rPr>
              <a:t>highest </a:t>
            </a:r>
          </a:p>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F1 score over the ground-truth data</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1" name="Right Arrow 10">
            <a:extLst>
              <a:ext uri="{FF2B5EF4-FFF2-40B4-BE49-F238E27FC236}">
                <a16:creationId xmlns:a16="http://schemas.microsoft.com/office/drawing/2014/main" id="{228CFED6-04FA-C547-AF5A-21E9DDE02AEA}"/>
              </a:ext>
            </a:extLst>
          </p:cNvPr>
          <p:cNvSpPr/>
          <p:nvPr/>
        </p:nvSpPr>
        <p:spPr>
          <a:xfrm>
            <a:off x="4149839" y="6029390"/>
            <a:ext cx="658368" cy="414679"/>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cxnSp>
        <p:nvCxnSpPr>
          <p:cNvPr id="17" name="Straight Arrow Connector 16">
            <a:extLst>
              <a:ext uri="{FF2B5EF4-FFF2-40B4-BE49-F238E27FC236}">
                <a16:creationId xmlns:a16="http://schemas.microsoft.com/office/drawing/2014/main" id="{A3DDAB3A-F2DB-924D-BEEA-3CE5932A72BC}"/>
              </a:ext>
            </a:extLst>
          </p:cNvPr>
          <p:cNvCxnSpPr>
            <a:cxnSpLocks/>
          </p:cNvCxnSpPr>
          <p:nvPr/>
        </p:nvCxnSpPr>
        <p:spPr>
          <a:xfrm flipV="1">
            <a:off x="5742432" y="5327904"/>
            <a:ext cx="0" cy="504371"/>
          </a:xfrm>
          <a:prstGeom prst="straightConnector1">
            <a:avLst/>
          </a:prstGeom>
          <a:noFill/>
          <a:ln w="762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8" name="TextBox 27">
            <a:extLst>
              <a:ext uri="{FF2B5EF4-FFF2-40B4-BE49-F238E27FC236}">
                <a16:creationId xmlns:a16="http://schemas.microsoft.com/office/drawing/2014/main" id="{84975997-8DA4-814B-8809-3AA80BE842C8}"/>
              </a:ext>
            </a:extLst>
          </p:cNvPr>
          <p:cNvSpPr txBox="1"/>
          <p:nvPr/>
        </p:nvSpPr>
        <p:spPr>
          <a:xfrm>
            <a:off x="9132770" y="3524434"/>
            <a:ext cx="1477710"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600" dirty="0">
                <a:solidFill>
                  <a:srgbClr val="000000"/>
                </a:solidFill>
                <a:sym typeface="Calibri"/>
              </a:rPr>
              <a:t>Vertical lines</a:t>
            </a:r>
          </a:p>
          <a:p>
            <a:pPr marL="0" marR="0" indent="0" algn="ctr" defTabSz="914400" rtl="0" fontAlgn="auto" latinLnBrk="0" hangingPunct="0">
              <a:lnSpc>
                <a:spcPct val="100000"/>
              </a:lnSpc>
              <a:spcBef>
                <a:spcPts val="0"/>
              </a:spcBef>
              <a:spcAft>
                <a:spcPts val="0"/>
              </a:spcAft>
              <a:buClrTx/>
              <a:buSzTx/>
              <a:buFontTx/>
              <a:buNone/>
              <a:tabLst/>
            </a:pPr>
            <a:r>
              <a:rPr lang="en-US" sz="1600" dirty="0">
                <a:solidFill>
                  <a:srgbClr val="000000"/>
                </a:solidFill>
                <a:sym typeface="Calibri"/>
              </a:rPr>
              <a:t>means F1-scores</a:t>
            </a:r>
            <a:endParaRPr kumimoji="0" lang="en-US" sz="1600" b="0" i="0" u="none" strike="noStrike" cap="none" spc="0" normalizeH="0" baseline="0" dirty="0">
              <a:ln>
                <a:noFill/>
              </a:ln>
              <a:solidFill>
                <a:srgbClr val="000000"/>
              </a:solidFill>
              <a:effectLst/>
              <a:uFillTx/>
              <a:latin typeface="+mn-lt"/>
              <a:ea typeface="+mn-ea"/>
              <a:cs typeface="+mn-cs"/>
              <a:sym typeface="Calibri"/>
            </a:endParaRPr>
          </a:p>
        </p:txBody>
      </p:sp>
      <p:cxnSp>
        <p:nvCxnSpPr>
          <p:cNvPr id="30" name="Straight Arrow Connector 29">
            <a:extLst>
              <a:ext uri="{FF2B5EF4-FFF2-40B4-BE49-F238E27FC236}">
                <a16:creationId xmlns:a16="http://schemas.microsoft.com/office/drawing/2014/main" id="{FC543168-C83B-5147-BA8D-9B101ECD31A8}"/>
              </a:ext>
            </a:extLst>
          </p:cNvPr>
          <p:cNvCxnSpPr>
            <a:cxnSpLocks/>
          </p:cNvCxnSpPr>
          <p:nvPr/>
        </p:nvCxnSpPr>
        <p:spPr>
          <a:xfrm flipH="1">
            <a:off x="8790432" y="4109207"/>
            <a:ext cx="342338" cy="47498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2" name="Straight Arrow Connector 31">
            <a:extLst>
              <a:ext uri="{FF2B5EF4-FFF2-40B4-BE49-F238E27FC236}">
                <a16:creationId xmlns:a16="http://schemas.microsoft.com/office/drawing/2014/main" id="{37C4461F-B1A1-DE4C-A059-07EB3C779D1C}"/>
              </a:ext>
            </a:extLst>
          </p:cNvPr>
          <p:cNvCxnSpPr>
            <a:cxnSpLocks/>
          </p:cNvCxnSpPr>
          <p:nvPr/>
        </p:nvCxnSpPr>
        <p:spPr>
          <a:xfrm>
            <a:off x="9132770" y="4108382"/>
            <a:ext cx="391057" cy="622114"/>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5" name="Straight Arrow Connector 34">
            <a:extLst>
              <a:ext uri="{FF2B5EF4-FFF2-40B4-BE49-F238E27FC236}">
                <a16:creationId xmlns:a16="http://schemas.microsoft.com/office/drawing/2014/main" id="{D700DB19-0A65-494B-BB94-EB9C269AEF46}"/>
              </a:ext>
            </a:extLst>
          </p:cNvPr>
          <p:cNvCxnSpPr>
            <a:cxnSpLocks/>
          </p:cNvCxnSpPr>
          <p:nvPr/>
        </p:nvCxnSpPr>
        <p:spPr>
          <a:xfrm flipH="1">
            <a:off x="8157995" y="4108382"/>
            <a:ext cx="974774" cy="622114"/>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7" name="Straight Arrow Connector 36">
            <a:extLst>
              <a:ext uri="{FF2B5EF4-FFF2-40B4-BE49-F238E27FC236}">
                <a16:creationId xmlns:a16="http://schemas.microsoft.com/office/drawing/2014/main" id="{71F31676-868E-5348-A9DC-E42F7BCC9B2C}"/>
              </a:ext>
            </a:extLst>
          </p:cNvPr>
          <p:cNvCxnSpPr>
            <a:cxnSpLocks/>
          </p:cNvCxnSpPr>
          <p:nvPr/>
        </p:nvCxnSpPr>
        <p:spPr>
          <a:xfrm flipH="1">
            <a:off x="7670608" y="4136987"/>
            <a:ext cx="1462160" cy="519119"/>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884315643"/>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D92768-3773-A94B-9C87-F7F7134362B5}"/>
              </a:ext>
            </a:extLst>
          </p:cNvPr>
          <p:cNvSpPr>
            <a:spLocks noGrp="1"/>
          </p:cNvSpPr>
          <p:nvPr>
            <p:ph type="sldNum" sz="quarter" idx="2"/>
          </p:nvPr>
        </p:nvSpPr>
        <p:spPr/>
        <p:txBody>
          <a:bodyPr/>
          <a:lstStyle/>
          <a:p>
            <a:fld id="{86CB4B4D-7CA3-9044-876B-883B54F8677D}" type="slidenum">
              <a:rPr lang="en-US" smtClean="0"/>
              <a:t>62</a:t>
            </a:fld>
            <a:endParaRPr lang="en-US"/>
          </a:p>
        </p:txBody>
      </p:sp>
      <p:sp>
        <p:nvSpPr>
          <p:cNvPr id="3" name="Title 2">
            <a:extLst>
              <a:ext uri="{FF2B5EF4-FFF2-40B4-BE49-F238E27FC236}">
                <a16:creationId xmlns:a16="http://schemas.microsoft.com/office/drawing/2014/main" id="{70D5FEAF-3DC9-1745-9B97-B0A1EFB549C2}"/>
              </a:ext>
            </a:extLst>
          </p:cNvPr>
          <p:cNvSpPr>
            <a:spLocks noGrp="1"/>
          </p:cNvSpPr>
          <p:nvPr>
            <p:ph type="title"/>
          </p:nvPr>
        </p:nvSpPr>
        <p:spPr/>
        <p:txBody>
          <a:bodyPr/>
          <a:lstStyle/>
          <a:p>
            <a:r>
              <a:rPr lang="en-US" dirty="0"/>
              <a:t>Entity name matching based on semantic structure</a:t>
            </a:r>
          </a:p>
        </p:txBody>
      </p:sp>
      <p:sp>
        <p:nvSpPr>
          <p:cNvPr id="5" name="TextBox 4">
            <a:extLst>
              <a:ext uri="{FF2B5EF4-FFF2-40B4-BE49-F238E27FC236}">
                <a16:creationId xmlns:a16="http://schemas.microsoft.com/office/drawing/2014/main" id="{4AB98103-0902-1041-B11D-4C0EDA615F73}"/>
              </a:ext>
            </a:extLst>
          </p:cNvPr>
          <p:cNvSpPr txBox="1"/>
          <p:nvPr/>
        </p:nvSpPr>
        <p:spPr>
          <a:xfrm>
            <a:off x="1244787" y="1811211"/>
            <a:ext cx="4016547"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r" defTabSz="914400" rtl="0" fontAlgn="auto" latinLnBrk="0" hangingPunct="0">
              <a:lnSpc>
                <a:spcPct val="100000"/>
              </a:lnSpc>
              <a:spcBef>
                <a:spcPts val="0"/>
              </a:spcBef>
              <a:spcAft>
                <a:spcPts val="0"/>
              </a:spcAft>
              <a:buClrTx/>
              <a:buSzTx/>
              <a:buFontTx/>
              <a:buNone/>
              <a:tabLst/>
            </a:pPr>
            <a:r>
              <a:rPr kumimoji="0" lang="en-US" b="1" i="0" u="none" strike="noStrike" cap="none" spc="0" normalizeH="0" baseline="0">
                <a:ln>
                  <a:noFill/>
                </a:ln>
                <a:solidFill>
                  <a:srgbClr val="7030A0"/>
                </a:solidFill>
                <a:effectLst/>
                <a:uFillTx/>
                <a:latin typeface="IBM Plex Sans" panose="020B0503050203000203" pitchFamily="34" charset="77"/>
                <a:sym typeface="Calibri"/>
              </a:rPr>
              <a:t>General  Electric  Corporation</a:t>
            </a:r>
          </a:p>
          <a:p>
            <a:pPr marL="0" marR="0" indent="0" algn="r" defTabSz="914400" rtl="0" fontAlgn="auto" latinLnBrk="0" hangingPunct="0">
              <a:lnSpc>
                <a:spcPct val="100000"/>
              </a:lnSpc>
              <a:spcBef>
                <a:spcPts val="0"/>
              </a:spcBef>
              <a:spcAft>
                <a:spcPts val="0"/>
              </a:spcAft>
              <a:buClrTx/>
              <a:buSzTx/>
              <a:buFontTx/>
              <a:buNone/>
              <a:tabLst/>
            </a:pPr>
            <a:endParaRPr kumimoji="0" lang="en-US" b="1" i="0" u="none" strike="noStrike" cap="none" spc="0" normalizeH="0" baseline="0">
              <a:ln>
                <a:noFill/>
              </a:ln>
              <a:solidFill>
                <a:srgbClr val="7030A0"/>
              </a:solidFill>
              <a:effectLst/>
              <a:uFillTx/>
              <a:latin typeface="IBM Plex Sans" panose="020B0503050203000203" pitchFamily="34" charset="77"/>
              <a:sym typeface="Calibri"/>
            </a:endParaRPr>
          </a:p>
          <a:p>
            <a:pPr marL="0" marR="0" indent="0" algn="r" defTabSz="914400" rtl="0" fontAlgn="auto" latinLnBrk="0" hangingPunct="0">
              <a:lnSpc>
                <a:spcPct val="100000"/>
              </a:lnSpc>
              <a:spcBef>
                <a:spcPts val="0"/>
              </a:spcBef>
              <a:spcAft>
                <a:spcPts val="0"/>
              </a:spcAft>
              <a:buClrTx/>
              <a:buSzTx/>
              <a:buFontTx/>
              <a:buNone/>
              <a:tabLst/>
            </a:pPr>
            <a:r>
              <a:rPr lang="en-US" b="1">
                <a:solidFill>
                  <a:srgbClr val="7030A0"/>
                </a:solidFill>
                <a:latin typeface="IBM Plex Sans" panose="020B0503050203000203" pitchFamily="34" charset="77"/>
                <a:sym typeface="Calibri"/>
              </a:rPr>
              <a:t>General  Electric  China  Corporation</a:t>
            </a:r>
            <a:endParaRPr kumimoji="0" lang="en-US" b="1" i="0" u="none" strike="noStrike" cap="none" spc="0" normalizeH="0" baseline="0">
              <a:ln>
                <a:noFill/>
              </a:ln>
              <a:solidFill>
                <a:srgbClr val="7030A0"/>
              </a:solidFill>
              <a:effectLst/>
              <a:uFillTx/>
              <a:latin typeface="IBM Plex Sans" panose="020B0503050203000203" pitchFamily="34" charset="77"/>
              <a:sym typeface="Calibri"/>
            </a:endParaRPr>
          </a:p>
        </p:txBody>
      </p:sp>
      <p:sp>
        <p:nvSpPr>
          <p:cNvPr id="6" name="TextBox 5">
            <a:extLst>
              <a:ext uri="{FF2B5EF4-FFF2-40B4-BE49-F238E27FC236}">
                <a16:creationId xmlns:a16="http://schemas.microsoft.com/office/drawing/2014/main" id="{003D5A1E-1F45-1449-A8AB-EAE6C402E1CD}"/>
              </a:ext>
            </a:extLst>
          </p:cNvPr>
          <p:cNvSpPr txBox="1"/>
          <p:nvPr/>
        </p:nvSpPr>
        <p:spPr>
          <a:xfrm>
            <a:off x="5849810" y="2083461"/>
            <a:ext cx="441402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a:ln>
                  <a:noFill/>
                </a:ln>
                <a:solidFill>
                  <a:srgbClr val="C00000"/>
                </a:solidFill>
                <a:effectLst/>
                <a:uFillTx/>
                <a:latin typeface="IBM Plex Sans" panose="020B0503050203000203" pitchFamily="34" charset="77"/>
                <a:sym typeface="Calibri"/>
              </a:rPr>
              <a:t>Textually similary, but different entities</a:t>
            </a:r>
          </a:p>
        </p:txBody>
      </p:sp>
      <p:sp>
        <p:nvSpPr>
          <p:cNvPr id="7" name="Right Brace 6">
            <a:extLst>
              <a:ext uri="{FF2B5EF4-FFF2-40B4-BE49-F238E27FC236}">
                <a16:creationId xmlns:a16="http://schemas.microsoft.com/office/drawing/2014/main" id="{EBD62BAF-169A-1548-BF6B-3A9A34824729}"/>
              </a:ext>
            </a:extLst>
          </p:cNvPr>
          <p:cNvSpPr/>
          <p:nvPr/>
        </p:nvSpPr>
        <p:spPr>
          <a:xfrm>
            <a:off x="5426442" y="1956603"/>
            <a:ext cx="258260" cy="623047"/>
          </a:xfrm>
          <a:prstGeom prst="rightBrace">
            <a:avLst>
              <a:gd name="adj1" fmla="val 21980"/>
              <a:gd name="adj2" fmla="val 50000"/>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1" i="0" u="none" strike="noStrike" cap="none" spc="0" normalizeH="0" baseline="0">
              <a:ln>
                <a:noFill/>
              </a:ln>
              <a:solidFill>
                <a:srgbClr val="C00000"/>
              </a:solidFill>
              <a:effectLst/>
              <a:uFillTx/>
            </a:endParaRPr>
          </a:p>
        </p:txBody>
      </p:sp>
      <p:sp>
        <p:nvSpPr>
          <p:cNvPr id="8" name="Rounded Rectangle 7">
            <a:extLst>
              <a:ext uri="{FF2B5EF4-FFF2-40B4-BE49-F238E27FC236}">
                <a16:creationId xmlns:a16="http://schemas.microsoft.com/office/drawing/2014/main" id="{A1875229-530C-CD44-8441-6BC2ABA2BC09}"/>
              </a:ext>
            </a:extLst>
          </p:cNvPr>
          <p:cNvSpPr/>
          <p:nvPr/>
        </p:nvSpPr>
        <p:spPr>
          <a:xfrm>
            <a:off x="3167089" y="2345208"/>
            <a:ext cx="699247" cy="408620"/>
          </a:xfrm>
          <a:prstGeom prst="roundRect">
            <a:avLst/>
          </a:prstGeom>
          <a:noFill/>
          <a:ln w="57150" cap="flat">
            <a:solidFill>
              <a:srgbClr val="FF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1" i="0" u="none" strike="noStrike" cap="none" spc="0" normalizeH="0" baseline="0">
              <a:ln>
                <a:noFill/>
              </a:ln>
              <a:solidFill>
                <a:srgbClr val="000000"/>
              </a:solidFill>
              <a:effectLst/>
              <a:uFillTx/>
              <a:latin typeface="+mn-lt"/>
              <a:ea typeface="+mn-ea"/>
              <a:cs typeface="+mn-cs"/>
              <a:sym typeface="Calibri"/>
            </a:endParaRPr>
          </a:p>
        </p:txBody>
      </p:sp>
      <p:sp>
        <p:nvSpPr>
          <p:cNvPr id="9" name="TextBox 8">
            <a:extLst>
              <a:ext uri="{FF2B5EF4-FFF2-40B4-BE49-F238E27FC236}">
                <a16:creationId xmlns:a16="http://schemas.microsoft.com/office/drawing/2014/main" id="{63281820-4092-C742-8377-BEA1465972E8}"/>
              </a:ext>
            </a:extLst>
          </p:cNvPr>
          <p:cNvSpPr txBox="1"/>
          <p:nvPr/>
        </p:nvSpPr>
        <p:spPr>
          <a:xfrm>
            <a:off x="1977360" y="3136116"/>
            <a:ext cx="3283974"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r" defTabSz="914400" rtl="0" fontAlgn="auto" latinLnBrk="0" hangingPunct="0">
              <a:lnSpc>
                <a:spcPct val="100000"/>
              </a:lnSpc>
              <a:spcBef>
                <a:spcPts val="0"/>
              </a:spcBef>
              <a:spcAft>
                <a:spcPts val="0"/>
              </a:spcAft>
              <a:buClrTx/>
              <a:buSzTx/>
              <a:buFontTx/>
              <a:buNone/>
              <a:tabLst/>
            </a:pPr>
            <a:r>
              <a:rPr kumimoji="0" lang="en-US" b="1" i="0" u="none" strike="noStrike" cap="none" spc="0" normalizeH="0" baseline="0">
                <a:ln>
                  <a:noFill/>
                </a:ln>
                <a:solidFill>
                  <a:srgbClr val="7030A0"/>
                </a:solidFill>
                <a:effectLst/>
                <a:uFillTx/>
                <a:latin typeface="IBM Plex Sans" panose="020B0503050203000203" pitchFamily="34" charset="77"/>
                <a:sym typeface="Calibri"/>
              </a:rPr>
              <a:t>General  Electric  Corporation</a:t>
            </a:r>
          </a:p>
          <a:p>
            <a:pPr marL="0" marR="0" indent="0" algn="r" defTabSz="914400" rtl="0" fontAlgn="auto" latinLnBrk="0" hangingPunct="0">
              <a:lnSpc>
                <a:spcPct val="100000"/>
              </a:lnSpc>
              <a:spcBef>
                <a:spcPts val="0"/>
              </a:spcBef>
              <a:spcAft>
                <a:spcPts val="0"/>
              </a:spcAft>
              <a:buClrTx/>
              <a:buSzTx/>
              <a:buFontTx/>
              <a:buNone/>
              <a:tabLst/>
            </a:pPr>
            <a:endParaRPr kumimoji="0" lang="en-US" b="1" i="0" u="none" strike="noStrike" cap="none" spc="0" normalizeH="0" baseline="0">
              <a:ln>
                <a:noFill/>
              </a:ln>
              <a:solidFill>
                <a:srgbClr val="7030A0"/>
              </a:solidFill>
              <a:effectLst/>
              <a:uFillTx/>
              <a:latin typeface="IBM Plex Sans" panose="020B0503050203000203" pitchFamily="34" charset="77"/>
              <a:sym typeface="Calibri"/>
            </a:endParaRPr>
          </a:p>
          <a:p>
            <a:pPr marL="0" marR="0" indent="0" algn="r" defTabSz="914400" rtl="0" fontAlgn="auto" latinLnBrk="0" hangingPunct="0">
              <a:lnSpc>
                <a:spcPct val="100000"/>
              </a:lnSpc>
              <a:spcBef>
                <a:spcPts val="0"/>
              </a:spcBef>
              <a:spcAft>
                <a:spcPts val="0"/>
              </a:spcAft>
              <a:buClrTx/>
              <a:buSzTx/>
              <a:buFontTx/>
              <a:buNone/>
              <a:tabLst/>
            </a:pPr>
            <a:r>
              <a:rPr lang="en-US" b="1">
                <a:solidFill>
                  <a:srgbClr val="7030A0"/>
                </a:solidFill>
                <a:latin typeface="IBM Plex Sans" panose="020B0503050203000203" pitchFamily="34" charset="77"/>
                <a:sym typeface="Calibri"/>
              </a:rPr>
              <a:t>GE Corp</a:t>
            </a:r>
            <a:endParaRPr kumimoji="0" lang="en-US" b="1" i="0" u="none" strike="noStrike" cap="none" spc="0" normalizeH="0" baseline="0">
              <a:ln>
                <a:noFill/>
              </a:ln>
              <a:solidFill>
                <a:srgbClr val="7030A0"/>
              </a:solidFill>
              <a:effectLst/>
              <a:uFillTx/>
              <a:latin typeface="IBM Plex Sans" panose="020B0503050203000203" pitchFamily="34" charset="77"/>
              <a:sym typeface="Calibri"/>
            </a:endParaRPr>
          </a:p>
        </p:txBody>
      </p:sp>
      <p:sp>
        <p:nvSpPr>
          <p:cNvPr id="10" name="Right Brace 9">
            <a:extLst>
              <a:ext uri="{FF2B5EF4-FFF2-40B4-BE49-F238E27FC236}">
                <a16:creationId xmlns:a16="http://schemas.microsoft.com/office/drawing/2014/main" id="{555D253E-A403-1346-B5A2-01244DACF4D2}"/>
              </a:ext>
            </a:extLst>
          </p:cNvPr>
          <p:cNvSpPr/>
          <p:nvPr/>
        </p:nvSpPr>
        <p:spPr>
          <a:xfrm>
            <a:off x="5440362" y="3286256"/>
            <a:ext cx="258260" cy="623047"/>
          </a:xfrm>
          <a:prstGeom prst="rightBrace">
            <a:avLst>
              <a:gd name="adj1" fmla="val 21980"/>
              <a:gd name="adj2" fmla="val 50000"/>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1" i="0" u="none" strike="noStrike" cap="none" spc="0" normalizeH="0" baseline="0">
              <a:ln>
                <a:noFill/>
              </a:ln>
              <a:solidFill>
                <a:srgbClr val="C00000"/>
              </a:solidFill>
              <a:effectLst/>
              <a:uFillTx/>
            </a:endParaRPr>
          </a:p>
        </p:txBody>
      </p:sp>
      <p:sp>
        <p:nvSpPr>
          <p:cNvPr id="11" name="TextBox 10">
            <a:extLst>
              <a:ext uri="{FF2B5EF4-FFF2-40B4-BE49-F238E27FC236}">
                <a16:creationId xmlns:a16="http://schemas.microsoft.com/office/drawing/2014/main" id="{04952443-E0C4-9F46-8EEE-6B22624BB0F1}"/>
              </a:ext>
            </a:extLst>
          </p:cNvPr>
          <p:cNvSpPr txBox="1"/>
          <p:nvPr/>
        </p:nvSpPr>
        <p:spPr>
          <a:xfrm>
            <a:off x="5849809" y="3429000"/>
            <a:ext cx="424731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a:ln>
                  <a:noFill/>
                </a:ln>
                <a:solidFill>
                  <a:srgbClr val="00B050"/>
                </a:solidFill>
                <a:effectLst/>
                <a:uFillTx/>
                <a:latin typeface="IBM Plex Sans" panose="020B0503050203000203" pitchFamily="34" charset="77"/>
                <a:sym typeface="Calibri"/>
              </a:rPr>
              <a:t>Textually dissimilar, but same entities</a:t>
            </a:r>
          </a:p>
        </p:txBody>
      </p:sp>
      <p:sp>
        <p:nvSpPr>
          <p:cNvPr id="12" name="Text Placeholder 3">
            <a:extLst>
              <a:ext uri="{FF2B5EF4-FFF2-40B4-BE49-F238E27FC236}">
                <a16:creationId xmlns:a16="http://schemas.microsoft.com/office/drawing/2014/main" id="{88177F9E-5E74-FD42-A043-AB7017AD1A23}"/>
              </a:ext>
            </a:extLst>
          </p:cNvPr>
          <p:cNvSpPr>
            <a:spLocks noGrp="1"/>
          </p:cNvSpPr>
          <p:nvPr>
            <p:ph type="body" idx="1"/>
          </p:nvPr>
        </p:nvSpPr>
        <p:spPr>
          <a:xfrm>
            <a:off x="508015" y="959719"/>
            <a:ext cx="10972166" cy="5067300"/>
          </a:xfrm>
        </p:spPr>
        <p:txBody>
          <a:bodyPr>
            <a:normAutofit/>
          </a:bodyPr>
          <a:lstStyle/>
          <a:p>
            <a:r>
              <a:rPr lang="en-US" b="1" dirty="0">
                <a:solidFill>
                  <a:schemeClr val="tx1"/>
                </a:solidFill>
              </a:rPr>
              <a:t>Entity names can be highly ambiguous</a:t>
            </a:r>
          </a:p>
        </p:txBody>
      </p:sp>
      <p:sp>
        <p:nvSpPr>
          <p:cNvPr id="14" name="TextBox 13">
            <a:extLst>
              <a:ext uri="{FF2B5EF4-FFF2-40B4-BE49-F238E27FC236}">
                <a16:creationId xmlns:a16="http://schemas.microsoft.com/office/drawing/2014/main" id="{1571C5DC-9C08-F846-8E5F-30AA95F9D3BA}"/>
              </a:ext>
            </a:extLst>
          </p:cNvPr>
          <p:cNvSpPr txBox="1"/>
          <p:nvPr/>
        </p:nvSpPr>
        <p:spPr>
          <a:xfrm>
            <a:off x="7421555" y="809653"/>
            <a:ext cx="4497383"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IBM Plex Sans" panose="020B0503050203000203" pitchFamily="34" charset="77"/>
                <a:sym typeface="Calibri"/>
              </a:rPr>
              <a:t>[</a:t>
            </a:r>
            <a:r>
              <a:rPr kumimoji="0" lang="en-US" sz="1600" b="0" i="0" u="none" strike="noStrike" cap="none" spc="0" normalizeH="0" baseline="0" dirty="0" err="1">
                <a:ln>
                  <a:noFill/>
                </a:ln>
                <a:solidFill>
                  <a:srgbClr val="000000"/>
                </a:solidFill>
                <a:effectLst/>
                <a:uFillTx/>
                <a:latin typeface="IBM Plex Sans" panose="020B0503050203000203" pitchFamily="34" charset="77"/>
                <a:sym typeface="Calibri"/>
              </a:rPr>
              <a:t>Bhutani</a:t>
            </a:r>
            <a:r>
              <a:rPr kumimoji="0" lang="en-US" sz="1600" b="0" i="0" u="none" strike="noStrike" cap="none" spc="0" normalizeH="0" baseline="0" dirty="0">
                <a:ln>
                  <a:noFill/>
                </a:ln>
                <a:solidFill>
                  <a:srgbClr val="000000"/>
                </a:solidFill>
                <a:effectLst/>
                <a:uFillTx/>
                <a:latin typeface="IBM Plex Sans" panose="020B0503050203000203" pitchFamily="34" charset="77"/>
                <a:sym typeface="Calibri"/>
              </a:rPr>
              <a:t> et al., COLING’18, Qian et al., ICDE’18]</a:t>
            </a:r>
          </a:p>
        </p:txBody>
      </p:sp>
      <p:sp>
        <p:nvSpPr>
          <p:cNvPr id="16" name="32-Point Star 15">
            <a:extLst>
              <a:ext uri="{FF2B5EF4-FFF2-40B4-BE49-F238E27FC236}">
                <a16:creationId xmlns:a16="http://schemas.microsoft.com/office/drawing/2014/main" id="{F048DDBD-0647-4946-93FF-830DE0C4E246}"/>
              </a:ext>
            </a:extLst>
          </p:cNvPr>
          <p:cNvSpPr/>
          <p:nvPr/>
        </p:nvSpPr>
        <p:spPr>
          <a:xfrm>
            <a:off x="3381132" y="4363620"/>
            <a:ext cx="5211083" cy="1790116"/>
          </a:xfrm>
          <a:prstGeom prst="star32">
            <a:avLst>
              <a:gd name="adj" fmla="val 46641"/>
            </a:avLst>
          </a:prstGeom>
          <a:solidFill>
            <a:schemeClr val="accent3">
              <a:lumMod val="60000"/>
              <a:lumOff val="40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 name="TextBox 16">
            <a:extLst>
              <a:ext uri="{FF2B5EF4-FFF2-40B4-BE49-F238E27FC236}">
                <a16:creationId xmlns:a16="http://schemas.microsoft.com/office/drawing/2014/main" id="{EA7B3C01-DA41-754C-A904-E20B037AF3D4}"/>
              </a:ext>
            </a:extLst>
          </p:cNvPr>
          <p:cNvSpPr txBox="1"/>
          <p:nvPr/>
        </p:nvSpPr>
        <p:spPr>
          <a:xfrm>
            <a:off x="3861605" y="4935971"/>
            <a:ext cx="3976408" cy="707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rgbClr val="7030A0"/>
                </a:solidFill>
                <a:effectLst/>
                <a:uFillTx/>
                <a:latin typeface="IBM Plex Sans" panose="020B0503050203000203" pitchFamily="34" charset="77"/>
                <a:sym typeface="Calibri"/>
              </a:rPr>
              <a:t>Textual similarity is not a robust</a:t>
            </a:r>
          </a:p>
          <a:p>
            <a:pPr marL="0" marR="0" indent="0" algn="ctr" defTabSz="914400" rtl="0" fontAlgn="auto" latinLnBrk="0" hangingPunct="0">
              <a:lnSpc>
                <a:spcPct val="100000"/>
              </a:lnSpc>
              <a:spcBef>
                <a:spcPts val="0"/>
              </a:spcBef>
              <a:spcAft>
                <a:spcPts val="0"/>
              </a:spcAft>
              <a:buClrTx/>
              <a:buSzTx/>
              <a:buFontTx/>
              <a:buNone/>
              <a:tabLst/>
            </a:pPr>
            <a:r>
              <a:rPr lang="en-US" sz="2000" b="1" dirty="0">
                <a:solidFill>
                  <a:srgbClr val="7030A0"/>
                </a:solidFill>
                <a:latin typeface="IBM Plex Sans" panose="020B0503050203000203" pitchFamily="34" charset="77"/>
                <a:sym typeface="Calibri"/>
              </a:rPr>
              <a:t>approach for disambiguation</a:t>
            </a:r>
          </a:p>
        </p:txBody>
      </p:sp>
    </p:spTree>
    <p:extLst>
      <p:ext uri="{BB962C8B-B14F-4D97-AF65-F5344CB8AC3E}">
        <p14:creationId xmlns:p14="http://schemas.microsoft.com/office/powerpoint/2010/main" val="142058394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8" grpId="0" animBg="1"/>
      <p:bldP spid="9" grpId="0"/>
      <p:bldP spid="10" grpId="0" animBg="1"/>
      <p:bldP spid="1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12F951-1BA0-744D-A479-9DBF7F7247BF}"/>
              </a:ext>
            </a:extLst>
          </p:cNvPr>
          <p:cNvSpPr>
            <a:spLocks noGrp="1"/>
          </p:cNvSpPr>
          <p:nvPr>
            <p:ph type="sldNum" sz="quarter" idx="2"/>
          </p:nvPr>
        </p:nvSpPr>
        <p:spPr/>
        <p:txBody>
          <a:bodyPr/>
          <a:lstStyle/>
          <a:p>
            <a:fld id="{86CB4B4D-7CA3-9044-876B-883B54F8677D}" type="slidenum">
              <a:rPr lang="en-US" smtClean="0"/>
              <a:t>63</a:t>
            </a:fld>
            <a:endParaRPr lang="en-US"/>
          </a:p>
        </p:txBody>
      </p:sp>
      <p:sp>
        <p:nvSpPr>
          <p:cNvPr id="5" name="TextBox 4">
            <a:extLst>
              <a:ext uri="{FF2B5EF4-FFF2-40B4-BE49-F238E27FC236}">
                <a16:creationId xmlns:a16="http://schemas.microsoft.com/office/drawing/2014/main" id="{BAC8D995-6C37-2244-8018-EBDD85532838}"/>
              </a:ext>
            </a:extLst>
          </p:cNvPr>
          <p:cNvSpPr txBox="1"/>
          <p:nvPr/>
        </p:nvSpPr>
        <p:spPr>
          <a:xfrm>
            <a:off x="475487" y="2688314"/>
            <a:ext cx="536621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1" i="0" u="none" strike="noStrike" cap="none" spc="0" normalizeH="0" baseline="0" dirty="0">
                <a:ln>
                  <a:noFill/>
                </a:ln>
                <a:solidFill>
                  <a:srgbClr val="000000"/>
                </a:solidFill>
                <a:effectLst/>
                <a:uFillTx/>
                <a:latin typeface="IBM Plex Sans" panose="020B0503050203000203" pitchFamily="34" charset="77"/>
                <a:sym typeface="Calibri"/>
              </a:rPr>
              <a:t>Matching entity</a:t>
            </a:r>
            <a:r>
              <a:rPr kumimoji="0" lang="en-US" sz="1800" b="1" i="0" u="none" strike="noStrike" cap="none" spc="0" normalizeH="0" dirty="0">
                <a:ln>
                  <a:noFill/>
                </a:ln>
                <a:solidFill>
                  <a:srgbClr val="000000"/>
                </a:solidFill>
                <a:effectLst/>
                <a:uFillTx/>
                <a:latin typeface="IBM Plex Sans" panose="020B0503050203000203" pitchFamily="34" charset="77"/>
                <a:sym typeface="Calibri"/>
              </a:rPr>
              <a:t> names by matching variations</a:t>
            </a:r>
            <a:endParaRPr kumimoji="0" lang="en-US" sz="1800" b="1" i="0" u="none" strike="noStrike" cap="none" spc="0" normalizeH="0" baseline="0" dirty="0">
              <a:ln>
                <a:noFill/>
              </a:ln>
              <a:solidFill>
                <a:srgbClr val="000000"/>
              </a:solidFill>
              <a:effectLst/>
              <a:uFillTx/>
              <a:latin typeface="IBM Plex Sans" panose="020B0503050203000203" pitchFamily="34" charset="77"/>
              <a:sym typeface="Calibri"/>
            </a:endParaRPr>
          </a:p>
        </p:txBody>
      </p:sp>
      <p:sp>
        <p:nvSpPr>
          <p:cNvPr id="6" name="TextBox 5">
            <a:extLst>
              <a:ext uri="{FF2B5EF4-FFF2-40B4-BE49-F238E27FC236}">
                <a16:creationId xmlns:a16="http://schemas.microsoft.com/office/drawing/2014/main" id="{F1AE7CD4-F145-F84C-A96F-D865E724625F}"/>
              </a:ext>
            </a:extLst>
          </p:cNvPr>
          <p:cNvSpPr txBox="1"/>
          <p:nvPr/>
        </p:nvSpPr>
        <p:spPr>
          <a:xfrm>
            <a:off x="532925" y="3644311"/>
            <a:ext cx="3392978"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r" defTabSz="914400" rtl="0" fontAlgn="auto" latinLnBrk="0" hangingPunct="0">
              <a:lnSpc>
                <a:spcPct val="100000"/>
              </a:lnSpc>
              <a:spcBef>
                <a:spcPts val="0"/>
              </a:spcBef>
              <a:spcAft>
                <a:spcPts val="0"/>
              </a:spcAft>
              <a:buClrTx/>
              <a:buSzTx/>
              <a:buFontTx/>
              <a:buNone/>
              <a:tabLst/>
            </a:pPr>
            <a:r>
              <a:rPr kumimoji="0" lang="en-US" b="1" i="0" u="none" strike="noStrike" cap="none" spc="0" normalizeH="0" baseline="0">
                <a:ln>
                  <a:noFill/>
                </a:ln>
                <a:solidFill>
                  <a:srgbClr val="7030A0"/>
                </a:solidFill>
                <a:effectLst/>
                <a:uFillTx/>
                <a:latin typeface="IBM Plex Sans" panose="020B0503050203000203" pitchFamily="34" charset="77"/>
                <a:sym typeface="Calibri"/>
              </a:rPr>
              <a:t>General   Electric   Corporation</a:t>
            </a:r>
          </a:p>
          <a:p>
            <a:pPr marL="0" marR="0" indent="0" algn="r" defTabSz="914400" rtl="0" fontAlgn="auto" latinLnBrk="0" hangingPunct="0">
              <a:lnSpc>
                <a:spcPct val="100000"/>
              </a:lnSpc>
              <a:spcBef>
                <a:spcPts val="0"/>
              </a:spcBef>
              <a:spcAft>
                <a:spcPts val="0"/>
              </a:spcAft>
              <a:buClrTx/>
              <a:buSzTx/>
              <a:buFontTx/>
              <a:buNone/>
              <a:tabLst/>
            </a:pPr>
            <a:endParaRPr kumimoji="0" lang="en-US" b="1" i="0" u="none" strike="noStrike" cap="none" spc="0" normalizeH="0" baseline="0">
              <a:ln>
                <a:noFill/>
              </a:ln>
              <a:solidFill>
                <a:srgbClr val="7030A0"/>
              </a:solidFill>
              <a:effectLst/>
              <a:uFillTx/>
              <a:latin typeface="IBM Plex Sans" panose="020B0503050203000203" pitchFamily="34" charset="77"/>
              <a:sym typeface="Calibri"/>
            </a:endParaRPr>
          </a:p>
        </p:txBody>
      </p:sp>
      <p:sp>
        <p:nvSpPr>
          <p:cNvPr id="7" name="TextBox 6">
            <a:extLst>
              <a:ext uri="{FF2B5EF4-FFF2-40B4-BE49-F238E27FC236}">
                <a16:creationId xmlns:a16="http://schemas.microsoft.com/office/drawing/2014/main" id="{F1C2358A-9E5E-A64D-8AF2-F5664CA65D22}"/>
              </a:ext>
            </a:extLst>
          </p:cNvPr>
          <p:cNvSpPr txBox="1"/>
          <p:nvPr/>
        </p:nvSpPr>
        <p:spPr>
          <a:xfrm>
            <a:off x="3216703" y="884035"/>
            <a:ext cx="4179988" cy="1384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defTabSz="914400" rtl="0" fontAlgn="auto" latinLnBrk="0" hangingPunct="0">
              <a:lnSpc>
                <a:spcPct val="100000"/>
              </a:lnSpc>
              <a:spcBef>
                <a:spcPts val="600"/>
              </a:spcBef>
              <a:spcAft>
                <a:spcPts val="600"/>
              </a:spcAft>
              <a:buClrTx/>
              <a:buSzTx/>
              <a:buFontTx/>
              <a:buNone/>
              <a:tabLst/>
            </a:pPr>
            <a:r>
              <a:rPr kumimoji="0" lang="en-US" b="1" i="0" u="none" strike="noStrike" cap="none" spc="0" normalizeH="0" baseline="0">
                <a:ln>
                  <a:noFill/>
                </a:ln>
                <a:solidFill>
                  <a:srgbClr val="7030A0"/>
                </a:solidFill>
                <a:effectLst/>
                <a:uFillTx/>
                <a:latin typeface="IBM Plex Sans" panose="020B0503050203000203" pitchFamily="34" charset="77"/>
                <a:sym typeface="Calibri"/>
              </a:rPr>
              <a:t>General   Electric   Corporation</a:t>
            </a:r>
          </a:p>
          <a:p>
            <a:pPr marL="0" marR="0" indent="0" defTabSz="914400" rtl="0" fontAlgn="auto" latinLnBrk="0" hangingPunct="0">
              <a:lnSpc>
                <a:spcPct val="100000"/>
              </a:lnSpc>
              <a:spcBef>
                <a:spcPts val="600"/>
              </a:spcBef>
              <a:spcAft>
                <a:spcPts val="600"/>
              </a:spcAft>
              <a:buClrTx/>
              <a:buSzTx/>
              <a:buFontTx/>
              <a:buNone/>
              <a:tabLst/>
            </a:pPr>
            <a:r>
              <a:rPr lang="en-US" b="1">
                <a:solidFill>
                  <a:srgbClr val="7030A0"/>
                </a:solidFill>
                <a:latin typeface="IBM Plex Sans" panose="020B0503050203000203" pitchFamily="34" charset="77"/>
                <a:sym typeface="Calibri"/>
              </a:rPr>
              <a:t>General   Electric   China   Corporation</a:t>
            </a:r>
          </a:p>
          <a:p>
            <a:pPr marL="0" marR="0" indent="0" defTabSz="914400" rtl="0" fontAlgn="auto" latinLnBrk="0" hangingPunct="0">
              <a:lnSpc>
                <a:spcPct val="100000"/>
              </a:lnSpc>
              <a:spcBef>
                <a:spcPts val="600"/>
              </a:spcBef>
              <a:spcAft>
                <a:spcPts val="600"/>
              </a:spcAft>
              <a:buClrTx/>
              <a:buSzTx/>
              <a:buFontTx/>
              <a:buNone/>
              <a:tabLst/>
            </a:pPr>
            <a:r>
              <a:rPr lang="en-US" b="1">
                <a:solidFill>
                  <a:srgbClr val="7030A0"/>
                </a:solidFill>
                <a:latin typeface="IBM Plex Sans" panose="020B0503050203000203" pitchFamily="34" charset="77"/>
                <a:sym typeface="Calibri"/>
              </a:rPr>
              <a:t>GE   Corp</a:t>
            </a:r>
            <a:endParaRPr kumimoji="0" lang="en-US" b="1" i="0" u="none" strike="noStrike" cap="none" spc="0" normalizeH="0" baseline="0">
              <a:ln>
                <a:noFill/>
              </a:ln>
              <a:solidFill>
                <a:srgbClr val="7030A0"/>
              </a:solidFill>
              <a:effectLst/>
              <a:uFillTx/>
              <a:latin typeface="IBM Plex Sans" panose="020B0503050203000203" pitchFamily="34" charset="77"/>
              <a:sym typeface="Calibri"/>
            </a:endParaRPr>
          </a:p>
        </p:txBody>
      </p:sp>
      <p:sp>
        <p:nvSpPr>
          <p:cNvPr id="8" name="TextBox 7">
            <a:extLst>
              <a:ext uri="{FF2B5EF4-FFF2-40B4-BE49-F238E27FC236}">
                <a16:creationId xmlns:a16="http://schemas.microsoft.com/office/drawing/2014/main" id="{8F9EA406-1159-AF47-A53D-9F74143E5FA8}"/>
              </a:ext>
            </a:extLst>
          </p:cNvPr>
          <p:cNvSpPr txBox="1"/>
          <p:nvPr/>
        </p:nvSpPr>
        <p:spPr>
          <a:xfrm>
            <a:off x="619922" y="1391409"/>
            <a:ext cx="116954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a:ln>
                  <a:noFill/>
                </a:ln>
                <a:solidFill>
                  <a:srgbClr val="000000"/>
                </a:solidFill>
                <a:effectLst/>
                <a:uFillTx/>
                <a:latin typeface="IBM Plex Sans" panose="020B0503050203000203" pitchFamily="34" charset="77"/>
                <a:sym typeface="Calibri"/>
              </a:rPr>
              <a:t>corename</a:t>
            </a:r>
          </a:p>
        </p:txBody>
      </p:sp>
      <p:sp>
        <p:nvSpPr>
          <p:cNvPr id="9" name="Rounded Rectangle 8">
            <a:extLst>
              <a:ext uri="{FF2B5EF4-FFF2-40B4-BE49-F238E27FC236}">
                <a16:creationId xmlns:a16="http://schemas.microsoft.com/office/drawing/2014/main" id="{85B9EA5F-F36A-8B4B-9464-50CE79AA6EF0}"/>
              </a:ext>
            </a:extLst>
          </p:cNvPr>
          <p:cNvSpPr/>
          <p:nvPr/>
        </p:nvSpPr>
        <p:spPr>
          <a:xfrm>
            <a:off x="3243598" y="966541"/>
            <a:ext cx="1857054" cy="353914"/>
          </a:xfrm>
          <a:prstGeom prst="roundRect">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 name="Rounded Rectangle 9">
            <a:extLst>
              <a:ext uri="{FF2B5EF4-FFF2-40B4-BE49-F238E27FC236}">
                <a16:creationId xmlns:a16="http://schemas.microsoft.com/office/drawing/2014/main" id="{CD06D3BC-0642-3C48-9562-04269F0C3E78}"/>
              </a:ext>
            </a:extLst>
          </p:cNvPr>
          <p:cNvSpPr/>
          <p:nvPr/>
        </p:nvSpPr>
        <p:spPr>
          <a:xfrm>
            <a:off x="3232338" y="1390152"/>
            <a:ext cx="1886243" cy="353914"/>
          </a:xfrm>
          <a:prstGeom prst="roundRect">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 name="Rounded Rectangle 10">
            <a:extLst>
              <a:ext uri="{FF2B5EF4-FFF2-40B4-BE49-F238E27FC236}">
                <a16:creationId xmlns:a16="http://schemas.microsoft.com/office/drawing/2014/main" id="{F0C6A23C-ADF6-4B4D-864B-66E37C3D76D2}"/>
              </a:ext>
            </a:extLst>
          </p:cNvPr>
          <p:cNvSpPr/>
          <p:nvPr/>
        </p:nvSpPr>
        <p:spPr>
          <a:xfrm>
            <a:off x="3214409" y="1818403"/>
            <a:ext cx="425262" cy="353914"/>
          </a:xfrm>
          <a:prstGeom prst="roundRect">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cxnSp>
        <p:nvCxnSpPr>
          <p:cNvPr id="12" name="Straight Arrow Connector 11">
            <a:extLst>
              <a:ext uri="{FF2B5EF4-FFF2-40B4-BE49-F238E27FC236}">
                <a16:creationId xmlns:a16="http://schemas.microsoft.com/office/drawing/2014/main" id="{924A60CF-8F5B-7346-AD09-5CA26DE4C25A}"/>
              </a:ext>
            </a:extLst>
          </p:cNvPr>
          <p:cNvCxnSpPr>
            <a:cxnSpLocks/>
            <a:stCxn id="9" idx="1"/>
          </p:cNvCxnSpPr>
          <p:nvPr/>
        </p:nvCxnSpPr>
        <p:spPr>
          <a:xfrm flipH="1">
            <a:off x="1692424" y="1143498"/>
            <a:ext cx="1551174" cy="346412"/>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 name="Straight Arrow Connector 12">
            <a:extLst>
              <a:ext uri="{FF2B5EF4-FFF2-40B4-BE49-F238E27FC236}">
                <a16:creationId xmlns:a16="http://schemas.microsoft.com/office/drawing/2014/main" id="{AD91E48D-A384-9A41-A2D5-9511F9FAA1D7}"/>
              </a:ext>
            </a:extLst>
          </p:cNvPr>
          <p:cNvCxnSpPr>
            <a:cxnSpLocks/>
          </p:cNvCxnSpPr>
          <p:nvPr/>
        </p:nvCxnSpPr>
        <p:spPr>
          <a:xfrm flipH="1">
            <a:off x="1792941" y="1562784"/>
            <a:ext cx="1421468" cy="27353"/>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 name="Straight Arrow Connector 13">
            <a:extLst>
              <a:ext uri="{FF2B5EF4-FFF2-40B4-BE49-F238E27FC236}">
                <a16:creationId xmlns:a16="http://schemas.microsoft.com/office/drawing/2014/main" id="{D4AA704A-BD20-3B49-929B-47D24A20AF6A}"/>
              </a:ext>
            </a:extLst>
          </p:cNvPr>
          <p:cNvCxnSpPr>
            <a:cxnSpLocks/>
          </p:cNvCxnSpPr>
          <p:nvPr/>
        </p:nvCxnSpPr>
        <p:spPr>
          <a:xfrm flipH="1" flipV="1">
            <a:off x="1665527" y="1655509"/>
            <a:ext cx="1548882" cy="365395"/>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5" name="TextBox 14">
            <a:extLst>
              <a:ext uri="{FF2B5EF4-FFF2-40B4-BE49-F238E27FC236}">
                <a16:creationId xmlns:a16="http://schemas.microsoft.com/office/drawing/2014/main" id="{04E1E443-026D-5C4E-8A7C-70527B8B5F35}"/>
              </a:ext>
            </a:extLst>
          </p:cNvPr>
          <p:cNvSpPr txBox="1"/>
          <p:nvPr/>
        </p:nvSpPr>
        <p:spPr>
          <a:xfrm>
            <a:off x="8426654" y="1378119"/>
            <a:ext cx="61651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a:ln>
                  <a:noFill/>
                </a:ln>
                <a:solidFill>
                  <a:srgbClr val="00B050"/>
                </a:solidFill>
                <a:effectLst/>
                <a:uFillTx/>
                <a:latin typeface="+mn-lt"/>
                <a:ea typeface="+mn-ea"/>
                <a:cs typeface="+mn-cs"/>
                <a:sym typeface="Calibri"/>
              </a:rPr>
              <a:t>suffix</a:t>
            </a:r>
          </a:p>
        </p:txBody>
      </p:sp>
      <p:sp>
        <p:nvSpPr>
          <p:cNvPr id="16" name="Rounded Rectangle 15">
            <a:extLst>
              <a:ext uri="{FF2B5EF4-FFF2-40B4-BE49-F238E27FC236}">
                <a16:creationId xmlns:a16="http://schemas.microsoft.com/office/drawing/2014/main" id="{DAF77181-16E5-0243-9D09-07B467935B7F}"/>
              </a:ext>
            </a:extLst>
          </p:cNvPr>
          <p:cNvSpPr/>
          <p:nvPr/>
        </p:nvSpPr>
        <p:spPr>
          <a:xfrm>
            <a:off x="5204243" y="972444"/>
            <a:ext cx="1387132" cy="340517"/>
          </a:xfrm>
          <a:prstGeom prst="roundRect">
            <a:avLst/>
          </a:prstGeom>
          <a:noFill/>
          <a:ln w="25400" cap="flat">
            <a:solidFill>
              <a:srgbClr val="00B05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B050"/>
              </a:solidFill>
              <a:effectLst/>
              <a:uFillTx/>
              <a:latin typeface="+mn-lt"/>
              <a:ea typeface="+mn-ea"/>
              <a:cs typeface="+mn-cs"/>
              <a:sym typeface="Calibri"/>
            </a:endParaRPr>
          </a:p>
        </p:txBody>
      </p:sp>
      <p:sp>
        <p:nvSpPr>
          <p:cNvPr id="17" name="Rounded Rectangle 16">
            <a:extLst>
              <a:ext uri="{FF2B5EF4-FFF2-40B4-BE49-F238E27FC236}">
                <a16:creationId xmlns:a16="http://schemas.microsoft.com/office/drawing/2014/main" id="{978D9280-A2C3-AD40-BB69-564DE326DA6C}"/>
              </a:ext>
            </a:extLst>
          </p:cNvPr>
          <p:cNvSpPr/>
          <p:nvPr/>
        </p:nvSpPr>
        <p:spPr>
          <a:xfrm>
            <a:off x="6001720" y="1391199"/>
            <a:ext cx="1387131" cy="340517"/>
          </a:xfrm>
          <a:prstGeom prst="roundRect">
            <a:avLst/>
          </a:prstGeom>
          <a:noFill/>
          <a:ln w="25400" cap="flat">
            <a:solidFill>
              <a:srgbClr val="00B05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B050"/>
              </a:solidFill>
              <a:effectLst/>
              <a:uFillTx/>
              <a:latin typeface="+mn-lt"/>
              <a:ea typeface="+mn-ea"/>
              <a:cs typeface="+mn-cs"/>
              <a:sym typeface="Calibri"/>
            </a:endParaRPr>
          </a:p>
        </p:txBody>
      </p:sp>
      <p:sp>
        <p:nvSpPr>
          <p:cNvPr id="18" name="Rounded Rectangle 17">
            <a:extLst>
              <a:ext uri="{FF2B5EF4-FFF2-40B4-BE49-F238E27FC236}">
                <a16:creationId xmlns:a16="http://schemas.microsoft.com/office/drawing/2014/main" id="{2DEC25DA-F032-0A44-9F4D-5579B837E177}"/>
              </a:ext>
            </a:extLst>
          </p:cNvPr>
          <p:cNvSpPr/>
          <p:nvPr/>
        </p:nvSpPr>
        <p:spPr>
          <a:xfrm>
            <a:off x="3711663" y="1831800"/>
            <a:ext cx="548352" cy="340517"/>
          </a:xfrm>
          <a:prstGeom prst="roundRect">
            <a:avLst/>
          </a:prstGeom>
          <a:noFill/>
          <a:ln w="25400" cap="flat">
            <a:solidFill>
              <a:srgbClr val="00B05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B050"/>
              </a:solidFill>
              <a:effectLst/>
              <a:uFillTx/>
              <a:latin typeface="+mn-lt"/>
              <a:ea typeface="+mn-ea"/>
              <a:cs typeface="+mn-cs"/>
              <a:sym typeface="Calibri"/>
            </a:endParaRPr>
          </a:p>
        </p:txBody>
      </p:sp>
      <p:sp>
        <p:nvSpPr>
          <p:cNvPr id="19" name="Arc 18">
            <a:extLst>
              <a:ext uri="{FF2B5EF4-FFF2-40B4-BE49-F238E27FC236}">
                <a16:creationId xmlns:a16="http://schemas.microsoft.com/office/drawing/2014/main" id="{CE7F873D-B586-3A4B-8881-86216D599E36}"/>
              </a:ext>
            </a:extLst>
          </p:cNvPr>
          <p:cNvSpPr/>
          <p:nvPr/>
        </p:nvSpPr>
        <p:spPr>
          <a:xfrm rot="374158">
            <a:off x="6457052" y="1110811"/>
            <a:ext cx="2086460" cy="419286"/>
          </a:xfrm>
          <a:prstGeom prst="arc">
            <a:avLst>
              <a:gd name="adj1" fmla="val 11293600"/>
              <a:gd name="adj2" fmla="val 21548453"/>
            </a:avLst>
          </a:prstGeom>
          <a:noFill/>
          <a:ln w="25400" cap="flat">
            <a:solidFill>
              <a:srgbClr val="00B050"/>
            </a:solidFill>
            <a:prstDash val="solid"/>
            <a:round/>
            <a:headEnd type="none" w="med" len="med"/>
            <a:tailEnd type="arrow" w="med"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0" name="Freeform 19">
            <a:extLst>
              <a:ext uri="{FF2B5EF4-FFF2-40B4-BE49-F238E27FC236}">
                <a16:creationId xmlns:a16="http://schemas.microsoft.com/office/drawing/2014/main" id="{9B0F2318-DD28-EC4D-B542-BE928B711816}"/>
              </a:ext>
            </a:extLst>
          </p:cNvPr>
          <p:cNvSpPr/>
          <p:nvPr/>
        </p:nvSpPr>
        <p:spPr>
          <a:xfrm>
            <a:off x="4330840" y="1783763"/>
            <a:ext cx="4179988" cy="628956"/>
          </a:xfrm>
          <a:custGeom>
            <a:avLst/>
            <a:gdLst>
              <a:gd name="connsiteX0" fmla="*/ 0 w 4300694"/>
              <a:gd name="connsiteY0" fmla="*/ 261257 h 628956"/>
              <a:gd name="connsiteX1" fmla="*/ 2100105 w 4300694"/>
              <a:gd name="connsiteY1" fmla="*/ 622998 h 628956"/>
              <a:gd name="connsiteX2" fmla="*/ 4300694 w 4300694"/>
              <a:gd name="connsiteY2" fmla="*/ 0 h 628956"/>
            </a:gdLst>
            <a:ahLst/>
            <a:cxnLst>
              <a:cxn ang="0">
                <a:pos x="connsiteX0" y="connsiteY0"/>
              </a:cxn>
              <a:cxn ang="0">
                <a:pos x="connsiteX1" y="connsiteY1"/>
              </a:cxn>
              <a:cxn ang="0">
                <a:pos x="connsiteX2" y="connsiteY2"/>
              </a:cxn>
            </a:cxnLst>
            <a:rect l="l" t="t" r="r" b="b"/>
            <a:pathLst>
              <a:path w="4300694" h="628956">
                <a:moveTo>
                  <a:pt x="0" y="261257"/>
                </a:moveTo>
                <a:cubicBezTo>
                  <a:pt x="691661" y="463899"/>
                  <a:pt x="1383323" y="666541"/>
                  <a:pt x="2100105" y="622998"/>
                </a:cubicBezTo>
                <a:cubicBezTo>
                  <a:pt x="2816887" y="579455"/>
                  <a:pt x="3558790" y="289727"/>
                  <a:pt x="4300694" y="0"/>
                </a:cubicBezTo>
              </a:path>
            </a:pathLst>
          </a:custGeom>
          <a:noFill/>
          <a:ln w="25400" cap="flat">
            <a:solidFill>
              <a:srgbClr val="00B050"/>
            </a:solidFill>
            <a:prstDash val="solid"/>
            <a:round/>
            <a:headEnd type="none" w="med" len="med"/>
            <a:tailEnd type="arrow" w="med" len="me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cxnSp>
        <p:nvCxnSpPr>
          <p:cNvPr id="21" name="Straight Arrow Connector 20">
            <a:extLst>
              <a:ext uri="{FF2B5EF4-FFF2-40B4-BE49-F238E27FC236}">
                <a16:creationId xmlns:a16="http://schemas.microsoft.com/office/drawing/2014/main" id="{E51F59A0-50C3-B246-ADCF-3F10214F5FC7}"/>
              </a:ext>
            </a:extLst>
          </p:cNvPr>
          <p:cNvCxnSpPr>
            <a:stCxn id="17" idx="3"/>
            <a:endCxn id="15" idx="1"/>
          </p:cNvCxnSpPr>
          <p:nvPr/>
        </p:nvCxnSpPr>
        <p:spPr>
          <a:xfrm>
            <a:off x="7388851" y="1561458"/>
            <a:ext cx="1037803" cy="1326"/>
          </a:xfrm>
          <a:prstGeom prst="straightConnector1">
            <a:avLst/>
          </a:prstGeom>
          <a:noFill/>
          <a:ln w="25400" cap="flat">
            <a:solidFill>
              <a:srgbClr val="00B05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2" name="Rounded Rectangle 21">
            <a:extLst>
              <a:ext uri="{FF2B5EF4-FFF2-40B4-BE49-F238E27FC236}">
                <a16:creationId xmlns:a16="http://schemas.microsoft.com/office/drawing/2014/main" id="{E8E8205A-5030-6D40-BBCF-8EC17F430B10}"/>
              </a:ext>
            </a:extLst>
          </p:cNvPr>
          <p:cNvSpPr/>
          <p:nvPr/>
        </p:nvSpPr>
        <p:spPr>
          <a:xfrm>
            <a:off x="5222235" y="1403284"/>
            <a:ext cx="656075" cy="340517"/>
          </a:xfrm>
          <a:prstGeom prst="roundRect">
            <a:avLst/>
          </a:prstGeom>
          <a:noFill/>
          <a:ln w="25400" cap="flat">
            <a:solidFill>
              <a:srgbClr val="FF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B050"/>
              </a:solidFill>
              <a:effectLst/>
              <a:uFillTx/>
              <a:latin typeface="+mn-lt"/>
              <a:ea typeface="+mn-ea"/>
              <a:cs typeface="+mn-cs"/>
              <a:sym typeface="Calibri"/>
            </a:endParaRPr>
          </a:p>
        </p:txBody>
      </p:sp>
      <p:sp>
        <p:nvSpPr>
          <p:cNvPr id="23" name="TextBox 22">
            <a:extLst>
              <a:ext uri="{FF2B5EF4-FFF2-40B4-BE49-F238E27FC236}">
                <a16:creationId xmlns:a16="http://schemas.microsoft.com/office/drawing/2014/main" id="{83CDED22-24AE-EC4D-863F-9499FB093E11}"/>
              </a:ext>
            </a:extLst>
          </p:cNvPr>
          <p:cNvSpPr txBox="1"/>
          <p:nvPr/>
        </p:nvSpPr>
        <p:spPr>
          <a:xfrm>
            <a:off x="5539874" y="1800473"/>
            <a:ext cx="86151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a:ln>
                  <a:noFill/>
                </a:ln>
                <a:solidFill>
                  <a:srgbClr val="FF0000"/>
                </a:solidFill>
                <a:effectLst/>
                <a:uFillTx/>
                <a:latin typeface="+mn-lt"/>
                <a:ea typeface="+mn-ea"/>
                <a:cs typeface="+mn-cs"/>
                <a:sym typeface="Calibri"/>
              </a:rPr>
              <a:t>location</a:t>
            </a:r>
          </a:p>
        </p:txBody>
      </p:sp>
      <p:sp>
        <p:nvSpPr>
          <p:cNvPr id="24" name="Rounded Rectangle 23">
            <a:extLst>
              <a:ext uri="{FF2B5EF4-FFF2-40B4-BE49-F238E27FC236}">
                <a16:creationId xmlns:a16="http://schemas.microsoft.com/office/drawing/2014/main" id="{20F766E0-3B83-0B4D-AC8B-F7C72D489E1F}"/>
              </a:ext>
            </a:extLst>
          </p:cNvPr>
          <p:cNvSpPr/>
          <p:nvPr/>
        </p:nvSpPr>
        <p:spPr>
          <a:xfrm>
            <a:off x="2538772" y="3644311"/>
            <a:ext cx="1387131" cy="340517"/>
          </a:xfrm>
          <a:prstGeom prst="roundRect">
            <a:avLst/>
          </a:prstGeom>
          <a:noFill/>
          <a:ln w="25400" cap="flat">
            <a:solidFill>
              <a:srgbClr val="00B05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B050"/>
              </a:solidFill>
              <a:effectLst/>
              <a:uFillTx/>
              <a:latin typeface="IBM Plex Sans" panose="020B0503050203000203" pitchFamily="34" charset="77"/>
              <a:sym typeface="Calibri"/>
            </a:endParaRPr>
          </a:p>
        </p:txBody>
      </p:sp>
      <p:cxnSp>
        <p:nvCxnSpPr>
          <p:cNvPr id="25" name="Straight Arrow Connector 24">
            <a:extLst>
              <a:ext uri="{FF2B5EF4-FFF2-40B4-BE49-F238E27FC236}">
                <a16:creationId xmlns:a16="http://schemas.microsoft.com/office/drawing/2014/main" id="{49021F42-933C-A440-88D4-C658790048C7}"/>
              </a:ext>
            </a:extLst>
          </p:cNvPr>
          <p:cNvCxnSpPr>
            <a:cxnSpLocks/>
          </p:cNvCxnSpPr>
          <p:nvPr/>
        </p:nvCxnSpPr>
        <p:spPr>
          <a:xfrm>
            <a:off x="4044723" y="3801216"/>
            <a:ext cx="1567054" cy="0"/>
          </a:xfrm>
          <a:prstGeom prst="straightConnector1">
            <a:avLst/>
          </a:prstGeom>
          <a:noFill/>
          <a:ln w="25400" cap="flat">
            <a:solidFill>
              <a:srgbClr val="00B05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6" name="TextBox 25">
            <a:extLst>
              <a:ext uri="{FF2B5EF4-FFF2-40B4-BE49-F238E27FC236}">
                <a16:creationId xmlns:a16="http://schemas.microsoft.com/office/drawing/2014/main" id="{F41C7604-6860-D940-82CB-29CE6522DFF1}"/>
              </a:ext>
            </a:extLst>
          </p:cNvPr>
          <p:cNvSpPr txBox="1"/>
          <p:nvPr/>
        </p:nvSpPr>
        <p:spPr>
          <a:xfrm>
            <a:off x="4048036" y="3168240"/>
            <a:ext cx="1873268"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600">
                <a:solidFill>
                  <a:srgbClr val="000000"/>
                </a:solidFill>
                <a:latin typeface="IBM Plex Sans" panose="020B0503050203000203" pitchFamily="34" charset="77"/>
                <a:sym typeface="Calibri"/>
              </a:rPr>
              <a:t>1. A</a:t>
            </a:r>
            <a:r>
              <a:rPr kumimoji="0" lang="en-US" sz="1600" b="0" i="0" u="none" strike="noStrike" cap="none" spc="0" normalizeH="0" baseline="0">
                <a:ln>
                  <a:noFill/>
                </a:ln>
                <a:solidFill>
                  <a:srgbClr val="000000"/>
                </a:solidFill>
                <a:effectLst/>
                <a:uFillTx/>
                <a:latin typeface="IBM Plex Sans" panose="020B0503050203000203" pitchFamily="34" charset="77"/>
                <a:sym typeface="Calibri"/>
              </a:rPr>
              <a:t>bbreviate suffix</a:t>
            </a:r>
          </a:p>
          <a:p>
            <a:pPr marL="0" marR="0" indent="0" algn="l" defTabSz="914400" rtl="0" fontAlgn="auto" latinLnBrk="0" hangingPunct="0">
              <a:lnSpc>
                <a:spcPct val="100000"/>
              </a:lnSpc>
              <a:spcBef>
                <a:spcPts val="0"/>
              </a:spcBef>
              <a:spcAft>
                <a:spcPts val="0"/>
              </a:spcAft>
              <a:buClrTx/>
              <a:buSzTx/>
              <a:buFontTx/>
              <a:buNone/>
              <a:tabLst/>
            </a:pPr>
            <a:r>
              <a:rPr lang="en-US" sz="1600">
                <a:solidFill>
                  <a:srgbClr val="000000"/>
                </a:solidFill>
                <a:latin typeface="IBM Plex Sans" panose="020B0503050203000203" pitchFamily="34" charset="77"/>
                <a:sym typeface="Calibri"/>
              </a:rPr>
              <a:t>2. Drop suffix</a:t>
            </a:r>
            <a:endParaRPr kumimoji="0" lang="en-US" sz="1600" b="0" i="0" u="none" strike="noStrike" cap="none" spc="0" normalizeH="0" baseline="0">
              <a:ln>
                <a:noFill/>
              </a:ln>
              <a:solidFill>
                <a:srgbClr val="000000"/>
              </a:solidFill>
              <a:effectLst/>
              <a:uFillTx/>
              <a:latin typeface="IBM Plex Sans" panose="020B0503050203000203" pitchFamily="34" charset="77"/>
              <a:sym typeface="Calibri"/>
            </a:endParaRPr>
          </a:p>
        </p:txBody>
      </p:sp>
      <p:sp>
        <p:nvSpPr>
          <p:cNvPr id="27" name="TextBox 26">
            <a:extLst>
              <a:ext uri="{FF2B5EF4-FFF2-40B4-BE49-F238E27FC236}">
                <a16:creationId xmlns:a16="http://schemas.microsoft.com/office/drawing/2014/main" id="{3A8DB476-085D-774A-94B0-06ED23699C74}"/>
              </a:ext>
            </a:extLst>
          </p:cNvPr>
          <p:cNvSpPr txBox="1"/>
          <p:nvPr/>
        </p:nvSpPr>
        <p:spPr>
          <a:xfrm>
            <a:off x="5852122" y="3491404"/>
            <a:ext cx="2604237" cy="707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a:ln>
                  <a:noFill/>
                </a:ln>
                <a:solidFill>
                  <a:srgbClr val="000000"/>
                </a:solidFill>
                <a:effectLst/>
                <a:uFillTx/>
                <a:latin typeface="IBM Plex Sans" panose="020B0503050203000203" pitchFamily="34" charset="77"/>
                <a:sym typeface="Calibri"/>
              </a:rPr>
              <a:t>General Electric Corp.</a:t>
            </a:r>
          </a:p>
          <a:p>
            <a:pPr marL="0" marR="0" indent="0" algn="l" defTabSz="914400" rtl="0" fontAlgn="auto" latinLnBrk="0" hangingPunct="0">
              <a:lnSpc>
                <a:spcPct val="100000"/>
              </a:lnSpc>
              <a:spcBef>
                <a:spcPts val="0"/>
              </a:spcBef>
              <a:spcAft>
                <a:spcPts val="0"/>
              </a:spcAft>
              <a:buClrTx/>
              <a:buSzTx/>
              <a:buFontTx/>
              <a:buNone/>
              <a:tabLst/>
            </a:pPr>
            <a:r>
              <a:rPr lang="en-US" sz="2000">
                <a:solidFill>
                  <a:srgbClr val="000000"/>
                </a:solidFill>
                <a:latin typeface="IBM Plex Sans" panose="020B0503050203000203" pitchFamily="34" charset="77"/>
                <a:sym typeface="Calibri"/>
              </a:rPr>
              <a:t>General Electric</a:t>
            </a:r>
            <a:endParaRPr kumimoji="0" lang="en-US" sz="2000" b="0" i="0" u="none" strike="noStrike" cap="none" spc="0" normalizeH="0" baseline="0">
              <a:ln>
                <a:noFill/>
              </a:ln>
              <a:solidFill>
                <a:srgbClr val="000000"/>
              </a:solidFill>
              <a:effectLst/>
              <a:uFillTx/>
              <a:latin typeface="IBM Plex Sans" panose="020B0503050203000203" pitchFamily="34" charset="77"/>
              <a:sym typeface="Calibri"/>
            </a:endParaRPr>
          </a:p>
        </p:txBody>
      </p:sp>
      <p:sp>
        <p:nvSpPr>
          <p:cNvPr id="28" name="Rounded Rectangle 27">
            <a:extLst>
              <a:ext uri="{FF2B5EF4-FFF2-40B4-BE49-F238E27FC236}">
                <a16:creationId xmlns:a16="http://schemas.microsoft.com/office/drawing/2014/main" id="{C34DF1E8-3D1B-084F-848E-3A7D4F241B0C}"/>
              </a:ext>
            </a:extLst>
          </p:cNvPr>
          <p:cNvSpPr/>
          <p:nvPr/>
        </p:nvSpPr>
        <p:spPr>
          <a:xfrm>
            <a:off x="532925" y="3614404"/>
            <a:ext cx="1946045" cy="408620"/>
          </a:xfrm>
          <a:prstGeom prst="roundRect">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IBM Plex Sans" panose="020B0503050203000203" pitchFamily="34" charset="77"/>
              <a:sym typeface="Calibri"/>
            </a:endParaRPr>
          </a:p>
        </p:txBody>
      </p:sp>
      <p:cxnSp>
        <p:nvCxnSpPr>
          <p:cNvPr id="29" name="Straight Arrow Connector 28">
            <a:extLst>
              <a:ext uri="{FF2B5EF4-FFF2-40B4-BE49-F238E27FC236}">
                <a16:creationId xmlns:a16="http://schemas.microsoft.com/office/drawing/2014/main" id="{EC62F19A-F025-2E43-B067-F93EF249D883}"/>
              </a:ext>
            </a:extLst>
          </p:cNvPr>
          <p:cNvCxnSpPr>
            <a:cxnSpLocks/>
          </p:cNvCxnSpPr>
          <p:nvPr/>
        </p:nvCxnSpPr>
        <p:spPr>
          <a:xfrm>
            <a:off x="1600679" y="4005719"/>
            <a:ext cx="0" cy="497948"/>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0" name="TextBox 29">
            <a:extLst>
              <a:ext uri="{FF2B5EF4-FFF2-40B4-BE49-F238E27FC236}">
                <a16:creationId xmlns:a16="http://schemas.microsoft.com/office/drawing/2014/main" id="{12072B32-4BEC-8C4A-A747-962FF7E29DDF}"/>
              </a:ext>
            </a:extLst>
          </p:cNvPr>
          <p:cNvSpPr txBox="1"/>
          <p:nvPr/>
        </p:nvSpPr>
        <p:spPr>
          <a:xfrm>
            <a:off x="1672083" y="4104994"/>
            <a:ext cx="1355497"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600">
                <a:solidFill>
                  <a:srgbClr val="000000"/>
                </a:solidFill>
                <a:latin typeface="IBM Plex Sans" panose="020B0503050203000203" pitchFamily="34" charset="77"/>
                <a:sym typeface="Calibri"/>
              </a:rPr>
              <a:t>Create initials</a:t>
            </a:r>
            <a:endParaRPr kumimoji="0" lang="en-US" sz="1600" b="0" i="0" u="none" strike="noStrike" cap="none" spc="0" normalizeH="0" baseline="0">
              <a:ln>
                <a:noFill/>
              </a:ln>
              <a:solidFill>
                <a:srgbClr val="000000"/>
              </a:solidFill>
              <a:effectLst/>
              <a:uFillTx/>
              <a:latin typeface="IBM Plex Sans" panose="020B0503050203000203" pitchFamily="34" charset="77"/>
              <a:sym typeface="Calibri"/>
            </a:endParaRPr>
          </a:p>
        </p:txBody>
      </p:sp>
      <p:sp>
        <p:nvSpPr>
          <p:cNvPr id="31" name="TextBox 30">
            <a:extLst>
              <a:ext uri="{FF2B5EF4-FFF2-40B4-BE49-F238E27FC236}">
                <a16:creationId xmlns:a16="http://schemas.microsoft.com/office/drawing/2014/main" id="{D3C334AF-42A6-584F-8D34-80247D712AE4}"/>
              </a:ext>
            </a:extLst>
          </p:cNvPr>
          <p:cNvSpPr txBox="1"/>
          <p:nvPr/>
        </p:nvSpPr>
        <p:spPr>
          <a:xfrm>
            <a:off x="726453" y="4412936"/>
            <a:ext cx="1846016"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a:ln>
                  <a:noFill/>
                </a:ln>
                <a:solidFill>
                  <a:srgbClr val="000000"/>
                </a:solidFill>
                <a:effectLst/>
                <a:uFillTx/>
                <a:latin typeface="IBM Plex Sans" panose="020B0503050203000203" pitchFamily="34" charset="77"/>
                <a:sym typeface="Calibri"/>
              </a:rPr>
              <a:t>GE Corporation</a:t>
            </a:r>
            <a:endParaRPr kumimoji="0" lang="en-US" sz="1600" b="0" i="0" u="none" strike="noStrike" cap="none" spc="0" normalizeH="0" baseline="0">
              <a:ln>
                <a:noFill/>
              </a:ln>
              <a:solidFill>
                <a:srgbClr val="000000"/>
              </a:solidFill>
              <a:effectLst/>
              <a:uFillTx/>
              <a:latin typeface="IBM Plex Sans" panose="020B0503050203000203" pitchFamily="34" charset="77"/>
              <a:sym typeface="Calibri"/>
            </a:endParaRPr>
          </a:p>
        </p:txBody>
      </p:sp>
      <p:sp>
        <p:nvSpPr>
          <p:cNvPr id="32" name="TextBox 31">
            <a:extLst>
              <a:ext uri="{FF2B5EF4-FFF2-40B4-BE49-F238E27FC236}">
                <a16:creationId xmlns:a16="http://schemas.microsoft.com/office/drawing/2014/main" id="{7AFF8B92-CD88-4C44-99F4-FA75D49A820F}"/>
              </a:ext>
            </a:extLst>
          </p:cNvPr>
          <p:cNvSpPr txBox="1"/>
          <p:nvPr/>
        </p:nvSpPr>
        <p:spPr>
          <a:xfrm>
            <a:off x="2641519" y="4751323"/>
            <a:ext cx="2350963" cy="1477325"/>
          </a:xfrm>
          <a:prstGeom prst="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none" lIns="45719" tIns="45719" rIns="45719" bIns="45719" numCol="1" spcCol="38100" rtlCol="0" anchor="t">
            <a:spAutoFit/>
          </a:bodyPr>
          <a:lstStyle/>
          <a:p>
            <a:pPr hangingPunct="0"/>
            <a:r>
              <a:rPr lang="en-US" dirty="0">
                <a:solidFill>
                  <a:srgbClr val="000000"/>
                </a:solidFill>
                <a:latin typeface="IBM Plex Sans" panose="020B0503050203000203" pitchFamily="34" charset="77"/>
                <a:sym typeface="Calibri"/>
              </a:rPr>
              <a:t>General Electric Corp.</a:t>
            </a:r>
          </a:p>
          <a:p>
            <a:pPr hangingPunct="0"/>
            <a:r>
              <a:rPr lang="en-US" dirty="0">
                <a:solidFill>
                  <a:srgbClr val="000000"/>
                </a:solidFill>
                <a:latin typeface="IBM Plex Sans" panose="020B0503050203000203" pitchFamily="34" charset="77"/>
                <a:sym typeface="Calibri"/>
              </a:rPr>
              <a:t>General Electric</a:t>
            </a:r>
          </a:p>
          <a:p>
            <a:pPr hangingPunct="0"/>
            <a:r>
              <a:rPr lang="en-US" dirty="0">
                <a:solidFill>
                  <a:srgbClr val="000000"/>
                </a:solidFill>
                <a:latin typeface="IBM Plex Sans" panose="020B0503050203000203" pitchFamily="34" charset="77"/>
                <a:sym typeface="Calibri"/>
              </a:rPr>
              <a:t>GE Corporation</a:t>
            </a:r>
          </a:p>
          <a:p>
            <a:pPr hangingPunct="0"/>
            <a:r>
              <a:rPr lang="en-US" dirty="0">
                <a:solidFill>
                  <a:srgbClr val="000000"/>
                </a:solidFill>
                <a:latin typeface="IBM Plex Sans" panose="020B0503050203000203" pitchFamily="34" charset="77"/>
                <a:sym typeface="Calibri"/>
              </a:rPr>
              <a:t>GE Corp.</a:t>
            </a:r>
          </a:p>
          <a:p>
            <a:pPr hangingPunct="0"/>
            <a:r>
              <a:rPr lang="en-US" dirty="0">
                <a:solidFill>
                  <a:srgbClr val="000000"/>
                </a:solidFill>
                <a:latin typeface="IBM Plex Sans" panose="020B0503050203000203" pitchFamily="34" charset="77"/>
                <a:sym typeface="Calibri"/>
              </a:rPr>
              <a:t>GE</a:t>
            </a:r>
          </a:p>
        </p:txBody>
      </p:sp>
      <p:cxnSp>
        <p:nvCxnSpPr>
          <p:cNvPr id="33" name="Straight Arrow Connector 32">
            <a:extLst>
              <a:ext uri="{FF2B5EF4-FFF2-40B4-BE49-F238E27FC236}">
                <a16:creationId xmlns:a16="http://schemas.microsoft.com/office/drawing/2014/main" id="{68FE9A51-AF61-6D4C-B2FA-07EB99BE0BA3}"/>
              </a:ext>
            </a:extLst>
          </p:cNvPr>
          <p:cNvCxnSpPr>
            <a:cxnSpLocks/>
          </p:cNvCxnSpPr>
          <p:nvPr/>
        </p:nvCxnSpPr>
        <p:spPr>
          <a:xfrm>
            <a:off x="2893072" y="4410806"/>
            <a:ext cx="202557" cy="168978"/>
          </a:xfrm>
          <a:prstGeom prst="straightConnector1">
            <a:avLst/>
          </a:prstGeom>
          <a:noFill/>
          <a:ln w="25400" cap="flat">
            <a:solidFill>
              <a:schemeClr val="accent1"/>
            </a:solidFill>
            <a:prstDash val="dash"/>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4" name="Straight Arrow Connector 33">
            <a:extLst>
              <a:ext uri="{FF2B5EF4-FFF2-40B4-BE49-F238E27FC236}">
                <a16:creationId xmlns:a16="http://schemas.microsoft.com/office/drawing/2014/main" id="{DCBF02B1-0C9C-FE46-9615-112F43987637}"/>
              </a:ext>
            </a:extLst>
          </p:cNvPr>
          <p:cNvCxnSpPr>
            <a:cxnSpLocks/>
          </p:cNvCxnSpPr>
          <p:nvPr/>
        </p:nvCxnSpPr>
        <p:spPr>
          <a:xfrm flipH="1">
            <a:off x="3968632" y="3895010"/>
            <a:ext cx="741803" cy="727924"/>
          </a:xfrm>
          <a:prstGeom prst="straightConnector1">
            <a:avLst/>
          </a:prstGeom>
          <a:noFill/>
          <a:ln w="25400" cap="flat">
            <a:solidFill>
              <a:schemeClr val="accent1"/>
            </a:solidFill>
            <a:prstDash val="dash"/>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5" name="Rounded Rectangular Callout 34">
            <a:extLst>
              <a:ext uri="{FF2B5EF4-FFF2-40B4-BE49-F238E27FC236}">
                <a16:creationId xmlns:a16="http://schemas.microsoft.com/office/drawing/2014/main" id="{768A6660-9CFC-6142-9872-3DB118F3E54B}"/>
              </a:ext>
            </a:extLst>
          </p:cNvPr>
          <p:cNvSpPr/>
          <p:nvPr/>
        </p:nvSpPr>
        <p:spPr>
          <a:xfrm>
            <a:off x="5738112" y="4914657"/>
            <a:ext cx="6259620" cy="1328021"/>
          </a:xfrm>
          <a:prstGeom prst="wedgeRoundRectCallout">
            <a:avLst>
              <a:gd name="adj1" fmla="val -39850"/>
              <a:gd name="adj2" fmla="val -98161"/>
              <a:gd name="adj3" fmla="val 16667"/>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b="1" dirty="0">
                <a:latin typeface="IBM Plex Sans" panose="020B0503050203000203" pitchFamily="34" charset="77"/>
                <a:sym typeface="Calibri"/>
              </a:rPr>
              <a:t>An active learning based system:</a:t>
            </a:r>
          </a:p>
          <a:p>
            <a:pPr marL="0" marR="0" indent="0" algn="l" defTabSz="914400" rtl="0" fontAlgn="auto" latinLnBrk="0" hangingPunct="0">
              <a:lnSpc>
                <a:spcPct val="100000"/>
              </a:lnSpc>
              <a:spcBef>
                <a:spcPts val="0"/>
              </a:spcBef>
              <a:spcAft>
                <a:spcPts val="0"/>
              </a:spcAft>
              <a:buClrTx/>
              <a:buSzTx/>
              <a:buFontTx/>
              <a:buNone/>
              <a:tabLst/>
            </a:pPr>
            <a:endParaRPr lang="en-US" b="1" dirty="0">
              <a:latin typeface="IBM Plex Sans" panose="020B0503050203000203" pitchFamily="34" charset="77"/>
              <a:sym typeface="Calibri"/>
            </a:endParaRPr>
          </a:p>
          <a:p>
            <a:pPr hangingPunct="0"/>
            <a:r>
              <a:rPr lang="en-US" b="1" dirty="0">
                <a:solidFill>
                  <a:srgbClr val="7030A0"/>
                </a:solidFill>
                <a:latin typeface="IBM Plex Sans" panose="020B0503050203000203" pitchFamily="34" charset="77"/>
                <a:sym typeface="Calibri"/>
              </a:rPr>
              <a:t>LUSTRE</a:t>
            </a:r>
            <a:r>
              <a:rPr lang="en-US" dirty="0">
                <a:solidFill>
                  <a:srgbClr val="000000"/>
                </a:solidFill>
                <a:latin typeface="IBM Plex Sans" panose="020B0503050203000203" pitchFamily="34" charset="77"/>
                <a:sym typeface="Calibri"/>
              </a:rPr>
              <a:t>: An Interactive Tool for Entity Structure Learning and Variant Generation.</a:t>
            </a:r>
          </a:p>
        </p:txBody>
      </p:sp>
      <p:sp>
        <p:nvSpPr>
          <p:cNvPr id="36" name="TextBox 35">
            <a:extLst>
              <a:ext uri="{FF2B5EF4-FFF2-40B4-BE49-F238E27FC236}">
                <a16:creationId xmlns:a16="http://schemas.microsoft.com/office/drawing/2014/main" id="{44A4FC10-A528-6249-A685-66DF26F7E54B}"/>
              </a:ext>
            </a:extLst>
          </p:cNvPr>
          <p:cNvSpPr txBox="1"/>
          <p:nvPr/>
        </p:nvSpPr>
        <p:spPr>
          <a:xfrm>
            <a:off x="7995676" y="4549817"/>
            <a:ext cx="4002056"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sz="1600" dirty="0">
                <a:solidFill>
                  <a:srgbClr val="000000"/>
                </a:solidFill>
                <a:latin typeface="IBM Plex Sans" panose="020B0503050203000203" pitchFamily="34" charset="77"/>
                <a:sym typeface="Calibri"/>
              </a:rPr>
              <a:t>Video demo: </a:t>
            </a:r>
            <a:r>
              <a:rPr lang="en-US" sz="1600" dirty="0">
                <a:solidFill>
                  <a:srgbClr val="000000"/>
                </a:solidFill>
                <a:latin typeface="IBM Plex Sans" panose="020B0503050203000203" pitchFamily="34" charset="77"/>
                <a:sym typeface="Calibri"/>
                <a:hlinkClick r:id="rId2"/>
              </a:rPr>
              <a:t>https://</a:t>
            </a:r>
            <a:r>
              <a:rPr lang="en-US" sz="1600" dirty="0" err="1">
                <a:solidFill>
                  <a:srgbClr val="000000"/>
                </a:solidFill>
                <a:latin typeface="IBM Plex Sans" panose="020B0503050203000203" pitchFamily="34" charset="77"/>
                <a:sym typeface="Calibri"/>
                <a:hlinkClick r:id="rId2"/>
              </a:rPr>
              <a:t>youtu.be</a:t>
            </a:r>
            <a:r>
              <a:rPr lang="en-US" sz="1600" dirty="0">
                <a:solidFill>
                  <a:srgbClr val="000000"/>
                </a:solidFill>
                <a:latin typeface="IBM Plex Sans" panose="020B0503050203000203" pitchFamily="34" charset="77"/>
                <a:sym typeface="Calibri"/>
                <a:hlinkClick r:id="rId2"/>
              </a:rPr>
              <a:t>/llaT4Sz6uI4</a:t>
            </a:r>
            <a:endParaRPr kumimoji="0" lang="en-US" sz="1600" b="0" i="0" u="none" strike="noStrike" cap="none" spc="0" normalizeH="0" baseline="0" dirty="0">
              <a:ln>
                <a:noFill/>
              </a:ln>
              <a:solidFill>
                <a:srgbClr val="000000"/>
              </a:solidFill>
              <a:effectLst/>
              <a:uFillTx/>
              <a:latin typeface="IBM Plex Sans" panose="020B0503050203000203" pitchFamily="34" charset="77"/>
              <a:sym typeface="Calibri"/>
            </a:endParaRPr>
          </a:p>
        </p:txBody>
      </p:sp>
      <p:sp>
        <p:nvSpPr>
          <p:cNvPr id="37" name="Title 2">
            <a:extLst>
              <a:ext uri="{FF2B5EF4-FFF2-40B4-BE49-F238E27FC236}">
                <a16:creationId xmlns:a16="http://schemas.microsoft.com/office/drawing/2014/main" id="{F981830C-E42D-AF4C-8C35-7426795BC602}"/>
              </a:ext>
            </a:extLst>
          </p:cNvPr>
          <p:cNvSpPr txBox="1">
            <a:spLocks/>
          </p:cNvSpPr>
          <p:nvPr/>
        </p:nvSpPr>
        <p:spPr>
          <a:xfrm>
            <a:off x="392227" y="197773"/>
            <a:ext cx="10972166" cy="5714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marL="0" marR="0" indent="0" algn="l" defTabSz="457126" rtl="0" latinLnBrk="0">
              <a:lnSpc>
                <a:spcPct val="100000"/>
              </a:lnSpc>
              <a:spcBef>
                <a:spcPts val="0"/>
              </a:spcBef>
              <a:spcAft>
                <a:spcPts val="0"/>
              </a:spcAft>
              <a:buClrTx/>
              <a:buSzTx/>
              <a:buFontTx/>
              <a:buNone/>
              <a:tabLst/>
              <a:defRPr sz="3200" b="1" i="0" u="none" strike="noStrike" cap="none" spc="0" baseline="0">
                <a:ln>
                  <a:noFill/>
                </a:ln>
                <a:solidFill>
                  <a:srgbClr val="00B2F3"/>
                </a:solidFill>
                <a:uFillTx/>
                <a:latin typeface="IBM Plex Sans" charset="0"/>
                <a:ea typeface="IBM Plex Sans" charset="0"/>
                <a:cs typeface="IBM Plex Sans" charset="0"/>
                <a:sym typeface="Century Gothic"/>
              </a:defRPr>
            </a:lvl1pPr>
            <a:lvl2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2pPr>
            <a:lvl3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3pPr>
            <a:lvl4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4pPr>
            <a:lvl5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5pPr>
            <a:lvl6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6pPr>
            <a:lvl7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7pPr>
            <a:lvl8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8pPr>
            <a:lvl9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9pPr>
          </a:lstStyle>
          <a:p>
            <a:r>
              <a:rPr lang="en-US" kern="0" dirty="0"/>
              <a:t>Entity name matching based on semantic structure</a:t>
            </a:r>
          </a:p>
        </p:txBody>
      </p:sp>
      <p:sp>
        <p:nvSpPr>
          <p:cNvPr id="40" name="TextBox 39">
            <a:extLst>
              <a:ext uri="{FF2B5EF4-FFF2-40B4-BE49-F238E27FC236}">
                <a16:creationId xmlns:a16="http://schemas.microsoft.com/office/drawing/2014/main" id="{10B1D76F-73BB-5946-AC1E-BD58972B41C9}"/>
              </a:ext>
            </a:extLst>
          </p:cNvPr>
          <p:cNvSpPr txBox="1"/>
          <p:nvPr/>
        </p:nvSpPr>
        <p:spPr>
          <a:xfrm>
            <a:off x="7694617" y="626283"/>
            <a:ext cx="4497383"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IBM Plex Sans" panose="020B0503050203000203" pitchFamily="34" charset="77"/>
                <a:sym typeface="Calibri"/>
              </a:rPr>
              <a:t>[</a:t>
            </a:r>
            <a:r>
              <a:rPr kumimoji="0" lang="en-US" sz="1600" b="0" i="0" u="none" strike="noStrike" cap="none" spc="0" normalizeH="0" baseline="0" dirty="0" err="1">
                <a:ln>
                  <a:noFill/>
                </a:ln>
                <a:solidFill>
                  <a:srgbClr val="000000"/>
                </a:solidFill>
                <a:effectLst/>
                <a:uFillTx/>
                <a:latin typeface="IBM Plex Sans" panose="020B0503050203000203" pitchFamily="34" charset="77"/>
                <a:sym typeface="Calibri"/>
              </a:rPr>
              <a:t>Bhutani</a:t>
            </a:r>
            <a:r>
              <a:rPr kumimoji="0" lang="en-US" sz="1600" b="0" i="0" u="none" strike="noStrike" cap="none" spc="0" normalizeH="0" baseline="0" dirty="0">
                <a:ln>
                  <a:noFill/>
                </a:ln>
                <a:solidFill>
                  <a:srgbClr val="000000"/>
                </a:solidFill>
                <a:effectLst/>
                <a:uFillTx/>
                <a:latin typeface="IBM Plex Sans" panose="020B0503050203000203" pitchFamily="34" charset="77"/>
                <a:sym typeface="Calibri"/>
              </a:rPr>
              <a:t> et al., COLING’18, Qian et al., ICDE’18]</a:t>
            </a:r>
          </a:p>
        </p:txBody>
      </p:sp>
      <p:pic>
        <p:nvPicPr>
          <p:cNvPr id="42" name="Picture 41">
            <a:extLst>
              <a:ext uri="{FF2B5EF4-FFF2-40B4-BE49-F238E27FC236}">
                <a16:creationId xmlns:a16="http://schemas.microsoft.com/office/drawing/2014/main" id="{A5902E98-9E6C-8340-A10E-8E8CC3EAB031}"/>
              </a:ext>
            </a:extLst>
          </p:cNvPr>
          <p:cNvPicPr>
            <a:picLocks noChangeAspect="1"/>
          </p:cNvPicPr>
          <p:nvPr/>
        </p:nvPicPr>
        <p:blipFill>
          <a:blip r:embed="rId3"/>
          <a:stretch>
            <a:fillRect/>
          </a:stretch>
        </p:blipFill>
        <p:spPr>
          <a:xfrm>
            <a:off x="9764984" y="3309784"/>
            <a:ext cx="1270000" cy="1270000"/>
          </a:xfrm>
          <a:prstGeom prst="rect">
            <a:avLst/>
          </a:prstGeom>
        </p:spPr>
      </p:pic>
    </p:spTree>
    <p:extLst>
      <p:ext uri="{BB962C8B-B14F-4D97-AF65-F5344CB8AC3E}">
        <p14:creationId xmlns:p14="http://schemas.microsoft.com/office/powerpoint/2010/main" val="299753501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animBg="1"/>
      <p:bldP spid="10" grpId="0" animBg="1"/>
      <p:bldP spid="11" grpId="0" animBg="1"/>
      <p:bldP spid="15" grpId="0"/>
      <p:bldP spid="16" grpId="0" animBg="1"/>
      <p:bldP spid="17" grpId="0" animBg="1"/>
      <p:bldP spid="18" grpId="0" animBg="1"/>
      <p:bldP spid="19" grpId="0" animBg="1"/>
      <p:bldP spid="20" grpId="0" animBg="1"/>
      <p:bldP spid="22" grpId="0" animBg="1"/>
      <p:bldP spid="23" grpId="0"/>
      <p:bldP spid="24" grpId="0" animBg="1"/>
      <p:bldP spid="26" grpId="0"/>
      <p:bldP spid="27" grpId="0"/>
      <p:bldP spid="28" grpId="0" animBg="1"/>
      <p:bldP spid="30" grpId="0"/>
      <p:bldP spid="31" grpId="0"/>
      <p:bldP spid="32" grpId="0" animBg="1"/>
      <p:bldP spid="35" grpId="0" animBg="1"/>
      <p:bldP spid="36" grpId="0"/>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D7C0E5-4AED-D74C-BEF6-95C6BDEFC8DC}"/>
              </a:ext>
            </a:extLst>
          </p:cNvPr>
          <p:cNvSpPr>
            <a:spLocks noGrp="1"/>
          </p:cNvSpPr>
          <p:nvPr>
            <p:ph type="sldNum" sz="quarter" idx="2"/>
          </p:nvPr>
        </p:nvSpPr>
        <p:spPr/>
        <p:txBody>
          <a:bodyPr/>
          <a:lstStyle/>
          <a:p>
            <a:fld id="{86CB4B4D-7CA3-9044-876B-883B54F8677D}" type="slidenum">
              <a:rPr lang="en-US" smtClean="0"/>
              <a:t>64</a:t>
            </a:fld>
            <a:endParaRPr lang="en-US"/>
          </a:p>
        </p:txBody>
      </p:sp>
      <p:sp>
        <p:nvSpPr>
          <p:cNvPr id="5" name="TextBox 4">
            <a:extLst>
              <a:ext uri="{FF2B5EF4-FFF2-40B4-BE49-F238E27FC236}">
                <a16:creationId xmlns:a16="http://schemas.microsoft.com/office/drawing/2014/main" id="{BA8F3837-B00E-A14A-A3D6-B1383E0AD382}"/>
              </a:ext>
            </a:extLst>
          </p:cNvPr>
          <p:cNvSpPr txBox="1"/>
          <p:nvPr/>
        </p:nvSpPr>
        <p:spPr>
          <a:xfrm>
            <a:off x="2756452" y="2859948"/>
            <a:ext cx="6321287" cy="892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IBM Plex Sans" panose="020B0503050203000203" pitchFamily="34" charset="77"/>
                <a:sym typeface="Calibri"/>
              </a:rPr>
              <a:t>Active Learning </a:t>
            </a:r>
          </a:p>
          <a:p>
            <a:pPr marL="0" marR="0" indent="0" algn="ctr" defTabSz="914400" rtl="0" fontAlgn="auto" latinLnBrk="0" hangingPunct="0">
              <a:lnSpc>
                <a:spcPct val="100000"/>
              </a:lnSpc>
              <a:spcBef>
                <a:spcPts val="0"/>
              </a:spcBef>
              <a:spcAft>
                <a:spcPts val="0"/>
              </a:spcAft>
              <a:buClrTx/>
              <a:buSzTx/>
              <a:buFontTx/>
              <a:buNone/>
              <a:tabLst/>
            </a:pPr>
            <a:r>
              <a:rPr kumimoji="0" lang="en-US" sz="2400" i="1" u="none" strike="noStrike" cap="none" spc="0" normalizeH="0" baseline="0" dirty="0">
                <a:ln>
                  <a:noFill/>
                </a:ln>
                <a:solidFill>
                  <a:srgbClr val="000000"/>
                </a:solidFill>
                <a:effectLst/>
                <a:uFillTx/>
                <a:latin typeface="IBM Plex Sans" panose="020B0503050203000203" pitchFamily="34" charset="77"/>
                <a:sym typeface="Calibri"/>
              </a:rPr>
              <a:t>Sampling Strategy</a:t>
            </a:r>
            <a:endParaRPr kumimoji="0" lang="en-US" sz="2000" i="1" u="none" strike="noStrike" cap="none" spc="0" normalizeH="0" baseline="0" dirty="0">
              <a:ln>
                <a:noFill/>
              </a:ln>
              <a:solidFill>
                <a:srgbClr val="000000"/>
              </a:solidFill>
              <a:effectLst/>
              <a:uFillTx/>
              <a:latin typeface="IBM Plex Sans" panose="020B0503050203000203" pitchFamily="34" charset="77"/>
              <a:sym typeface="Calibri"/>
            </a:endParaRPr>
          </a:p>
        </p:txBody>
      </p:sp>
    </p:spTree>
    <p:extLst>
      <p:ext uri="{BB962C8B-B14F-4D97-AF65-F5344CB8AC3E}">
        <p14:creationId xmlns:p14="http://schemas.microsoft.com/office/powerpoint/2010/main" val="3850614741"/>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B2BEF5-2B34-4771-87D6-6BCCE3519057}"/>
              </a:ext>
            </a:extLst>
          </p:cNvPr>
          <p:cNvSpPr>
            <a:spLocks noGrp="1"/>
          </p:cNvSpPr>
          <p:nvPr>
            <p:ph type="sldNum" sz="quarter" idx="2"/>
          </p:nvPr>
        </p:nvSpPr>
        <p:spPr>
          <a:xfrm>
            <a:off x="11378677" y="6548630"/>
            <a:ext cx="203009" cy="177417"/>
          </a:xfrm>
        </p:spPr>
        <p:txBody>
          <a:bodyPr/>
          <a:lstStyle/>
          <a:p>
            <a:fld id="{86CB4B4D-7CA3-9044-876B-883B54F8677D}" type="slidenum">
              <a:rPr lang="en-US"/>
              <a:t>65</a:t>
            </a:fld>
            <a:endParaRPr lang="en-US"/>
          </a:p>
        </p:txBody>
      </p:sp>
      <p:sp>
        <p:nvSpPr>
          <p:cNvPr id="3" name="Title 2">
            <a:extLst>
              <a:ext uri="{FF2B5EF4-FFF2-40B4-BE49-F238E27FC236}">
                <a16:creationId xmlns:a16="http://schemas.microsoft.com/office/drawing/2014/main" id="{1A34BE3E-A276-4D9F-897C-14488D9191FD}"/>
              </a:ext>
            </a:extLst>
          </p:cNvPr>
          <p:cNvSpPr>
            <a:spLocks noGrp="1"/>
          </p:cNvSpPr>
          <p:nvPr>
            <p:ph type="title"/>
          </p:nvPr>
        </p:nvSpPr>
        <p:spPr/>
        <p:txBody>
          <a:bodyPr lIns="0" tIns="0" rIns="0" bIns="0" anchor="t">
            <a:normAutofit/>
          </a:bodyPr>
          <a:lstStyle/>
          <a:p>
            <a:r>
              <a:rPr lang="en-US" dirty="0">
                <a:latin typeface="IBM Plex Sans"/>
              </a:rPr>
              <a:t>Active learning strategy is the key component</a:t>
            </a:r>
            <a:endParaRPr lang="en-US" dirty="0"/>
          </a:p>
        </p:txBody>
      </p:sp>
      <p:sp>
        <p:nvSpPr>
          <p:cNvPr id="38" name="Text Placeholder 3">
            <a:extLst>
              <a:ext uri="{FF2B5EF4-FFF2-40B4-BE49-F238E27FC236}">
                <a16:creationId xmlns:a16="http://schemas.microsoft.com/office/drawing/2014/main" id="{9AFA7309-94B8-AC4F-8990-16AFFCFDBA64}"/>
              </a:ext>
            </a:extLst>
          </p:cNvPr>
          <p:cNvSpPr>
            <a:spLocks noGrp="1"/>
          </p:cNvSpPr>
          <p:nvPr>
            <p:ph type="body" idx="1"/>
          </p:nvPr>
        </p:nvSpPr>
        <p:spPr>
          <a:xfrm>
            <a:off x="609520" y="1181100"/>
            <a:ext cx="10972166" cy="5067300"/>
          </a:xfrm>
        </p:spPr>
        <p:txBody>
          <a:bodyPr>
            <a:normAutofit/>
          </a:bodyPr>
          <a:lstStyle/>
          <a:p>
            <a:r>
              <a:rPr lang="en-US" b="1" dirty="0">
                <a:solidFill>
                  <a:schemeClr val="tx1"/>
                </a:solidFill>
              </a:rPr>
              <a:t>Goal: </a:t>
            </a:r>
            <a:r>
              <a:rPr lang="en-US" dirty="0">
                <a:solidFill>
                  <a:schemeClr val="tx1"/>
                </a:solidFill>
              </a:rPr>
              <a:t>identify the most “</a:t>
            </a:r>
            <a:r>
              <a:rPr lang="en-US" b="1" i="1" dirty="0">
                <a:solidFill>
                  <a:srgbClr val="C00000"/>
                </a:solidFill>
              </a:rPr>
              <a:t>uncertain</a:t>
            </a:r>
            <a:r>
              <a:rPr lang="en-US" dirty="0">
                <a:solidFill>
                  <a:schemeClr val="tx1"/>
                </a:solidFill>
              </a:rPr>
              <a:t>” examples to be labeled</a:t>
            </a:r>
          </a:p>
          <a:p>
            <a:pPr lvl="1"/>
            <a:endParaRPr lang="en-US" dirty="0">
              <a:solidFill>
                <a:schemeClr val="tx1"/>
              </a:solidFill>
            </a:endParaRPr>
          </a:p>
          <a:p>
            <a:pPr marL="453953" lvl="1" indent="0">
              <a:buNone/>
            </a:pPr>
            <a:br>
              <a:rPr lang="en-US" dirty="0">
                <a:solidFill>
                  <a:schemeClr val="tx1"/>
                </a:solidFill>
              </a:rPr>
            </a:br>
            <a:endParaRPr lang="en-US" dirty="0">
              <a:solidFill>
                <a:schemeClr val="tx1"/>
              </a:solidFill>
            </a:endParaRPr>
          </a:p>
          <a:p>
            <a:r>
              <a:rPr lang="en-US" b="1" dirty="0">
                <a:solidFill>
                  <a:schemeClr val="tx1"/>
                </a:solidFill>
              </a:rPr>
              <a:t>Different ways to identify uncertainty</a:t>
            </a:r>
          </a:p>
          <a:p>
            <a:pPr lvl="1"/>
            <a:endParaRPr lang="en-US" dirty="0">
              <a:solidFill>
                <a:schemeClr val="tx1"/>
              </a:solidFill>
            </a:endParaRPr>
          </a:p>
          <a:p>
            <a:pPr lvl="1"/>
            <a:r>
              <a:rPr lang="en-US" dirty="0">
                <a:solidFill>
                  <a:schemeClr val="tx1"/>
                </a:solidFill>
              </a:rPr>
              <a:t>Disagreement in a committee of classifiers</a:t>
            </a:r>
          </a:p>
          <a:p>
            <a:pPr lvl="1"/>
            <a:endParaRPr lang="en-US" dirty="0">
              <a:solidFill>
                <a:schemeClr val="tx1"/>
              </a:solidFill>
            </a:endParaRPr>
          </a:p>
          <a:p>
            <a:pPr lvl="1"/>
            <a:r>
              <a:rPr lang="en-US" dirty="0">
                <a:solidFill>
                  <a:schemeClr val="tx1"/>
                </a:solidFill>
              </a:rPr>
              <a:t>Identify likely false positives and likely false negatives</a:t>
            </a:r>
          </a:p>
          <a:p>
            <a:pPr lvl="1"/>
            <a:endParaRPr lang="en-US" dirty="0">
              <a:solidFill>
                <a:schemeClr val="tx1"/>
              </a:solidFill>
            </a:endParaRPr>
          </a:p>
          <a:p>
            <a:pPr lvl="1"/>
            <a:r>
              <a:rPr lang="en-US" dirty="0">
                <a:solidFill>
                  <a:schemeClr val="tx1"/>
                </a:solidFill>
              </a:rPr>
              <a:t>Find the balance between precision and recall</a:t>
            </a:r>
          </a:p>
          <a:p>
            <a:pPr lvl="1"/>
            <a:endParaRPr lang="en-US" dirty="0">
              <a:solidFill>
                <a:schemeClr val="tx1"/>
              </a:solidFill>
            </a:endParaRPr>
          </a:p>
          <a:p>
            <a:pPr lvl="1"/>
            <a:r>
              <a:rPr lang="en-US" dirty="0">
                <a:solidFill>
                  <a:schemeClr val="tx1"/>
                </a:solidFill>
              </a:rPr>
              <a:t>High entropy </a:t>
            </a:r>
          </a:p>
          <a:p>
            <a:pPr marL="453953" lvl="1" indent="0">
              <a:buNone/>
            </a:pPr>
            <a:r>
              <a:rPr lang="en-US" dirty="0">
                <a:solidFill>
                  <a:schemeClr val="tx1"/>
                </a:solidFill>
              </a:rPr>
              <a:t>….</a:t>
            </a:r>
          </a:p>
          <a:p>
            <a:endParaRPr lang="en-US" b="1" dirty="0">
              <a:solidFill>
                <a:schemeClr val="tx1"/>
              </a:solidFill>
            </a:endParaRPr>
          </a:p>
        </p:txBody>
      </p:sp>
    </p:spTree>
    <p:extLst>
      <p:ext uri="{BB962C8B-B14F-4D97-AF65-F5344CB8AC3E}">
        <p14:creationId xmlns:p14="http://schemas.microsoft.com/office/powerpoint/2010/main" val="4292941713"/>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B2BEF5-2B34-4771-87D6-6BCCE3519057}"/>
              </a:ext>
            </a:extLst>
          </p:cNvPr>
          <p:cNvSpPr>
            <a:spLocks noGrp="1"/>
          </p:cNvSpPr>
          <p:nvPr>
            <p:ph type="sldNum" sz="quarter" idx="2"/>
          </p:nvPr>
        </p:nvSpPr>
        <p:spPr>
          <a:xfrm>
            <a:off x="11378677" y="6548630"/>
            <a:ext cx="203009" cy="177417"/>
          </a:xfrm>
        </p:spPr>
        <p:txBody>
          <a:bodyPr/>
          <a:lstStyle/>
          <a:p>
            <a:fld id="{86CB4B4D-7CA3-9044-876B-883B54F8677D}" type="slidenum">
              <a:rPr lang="en-US"/>
              <a:t>66</a:t>
            </a:fld>
            <a:endParaRPr lang="en-US"/>
          </a:p>
        </p:txBody>
      </p:sp>
      <p:sp>
        <p:nvSpPr>
          <p:cNvPr id="3" name="Title 2">
            <a:extLst>
              <a:ext uri="{FF2B5EF4-FFF2-40B4-BE49-F238E27FC236}">
                <a16:creationId xmlns:a16="http://schemas.microsoft.com/office/drawing/2014/main" id="{1A34BE3E-A276-4D9F-897C-14488D9191FD}"/>
              </a:ext>
            </a:extLst>
          </p:cNvPr>
          <p:cNvSpPr>
            <a:spLocks noGrp="1"/>
          </p:cNvSpPr>
          <p:nvPr>
            <p:ph type="title"/>
          </p:nvPr>
        </p:nvSpPr>
        <p:spPr/>
        <p:txBody>
          <a:bodyPr lIns="0" tIns="0" rIns="0" bIns="0" anchor="t">
            <a:normAutofit/>
          </a:bodyPr>
          <a:lstStyle/>
          <a:p>
            <a:r>
              <a:rPr lang="en-US" dirty="0">
                <a:latin typeface="IBM Plex Sans"/>
              </a:rPr>
              <a:t>Active Learning Strategies</a:t>
            </a:r>
            <a:endParaRPr lang="en-US" dirty="0"/>
          </a:p>
        </p:txBody>
      </p:sp>
      <p:sp>
        <p:nvSpPr>
          <p:cNvPr id="38" name="Text Placeholder 3">
            <a:extLst>
              <a:ext uri="{FF2B5EF4-FFF2-40B4-BE49-F238E27FC236}">
                <a16:creationId xmlns:a16="http://schemas.microsoft.com/office/drawing/2014/main" id="{9AFA7309-94B8-AC4F-8990-16AFFCFDBA64}"/>
              </a:ext>
            </a:extLst>
          </p:cNvPr>
          <p:cNvSpPr>
            <a:spLocks noGrp="1"/>
          </p:cNvSpPr>
          <p:nvPr>
            <p:ph type="body" idx="1"/>
          </p:nvPr>
        </p:nvSpPr>
        <p:spPr>
          <a:xfrm>
            <a:off x="609520" y="1181100"/>
            <a:ext cx="10972166" cy="5067300"/>
          </a:xfrm>
        </p:spPr>
        <p:txBody>
          <a:bodyPr>
            <a:normAutofit fontScale="85000" lnSpcReduction="20000"/>
          </a:bodyPr>
          <a:lstStyle/>
          <a:p>
            <a:pPr marL="0" indent="0">
              <a:buNone/>
            </a:pPr>
            <a:endParaRPr lang="en-US" b="1" dirty="0">
              <a:solidFill>
                <a:schemeClr val="tx1"/>
              </a:solidFill>
            </a:endParaRPr>
          </a:p>
          <a:p>
            <a:r>
              <a:rPr lang="en-US" b="1" dirty="0">
                <a:solidFill>
                  <a:schemeClr val="tx1"/>
                </a:solidFill>
              </a:rPr>
              <a:t>Query-by-committee (QBC)</a:t>
            </a:r>
          </a:p>
          <a:p>
            <a:pPr lvl="1"/>
            <a:r>
              <a:rPr lang="en-US" dirty="0">
                <a:solidFill>
                  <a:schemeClr val="tx1"/>
                </a:solidFill>
              </a:rPr>
              <a:t>[Tejada, et al., Information Systems 2001].</a:t>
            </a:r>
          </a:p>
          <a:p>
            <a:pPr lvl="1"/>
            <a:r>
              <a:rPr lang="en-US" b="1" dirty="0">
                <a:solidFill>
                  <a:srgbClr val="C00000"/>
                </a:solidFill>
              </a:rPr>
              <a:t>[</a:t>
            </a:r>
            <a:r>
              <a:rPr lang="en-US" b="1" dirty="0" err="1">
                <a:solidFill>
                  <a:srgbClr val="C00000"/>
                </a:solidFill>
              </a:rPr>
              <a:t>Sarawagi</a:t>
            </a:r>
            <a:r>
              <a:rPr lang="en-US" b="1" dirty="0">
                <a:solidFill>
                  <a:srgbClr val="C00000"/>
                </a:solidFill>
              </a:rPr>
              <a:t> and </a:t>
            </a:r>
            <a:r>
              <a:rPr lang="en-US" b="1" dirty="0" err="1">
                <a:solidFill>
                  <a:srgbClr val="C00000"/>
                </a:solidFill>
              </a:rPr>
              <a:t>Bhamidipaty</a:t>
            </a:r>
            <a:r>
              <a:rPr lang="en-US" b="1" dirty="0">
                <a:solidFill>
                  <a:srgbClr val="C00000"/>
                </a:solidFill>
              </a:rPr>
              <a:t>, 2002].</a:t>
            </a:r>
          </a:p>
          <a:p>
            <a:pPr lvl="1"/>
            <a:r>
              <a:rPr lang="en-US" dirty="0">
                <a:solidFill>
                  <a:schemeClr val="tx1"/>
                </a:solidFill>
              </a:rPr>
              <a:t>[</a:t>
            </a:r>
            <a:r>
              <a:rPr lang="en-US" dirty="0" err="1">
                <a:solidFill>
                  <a:schemeClr val="tx1"/>
                </a:solidFill>
              </a:rPr>
              <a:t>Isele</a:t>
            </a:r>
            <a:r>
              <a:rPr lang="en-US" dirty="0">
                <a:solidFill>
                  <a:schemeClr val="tx1"/>
                </a:solidFill>
              </a:rPr>
              <a:t> and </a:t>
            </a:r>
            <a:r>
              <a:rPr lang="en-US" dirty="0" err="1">
                <a:solidFill>
                  <a:schemeClr val="tx1"/>
                </a:solidFill>
              </a:rPr>
              <a:t>Bizer</a:t>
            </a:r>
            <a:r>
              <a:rPr lang="en-US" dirty="0">
                <a:solidFill>
                  <a:schemeClr val="tx1"/>
                </a:solidFill>
              </a:rPr>
              <a:t>, 2013]</a:t>
            </a:r>
          </a:p>
          <a:p>
            <a:pPr marL="453953" lvl="1" indent="0">
              <a:buNone/>
            </a:pPr>
            <a:endParaRPr lang="en-US" b="1" dirty="0">
              <a:solidFill>
                <a:schemeClr val="tx1"/>
              </a:solidFill>
            </a:endParaRPr>
          </a:p>
          <a:p>
            <a:pPr lvl="1"/>
            <a:endParaRPr lang="en-US" b="1" dirty="0">
              <a:solidFill>
                <a:schemeClr val="tx1"/>
              </a:solidFill>
            </a:endParaRPr>
          </a:p>
          <a:p>
            <a:r>
              <a:rPr lang="en-US" b="1" dirty="0">
                <a:solidFill>
                  <a:schemeClr val="tx1"/>
                </a:solidFill>
              </a:rPr>
              <a:t>Monotonicity assumption based</a:t>
            </a:r>
          </a:p>
          <a:p>
            <a:pPr lvl="1"/>
            <a:r>
              <a:rPr lang="en-US" b="1" dirty="0">
                <a:solidFill>
                  <a:srgbClr val="C00000"/>
                </a:solidFill>
              </a:rPr>
              <a:t>[</a:t>
            </a:r>
            <a:r>
              <a:rPr lang="en-US" b="1" dirty="0" err="1">
                <a:solidFill>
                  <a:srgbClr val="C00000"/>
                </a:solidFill>
              </a:rPr>
              <a:t>Arasu</a:t>
            </a:r>
            <a:r>
              <a:rPr lang="en-US" b="1" dirty="0">
                <a:solidFill>
                  <a:srgbClr val="C00000"/>
                </a:solidFill>
              </a:rPr>
              <a:t> et al., SIGMOD 2010].</a:t>
            </a:r>
          </a:p>
          <a:p>
            <a:pPr lvl="1"/>
            <a:r>
              <a:rPr lang="en-US" b="1" dirty="0">
                <a:solidFill>
                  <a:srgbClr val="C00000"/>
                </a:solidFill>
                <a:latin typeface="IBM Plex Sans" panose="020B0503050203000203" pitchFamily="34" charset="77"/>
              </a:rPr>
              <a:t>[Chen et al., ICDE 2017, ICDE 2018]</a:t>
            </a:r>
          </a:p>
          <a:p>
            <a:pPr lvl="1"/>
            <a:r>
              <a:rPr lang="en-US" dirty="0">
                <a:solidFill>
                  <a:schemeClr val="tx1"/>
                </a:solidFill>
              </a:rPr>
              <a:t>[Tao, PODS 2018]</a:t>
            </a:r>
          </a:p>
          <a:p>
            <a:pPr lvl="1"/>
            <a:endParaRPr lang="en-US" dirty="0">
              <a:solidFill>
                <a:schemeClr val="tx1"/>
              </a:solidFill>
            </a:endParaRPr>
          </a:p>
          <a:p>
            <a:endParaRPr lang="en-US" b="1" dirty="0">
              <a:solidFill>
                <a:schemeClr val="tx1"/>
              </a:solidFill>
            </a:endParaRPr>
          </a:p>
          <a:p>
            <a:r>
              <a:rPr lang="en-US" b="1" dirty="0">
                <a:solidFill>
                  <a:schemeClr val="tx1"/>
                </a:solidFill>
              </a:rPr>
              <a:t>Likely False Positives/Likely False Negatives (LFP/LFN)</a:t>
            </a:r>
          </a:p>
          <a:p>
            <a:pPr lvl="1"/>
            <a:r>
              <a:rPr lang="en-US" b="1" dirty="0">
                <a:solidFill>
                  <a:srgbClr val="C00000"/>
                </a:solidFill>
              </a:rPr>
              <a:t>[Qian et al., CIKM 2017], [Qian et al., VLDB 2019]</a:t>
            </a:r>
          </a:p>
          <a:p>
            <a:pPr lvl="1"/>
            <a:r>
              <a:rPr lang="en-US" dirty="0">
                <a:solidFill>
                  <a:schemeClr val="tx1"/>
                </a:solidFill>
              </a:rPr>
              <a:t>[Kasai et al., ACL 2019]</a:t>
            </a:r>
          </a:p>
          <a:p>
            <a:pPr lvl="1"/>
            <a:endParaRPr lang="en-US" b="1" dirty="0">
              <a:solidFill>
                <a:schemeClr val="tx1"/>
              </a:solidFill>
            </a:endParaRPr>
          </a:p>
          <a:p>
            <a:r>
              <a:rPr lang="en-US" b="1" dirty="0">
                <a:solidFill>
                  <a:schemeClr val="tx1"/>
                </a:solidFill>
              </a:rPr>
              <a:t>Entropy based</a:t>
            </a:r>
            <a:endParaRPr lang="en-US" dirty="0">
              <a:solidFill>
                <a:schemeClr val="tx1"/>
              </a:solidFill>
            </a:endParaRPr>
          </a:p>
          <a:p>
            <a:pPr lvl="1"/>
            <a:r>
              <a:rPr lang="en-US" b="1" dirty="0">
                <a:solidFill>
                  <a:srgbClr val="C00000"/>
                </a:solidFill>
              </a:rPr>
              <a:t>[Kasai et al., ACL 2019]</a:t>
            </a:r>
          </a:p>
          <a:p>
            <a:pPr lvl="1"/>
            <a:endParaRPr lang="en-US" dirty="0">
              <a:solidFill>
                <a:schemeClr val="tx1"/>
              </a:solidFill>
            </a:endParaRPr>
          </a:p>
          <a:p>
            <a:r>
              <a:rPr lang="en-US" b="1" dirty="0">
                <a:solidFill>
                  <a:schemeClr val="tx1"/>
                </a:solidFill>
              </a:rPr>
              <a:t>Others</a:t>
            </a:r>
          </a:p>
          <a:p>
            <a:pPr lvl="1"/>
            <a:r>
              <a:rPr lang="en-US" dirty="0">
                <a:solidFill>
                  <a:schemeClr val="tx1"/>
                </a:solidFill>
              </a:rPr>
              <a:t>[Magellan]</a:t>
            </a:r>
          </a:p>
          <a:p>
            <a:pPr lvl="1"/>
            <a:r>
              <a:rPr lang="en-US" dirty="0">
                <a:solidFill>
                  <a:schemeClr val="tx1"/>
                </a:solidFill>
              </a:rPr>
              <a:t>[Christen et al., PAKDD 2016]</a:t>
            </a:r>
          </a:p>
          <a:p>
            <a:pPr lvl="1"/>
            <a:endParaRPr lang="en-US" dirty="0">
              <a:solidFill>
                <a:schemeClr val="tx1"/>
              </a:solidFill>
            </a:endParaRPr>
          </a:p>
          <a:p>
            <a:endParaRPr lang="en-US" b="1" dirty="0">
              <a:solidFill>
                <a:schemeClr val="tx1"/>
              </a:solidFill>
            </a:endParaRPr>
          </a:p>
        </p:txBody>
      </p:sp>
    </p:spTree>
    <p:extLst>
      <p:ext uri="{BB962C8B-B14F-4D97-AF65-F5344CB8AC3E}">
        <p14:creationId xmlns:p14="http://schemas.microsoft.com/office/powerpoint/2010/main" val="3313073735"/>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2BB46E-82B4-0B47-BE7B-A7FECC8A432B}"/>
              </a:ext>
            </a:extLst>
          </p:cNvPr>
          <p:cNvSpPr>
            <a:spLocks noGrp="1"/>
          </p:cNvSpPr>
          <p:nvPr>
            <p:ph type="sldNum" sz="quarter" idx="2"/>
          </p:nvPr>
        </p:nvSpPr>
        <p:spPr/>
        <p:txBody>
          <a:bodyPr/>
          <a:lstStyle/>
          <a:p>
            <a:fld id="{86CB4B4D-7CA3-9044-876B-883B54F8677D}" type="slidenum">
              <a:rPr lang="en-US" smtClean="0"/>
              <a:t>67</a:t>
            </a:fld>
            <a:endParaRPr lang="en-US"/>
          </a:p>
        </p:txBody>
      </p:sp>
      <p:sp>
        <p:nvSpPr>
          <p:cNvPr id="3" name="Title 2">
            <a:extLst>
              <a:ext uri="{FF2B5EF4-FFF2-40B4-BE49-F238E27FC236}">
                <a16:creationId xmlns:a16="http://schemas.microsoft.com/office/drawing/2014/main" id="{4AB9AB62-7DF7-034C-B8C3-A1A64875EFFD}"/>
              </a:ext>
            </a:extLst>
          </p:cNvPr>
          <p:cNvSpPr>
            <a:spLocks noGrp="1"/>
          </p:cNvSpPr>
          <p:nvPr>
            <p:ph type="title"/>
          </p:nvPr>
        </p:nvSpPr>
        <p:spPr>
          <a:xfrm>
            <a:off x="0" y="2821059"/>
            <a:ext cx="12192000" cy="571498"/>
          </a:xfrm>
        </p:spPr>
        <p:txBody>
          <a:bodyPr/>
          <a:lstStyle/>
          <a:p>
            <a:pPr algn="ctr"/>
            <a:r>
              <a:rPr lang="en-US" dirty="0"/>
              <a:t>Query-by-committee (QBC)</a:t>
            </a:r>
          </a:p>
        </p:txBody>
      </p:sp>
    </p:spTree>
    <p:extLst>
      <p:ext uri="{BB962C8B-B14F-4D97-AF65-F5344CB8AC3E}">
        <p14:creationId xmlns:p14="http://schemas.microsoft.com/office/powerpoint/2010/main" val="3543246786"/>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8BF872-08E8-924C-9149-F334F70E20FB}"/>
              </a:ext>
            </a:extLst>
          </p:cNvPr>
          <p:cNvSpPr>
            <a:spLocks noGrp="1"/>
          </p:cNvSpPr>
          <p:nvPr>
            <p:ph type="sldNum" sz="quarter" idx="2"/>
          </p:nvPr>
        </p:nvSpPr>
        <p:spPr/>
        <p:txBody>
          <a:bodyPr/>
          <a:lstStyle/>
          <a:p>
            <a:fld id="{86CB4B4D-7CA3-9044-876B-883B54F8677D}" type="slidenum">
              <a:rPr lang="en-US" smtClean="0"/>
              <a:t>68</a:t>
            </a:fld>
            <a:endParaRPr lang="en-US"/>
          </a:p>
        </p:txBody>
      </p:sp>
      <p:sp>
        <p:nvSpPr>
          <p:cNvPr id="3" name="Title 2">
            <a:extLst>
              <a:ext uri="{FF2B5EF4-FFF2-40B4-BE49-F238E27FC236}">
                <a16:creationId xmlns:a16="http://schemas.microsoft.com/office/drawing/2014/main" id="{828A0A01-7CB8-DE46-B7AB-3935A68EBE2F}"/>
              </a:ext>
            </a:extLst>
          </p:cNvPr>
          <p:cNvSpPr>
            <a:spLocks noGrp="1"/>
          </p:cNvSpPr>
          <p:nvPr>
            <p:ph type="title"/>
          </p:nvPr>
        </p:nvSpPr>
        <p:spPr/>
        <p:txBody>
          <a:bodyPr>
            <a:normAutofit/>
          </a:bodyPr>
          <a:lstStyle/>
          <a:p>
            <a:r>
              <a:rPr lang="en-US" dirty="0"/>
              <a:t>Query-by-committee – key idea</a:t>
            </a:r>
          </a:p>
        </p:txBody>
      </p:sp>
      <p:sp>
        <p:nvSpPr>
          <p:cNvPr id="6" name="Can 5">
            <a:extLst>
              <a:ext uri="{FF2B5EF4-FFF2-40B4-BE49-F238E27FC236}">
                <a16:creationId xmlns:a16="http://schemas.microsoft.com/office/drawing/2014/main" id="{85954B97-0A7E-E542-B3B5-292AA8393DBE}"/>
              </a:ext>
            </a:extLst>
          </p:cNvPr>
          <p:cNvSpPr/>
          <p:nvPr/>
        </p:nvSpPr>
        <p:spPr>
          <a:xfrm>
            <a:off x="1328453" y="3904964"/>
            <a:ext cx="785647" cy="718065"/>
          </a:xfrm>
          <a:prstGeom prst="can">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 name="Can 8">
            <a:extLst>
              <a:ext uri="{FF2B5EF4-FFF2-40B4-BE49-F238E27FC236}">
                <a16:creationId xmlns:a16="http://schemas.microsoft.com/office/drawing/2014/main" id="{71E1B289-2E2D-5B4F-858E-CEF6A2C19102}"/>
              </a:ext>
            </a:extLst>
          </p:cNvPr>
          <p:cNvSpPr/>
          <p:nvPr/>
        </p:nvSpPr>
        <p:spPr>
          <a:xfrm>
            <a:off x="8743217" y="3326737"/>
            <a:ext cx="1912883" cy="1748335"/>
          </a:xfrm>
          <a:prstGeom prst="can">
            <a:avLst/>
          </a:prstGeom>
          <a:solidFill>
            <a:schemeClr val="accent5">
              <a:lumMod val="20000"/>
              <a:lumOff val="8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 name="TextBox 9">
            <a:extLst>
              <a:ext uri="{FF2B5EF4-FFF2-40B4-BE49-F238E27FC236}">
                <a16:creationId xmlns:a16="http://schemas.microsoft.com/office/drawing/2014/main" id="{A7FB2555-93F0-9F4F-914E-F5B9935073D7}"/>
              </a:ext>
            </a:extLst>
          </p:cNvPr>
          <p:cNvSpPr txBox="1"/>
          <p:nvPr/>
        </p:nvSpPr>
        <p:spPr>
          <a:xfrm>
            <a:off x="840747" y="4639122"/>
            <a:ext cx="1761058"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IBM Plex Sans" panose="020B0503050203000203" pitchFamily="34" charset="0"/>
                <a:sym typeface="Calibri"/>
              </a:rPr>
              <a:t>Seed training data</a:t>
            </a:r>
          </a:p>
        </p:txBody>
      </p:sp>
      <p:grpSp>
        <p:nvGrpSpPr>
          <p:cNvPr id="16" name="Group 15">
            <a:extLst>
              <a:ext uri="{FF2B5EF4-FFF2-40B4-BE49-F238E27FC236}">
                <a16:creationId xmlns:a16="http://schemas.microsoft.com/office/drawing/2014/main" id="{AAD70D5F-2DD7-6D4F-92BB-FE52AE90DD93}"/>
              </a:ext>
            </a:extLst>
          </p:cNvPr>
          <p:cNvGrpSpPr/>
          <p:nvPr/>
        </p:nvGrpSpPr>
        <p:grpSpPr>
          <a:xfrm>
            <a:off x="4442756" y="1536938"/>
            <a:ext cx="1912883" cy="3489435"/>
            <a:chOff x="3268715" y="1893330"/>
            <a:chExt cx="1912883" cy="3489435"/>
          </a:xfrm>
        </p:grpSpPr>
        <p:sp>
          <p:nvSpPr>
            <p:cNvPr id="11" name="Rounded Rectangle 10">
              <a:extLst>
                <a:ext uri="{FF2B5EF4-FFF2-40B4-BE49-F238E27FC236}">
                  <a16:creationId xmlns:a16="http://schemas.microsoft.com/office/drawing/2014/main" id="{16BFA69A-9294-7E4F-B6FE-CBFC96A591AE}"/>
                </a:ext>
              </a:extLst>
            </p:cNvPr>
            <p:cNvSpPr/>
            <p:nvPr/>
          </p:nvSpPr>
          <p:spPr>
            <a:xfrm>
              <a:off x="3268715" y="1893330"/>
              <a:ext cx="1912883" cy="3489435"/>
            </a:xfrm>
            <a:prstGeom prst="roundRect">
              <a:avLst>
                <a:gd name="adj" fmla="val 5856"/>
              </a:avLst>
            </a:prstGeom>
            <a:solidFill>
              <a:schemeClr val="bg1">
                <a:lumMod val="95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12" name="Graphic 11" descr="Gears">
              <a:extLst>
                <a:ext uri="{FF2B5EF4-FFF2-40B4-BE49-F238E27FC236}">
                  <a16:creationId xmlns:a16="http://schemas.microsoft.com/office/drawing/2014/main" id="{2394DAA7-DB29-0344-AFB3-75AD11E380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67957" y="1948697"/>
              <a:ext cx="914400" cy="914400"/>
            </a:xfrm>
            <a:prstGeom prst="rect">
              <a:avLst/>
            </a:prstGeom>
          </p:spPr>
        </p:pic>
        <p:pic>
          <p:nvPicPr>
            <p:cNvPr id="13" name="Graphic 12" descr="Gears">
              <a:extLst>
                <a:ext uri="{FF2B5EF4-FFF2-40B4-BE49-F238E27FC236}">
                  <a16:creationId xmlns:a16="http://schemas.microsoft.com/office/drawing/2014/main" id="{A6A9E506-AF7C-7248-9964-7580DED49B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67957" y="2905896"/>
              <a:ext cx="914400" cy="914400"/>
            </a:xfrm>
            <a:prstGeom prst="rect">
              <a:avLst/>
            </a:prstGeom>
          </p:spPr>
        </p:pic>
        <p:pic>
          <p:nvPicPr>
            <p:cNvPr id="14" name="Graphic 13" descr="Gears">
              <a:extLst>
                <a:ext uri="{FF2B5EF4-FFF2-40B4-BE49-F238E27FC236}">
                  <a16:creationId xmlns:a16="http://schemas.microsoft.com/office/drawing/2014/main" id="{6598F9CE-4852-C84B-99F2-5B09449B3B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67957" y="4361566"/>
              <a:ext cx="914400" cy="914400"/>
            </a:xfrm>
            <a:prstGeom prst="rect">
              <a:avLst/>
            </a:prstGeom>
          </p:spPr>
        </p:pic>
        <p:sp>
          <p:nvSpPr>
            <p:cNvPr id="15" name="TextBox 14">
              <a:extLst>
                <a:ext uri="{FF2B5EF4-FFF2-40B4-BE49-F238E27FC236}">
                  <a16:creationId xmlns:a16="http://schemas.microsoft.com/office/drawing/2014/main" id="{14947E7A-FC05-AA49-9C42-9251C225DC91}"/>
                </a:ext>
              </a:extLst>
            </p:cNvPr>
            <p:cNvSpPr txBox="1"/>
            <p:nvPr/>
          </p:nvSpPr>
          <p:spPr>
            <a:xfrm rot="5400000">
              <a:off x="4176887" y="3941182"/>
              <a:ext cx="305531"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Calibri"/>
                </a:rPr>
                <a:t>…</a:t>
              </a:r>
            </a:p>
          </p:txBody>
        </p:sp>
      </p:grpSp>
      <p:sp>
        <p:nvSpPr>
          <p:cNvPr id="17" name="TextBox 16">
            <a:extLst>
              <a:ext uri="{FF2B5EF4-FFF2-40B4-BE49-F238E27FC236}">
                <a16:creationId xmlns:a16="http://schemas.microsoft.com/office/drawing/2014/main" id="{20002053-D54B-DF46-AD58-4E87FC50E904}"/>
              </a:ext>
            </a:extLst>
          </p:cNvPr>
          <p:cNvSpPr txBox="1"/>
          <p:nvPr/>
        </p:nvSpPr>
        <p:spPr>
          <a:xfrm>
            <a:off x="4031977" y="1152219"/>
            <a:ext cx="277255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IBM Plex Sans" panose="020B0503050203000203" pitchFamily="34" charset="0"/>
                <a:sym typeface="Calibri"/>
              </a:rPr>
              <a:t>A committee of classifiers</a:t>
            </a:r>
          </a:p>
        </p:txBody>
      </p:sp>
      <p:cxnSp>
        <p:nvCxnSpPr>
          <p:cNvPr id="19" name="Straight Arrow Connector 18">
            <a:extLst>
              <a:ext uri="{FF2B5EF4-FFF2-40B4-BE49-F238E27FC236}">
                <a16:creationId xmlns:a16="http://schemas.microsoft.com/office/drawing/2014/main" id="{2D429BF5-61BF-C24C-A6FA-DF78D622A959}"/>
              </a:ext>
            </a:extLst>
          </p:cNvPr>
          <p:cNvCxnSpPr/>
          <p:nvPr/>
        </p:nvCxnSpPr>
        <p:spPr>
          <a:xfrm>
            <a:off x="2442631" y="4291177"/>
            <a:ext cx="1772018" cy="0"/>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0" name="TextBox 19">
            <a:extLst>
              <a:ext uri="{FF2B5EF4-FFF2-40B4-BE49-F238E27FC236}">
                <a16:creationId xmlns:a16="http://schemas.microsoft.com/office/drawing/2014/main" id="{500EF259-D67D-FF4B-AD1E-E92F00C37EA8}"/>
              </a:ext>
            </a:extLst>
          </p:cNvPr>
          <p:cNvSpPr txBox="1"/>
          <p:nvPr/>
        </p:nvSpPr>
        <p:spPr>
          <a:xfrm>
            <a:off x="3017177" y="3891069"/>
            <a:ext cx="622925"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0000"/>
                </a:solidFill>
                <a:effectLst/>
                <a:uFillTx/>
                <a:latin typeface="IBM Plex Sans" panose="020B0503050203000203" pitchFamily="34" charset="0"/>
                <a:sym typeface="Calibri"/>
              </a:rPr>
              <a:t>train</a:t>
            </a:r>
          </a:p>
        </p:txBody>
      </p:sp>
      <p:grpSp>
        <p:nvGrpSpPr>
          <p:cNvPr id="25" name="Group 24">
            <a:extLst>
              <a:ext uri="{FF2B5EF4-FFF2-40B4-BE49-F238E27FC236}">
                <a16:creationId xmlns:a16="http://schemas.microsoft.com/office/drawing/2014/main" id="{77550FF3-2F1C-3846-8404-D9BBCB8E7D84}"/>
              </a:ext>
            </a:extLst>
          </p:cNvPr>
          <p:cNvGrpSpPr/>
          <p:nvPr/>
        </p:nvGrpSpPr>
        <p:grpSpPr>
          <a:xfrm>
            <a:off x="421935" y="1618367"/>
            <a:ext cx="3594550" cy="1933430"/>
            <a:chOff x="190707" y="756190"/>
            <a:chExt cx="3594550" cy="1933430"/>
          </a:xfrm>
        </p:grpSpPr>
        <p:sp>
          <p:nvSpPr>
            <p:cNvPr id="8" name="TextBox 7">
              <a:extLst>
                <a:ext uri="{FF2B5EF4-FFF2-40B4-BE49-F238E27FC236}">
                  <a16:creationId xmlns:a16="http://schemas.microsoft.com/office/drawing/2014/main" id="{DF2982C6-F228-8E43-B8A2-87D7DFD3A037}"/>
                </a:ext>
              </a:extLst>
            </p:cNvPr>
            <p:cNvSpPr txBox="1"/>
            <p:nvPr/>
          </p:nvSpPr>
          <p:spPr>
            <a:xfrm>
              <a:off x="2211403" y="1564882"/>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2" name="Rounded Rectangular Callout 21">
              <a:extLst>
                <a:ext uri="{FF2B5EF4-FFF2-40B4-BE49-F238E27FC236}">
                  <a16:creationId xmlns:a16="http://schemas.microsoft.com/office/drawing/2014/main" id="{7F9D1138-AB6D-1742-9B5D-1A164851EFE6}"/>
                </a:ext>
              </a:extLst>
            </p:cNvPr>
            <p:cNvSpPr/>
            <p:nvPr/>
          </p:nvSpPr>
          <p:spPr>
            <a:xfrm>
              <a:off x="190707" y="1100602"/>
              <a:ext cx="3584092" cy="1418896"/>
            </a:xfrm>
            <a:prstGeom prst="wedgeRoundRectCallout">
              <a:avLst>
                <a:gd name="adj1" fmla="val 28270"/>
                <a:gd name="adj2" fmla="val 86204"/>
                <a:gd name="adj3" fmla="val 16667"/>
              </a:avLst>
            </a:prstGeom>
            <a:solidFill>
              <a:srgbClr val="BCC5FD"/>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3" name="TextBox 22">
              <a:extLst>
                <a:ext uri="{FF2B5EF4-FFF2-40B4-BE49-F238E27FC236}">
                  <a16:creationId xmlns:a16="http://schemas.microsoft.com/office/drawing/2014/main" id="{55779350-6029-0F4C-92EC-FD2F3F660A71}"/>
                </a:ext>
              </a:extLst>
            </p:cNvPr>
            <p:cNvSpPr txBox="1"/>
            <p:nvPr/>
          </p:nvSpPr>
          <p:spPr>
            <a:xfrm>
              <a:off x="190707" y="756190"/>
              <a:ext cx="260468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How to train a committee?</a:t>
              </a:r>
            </a:p>
          </p:txBody>
        </p:sp>
        <p:sp>
          <p:nvSpPr>
            <p:cNvPr id="24" name="TextBox 23">
              <a:extLst>
                <a:ext uri="{FF2B5EF4-FFF2-40B4-BE49-F238E27FC236}">
                  <a16:creationId xmlns:a16="http://schemas.microsoft.com/office/drawing/2014/main" id="{D65DA20C-F019-594A-9CD6-C938E2685BCB}"/>
                </a:ext>
              </a:extLst>
            </p:cNvPr>
            <p:cNvSpPr txBox="1"/>
            <p:nvPr/>
          </p:nvSpPr>
          <p:spPr>
            <a:xfrm>
              <a:off x="236852" y="1212295"/>
              <a:ext cx="3548405"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Tx/>
                <a:buChar char="-"/>
                <a:tabLst/>
              </a:pPr>
              <a:r>
                <a:rPr lang="en-US" dirty="0">
                  <a:solidFill>
                    <a:srgbClr val="C00000"/>
                  </a:solidFill>
                  <a:latin typeface="IBM Plex Sans" panose="020B0503050203000203" pitchFamily="34" charset="0"/>
                  <a:sym typeface="Calibri"/>
                </a:rPr>
                <a:t>Classifier agnostic</a:t>
              </a:r>
            </a:p>
            <a:p>
              <a:pPr marL="742950" lvl="1" indent="-285750" hangingPunct="0">
                <a:buFontTx/>
                <a:buChar char="-"/>
              </a:pPr>
              <a:r>
                <a:rPr lang="en-US" dirty="0">
                  <a:solidFill>
                    <a:srgbClr val="C00000"/>
                  </a:solidFill>
                  <a:latin typeface="IBM Plex Sans" panose="020B0503050203000203" pitchFamily="34" charset="0"/>
                  <a:sym typeface="Calibri"/>
                </a:rPr>
                <a:t>Bootstrap [</a:t>
              </a:r>
              <a:r>
                <a:rPr lang="en-US" dirty="0" err="1">
                  <a:solidFill>
                    <a:srgbClr val="C00000"/>
                  </a:solidFill>
                  <a:latin typeface="IBM Plex Sans" panose="020B0503050203000203" pitchFamily="34" charset="0"/>
                  <a:sym typeface="Calibri"/>
                </a:rPr>
                <a:t>Mozafari</a:t>
              </a:r>
              <a:r>
                <a:rPr lang="en-US" dirty="0">
                  <a:solidFill>
                    <a:srgbClr val="C00000"/>
                  </a:solidFill>
                  <a:latin typeface="IBM Plex Sans" panose="020B0503050203000203" pitchFamily="34" charset="0"/>
                  <a:sym typeface="Calibri"/>
                </a:rPr>
                <a:t> et al]</a:t>
              </a:r>
            </a:p>
            <a:p>
              <a:pPr marL="285750" marR="0" indent="-285750" algn="l" defTabSz="914400" rtl="0" fontAlgn="auto" latinLnBrk="0" hangingPunct="0">
                <a:lnSpc>
                  <a:spcPct val="100000"/>
                </a:lnSpc>
                <a:spcBef>
                  <a:spcPts val="0"/>
                </a:spcBef>
                <a:spcAft>
                  <a:spcPts val="0"/>
                </a:spcAft>
                <a:buClrTx/>
                <a:buSzTx/>
                <a:buFontTx/>
                <a:buChar char="-"/>
                <a:tabLst/>
              </a:pPr>
              <a:r>
                <a:rPr kumimoji="0" lang="en-US" b="0" i="0" u="none" strike="noStrike" cap="none" spc="0" normalizeH="0" baseline="0" dirty="0">
                  <a:ln>
                    <a:noFill/>
                  </a:ln>
                  <a:solidFill>
                    <a:srgbClr val="C00000"/>
                  </a:solidFill>
                  <a:effectLst/>
                  <a:uFillTx/>
                  <a:latin typeface="IBM Plex Sans" panose="020B0503050203000203" pitchFamily="34" charset="0"/>
                  <a:sym typeface="Calibri"/>
                </a:rPr>
                <a:t>Randomization</a:t>
              </a:r>
            </a:p>
            <a:p>
              <a:pPr marL="742950" lvl="1" indent="-285750" hangingPunct="0">
                <a:buFontTx/>
                <a:buChar char="-"/>
              </a:pPr>
              <a:r>
                <a:rPr lang="en-US" dirty="0">
                  <a:solidFill>
                    <a:srgbClr val="C00000"/>
                  </a:solidFill>
                  <a:latin typeface="IBM Plex Sans" panose="020B0503050203000203" pitchFamily="34" charset="0"/>
                  <a:sym typeface="Calibri"/>
                </a:rPr>
                <a:t>[</a:t>
              </a:r>
              <a:r>
                <a:rPr lang="en-US" dirty="0" err="1">
                  <a:solidFill>
                    <a:srgbClr val="C00000"/>
                  </a:solidFill>
                  <a:latin typeface="IBM Plex Sans" panose="020B0503050203000203" pitchFamily="34" charset="0"/>
                  <a:sym typeface="Calibri"/>
                </a:rPr>
                <a:t>Sarawagi</a:t>
              </a:r>
              <a:r>
                <a:rPr lang="en-US" dirty="0">
                  <a:solidFill>
                    <a:srgbClr val="C00000"/>
                  </a:solidFill>
                  <a:latin typeface="IBM Plex Sans" panose="020B0503050203000203" pitchFamily="34" charset="0"/>
                  <a:sym typeface="Calibri"/>
                </a:rPr>
                <a:t> &amp; </a:t>
              </a:r>
              <a:r>
                <a:rPr lang="en-US" dirty="0" err="1">
                  <a:solidFill>
                    <a:srgbClr val="C00000"/>
                  </a:solidFill>
                  <a:latin typeface="IBM Plex Sans" panose="020B0503050203000203" pitchFamily="34" charset="0"/>
                  <a:sym typeface="Calibri"/>
                </a:rPr>
                <a:t>Bhamidipaty</a:t>
              </a:r>
              <a:r>
                <a:rPr lang="en-US" dirty="0">
                  <a:solidFill>
                    <a:srgbClr val="C00000"/>
                  </a:solidFill>
                  <a:latin typeface="IBM Plex Sans" panose="020B0503050203000203" pitchFamily="34" charset="0"/>
                  <a:sym typeface="Calibri"/>
                </a:rPr>
                <a:t>] </a:t>
              </a:r>
              <a:endParaRPr kumimoji="0" lang="en-US" b="0" i="0" u="none" strike="noStrike" cap="none" spc="0" normalizeH="0" baseline="0" dirty="0">
                <a:ln>
                  <a:noFill/>
                </a:ln>
                <a:solidFill>
                  <a:srgbClr val="C00000"/>
                </a:solidFill>
                <a:effectLst/>
                <a:uFillTx/>
                <a:latin typeface="IBM Plex Sans" panose="020B0503050203000203" pitchFamily="34" charset="0"/>
                <a:sym typeface="Calibri"/>
              </a:endParaRPr>
            </a:p>
            <a:p>
              <a:pPr marL="285750" marR="0" indent="-285750" algn="l" defTabSz="914400" rtl="0" fontAlgn="auto" latinLnBrk="0" hangingPunct="0">
                <a:lnSpc>
                  <a:spcPct val="100000"/>
                </a:lnSpc>
                <a:spcBef>
                  <a:spcPts val="0"/>
                </a:spcBef>
                <a:spcAft>
                  <a:spcPts val="0"/>
                </a:spcAft>
                <a:buClrTx/>
                <a:buSzTx/>
                <a:buFontTx/>
                <a:buChar char="-"/>
                <a:tabLst/>
              </a:pPr>
              <a:endParaRPr kumimoji="0" lang="en-US" b="0" i="0" u="none" strike="noStrike" cap="none" spc="0" normalizeH="0" baseline="0" dirty="0">
                <a:ln>
                  <a:noFill/>
                </a:ln>
                <a:solidFill>
                  <a:srgbClr val="C00000"/>
                </a:solidFill>
                <a:effectLst/>
                <a:uFillTx/>
                <a:latin typeface="IBM Plex Sans" panose="020B0503050203000203" pitchFamily="34" charset="0"/>
                <a:sym typeface="Calibri"/>
              </a:endParaRPr>
            </a:p>
          </p:txBody>
        </p:sp>
      </p:grpSp>
      <p:cxnSp>
        <p:nvCxnSpPr>
          <p:cNvPr id="26" name="Straight Arrow Connector 25">
            <a:extLst>
              <a:ext uri="{FF2B5EF4-FFF2-40B4-BE49-F238E27FC236}">
                <a16:creationId xmlns:a16="http://schemas.microsoft.com/office/drawing/2014/main" id="{BA1D7CFB-DF14-7B4B-8D7E-5D23737D7C9D}"/>
              </a:ext>
            </a:extLst>
          </p:cNvPr>
          <p:cNvCxnSpPr>
            <a:cxnSpLocks/>
          </p:cNvCxnSpPr>
          <p:nvPr/>
        </p:nvCxnSpPr>
        <p:spPr>
          <a:xfrm>
            <a:off x="6473349" y="4263996"/>
            <a:ext cx="2166155" cy="0"/>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7" name="TextBox 26">
            <a:extLst>
              <a:ext uri="{FF2B5EF4-FFF2-40B4-BE49-F238E27FC236}">
                <a16:creationId xmlns:a16="http://schemas.microsoft.com/office/drawing/2014/main" id="{740AE047-46A5-464C-A1CC-3E9821E0E065}"/>
              </a:ext>
            </a:extLst>
          </p:cNvPr>
          <p:cNvSpPr txBox="1"/>
          <p:nvPr/>
        </p:nvSpPr>
        <p:spPr>
          <a:xfrm>
            <a:off x="6670194" y="3921847"/>
            <a:ext cx="173540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IBM Plex Sans" panose="020B0503050203000203" pitchFamily="34" charset="0"/>
                <a:sym typeface="Calibri"/>
              </a:rPr>
              <a:t>Active sampling</a:t>
            </a:r>
          </a:p>
        </p:txBody>
      </p:sp>
      <p:sp>
        <p:nvSpPr>
          <p:cNvPr id="34" name="Rounded Rectangular Callout 33">
            <a:extLst>
              <a:ext uri="{FF2B5EF4-FFF2-40B4-BE49-F238E27FC236}">
                <a16:creationId xmlns:a16="http://schemas.microsoft.com/office/drawing/2014/main" id="{994D2448-81E6-314D-BDA1-93799B164D99}"/>
              </a:ext>
            </a:extLst>
          </p:cNvPr>
          <p:cNvSpPr/>
          <p:nvPr/>
        </p:nvSpPr>
        <p:spPr>
          <a:xfrm>
            <a:off x="6854881" y="1880326"/>
            <a:ext cx="4328601" cy="1430852"/>
          </a:xfrm>
          <a:prstGeom prst="wedgeRoundRectCallout">
            <a:avLst>
              <a:gd name="adj1" fmla="val -39917"/>
              <a:gd name="adj2" fmla="val 87712"/>
              <a:gd name="adj3" fmla="val 16667"/>
            </a:avLst>
          </a:prstGeom>
          <a:solidFill>
            <a:srgbClr val="BCC5FD"/>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rgbClr val="000000"/>
              </a:solidFill>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rgbClr val="000000"/>
              </a:solidFill>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35" name="TextBox 34">
            <a:extLst>
              <a:ext uri="{FF2B5EF4-FFF2-40B4-BE49-F238E27FC236}">
                <a16:creationId xmlns:a16="http://schemas.microsoft.com/office/drawing/2014/main" id="{DCF84789-7865-DE4C-B5A9-DD1D63C6F37C}"/>
              </a:ext>
            </a:extLst>
          </p:cNvPr>
          <p:cNvSpPr txBox="1"/>
          <p:nvPr/>
        </p:nvSpPr>
        <p:spPr>
          <a:xfrm>
            <a:off x="6854881" y="1536938"/>
            <a:ext cx="387381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IBM Plex Sans" panose="020B0503050203000203" pitchFamily="34" charset="0"/>
                <a:sym typeface="Calibri"/>
              </a:rPr>
              <a:t>How to identify uncertain examples?</a:t>
            </a:r>
          </a:p>
        </p:txBody>
      </p:sp>
      <p:sp>
        <p:nvSpPr>
          <p:cNvPr id="36" name="TextBox 35">
            <a:extLst>
              <a:ext uri="{FF2B5EF4-FFF2-40B4-BE49-F238E27FC236}">
                <a16:creationId xmlns:a16="http://schemas.microsoft.com/office/drawing/2014/main" id="{2BCD02CD-292E-2942-875A-C1FD889C4F6A}"/>
              </a:ext>
            </a:extLst>
          </p:cNvPr>
          <p:cNvSpPr txBox="1"/>
          <p:nvPr/>
        </p:nvSpPr>
        <p:spPr>
          <a:xfrm>
            <a:off x="7074484" y="1979802"/>
            <a:ext cx="3760002"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285750" indent="-285750" hangingPunct="0">
              <a:buFontTx/>
              <a:buChar char="-"/>
            </a:pPr>
            <a:r>
              <a:rPr lang="en-US" dirty="0">
                <a:solidFill>
                  <a:srgbClr val="C00000"/>
                </a:solidFill>
                <a:latin typeface="IBM Plex Sans" panose="020B0503050203000203" pitchFamily="34" charset="0"/>
                <a:sym typeface="Calibri"/>
              </a:rPr>
              <a:t>Committee disagreement</a:t>
            </a:r>
            <a:endParaRPr lang="en-US" dirty="0">
              <a:latin typeface="IBM Plex Sans" panose="020B0503050203000203" pitchFamily="34" charset="0"/>
              <a:sym typeface="Calibri"/>
            </a:endParaRPr>
          </a:p>
          <a:p>
            <a:pPr marL="285750" indent="-285750" hangingPunct="0">
              <a:buFontTx/>
              <a:buChar char="-"/>
            </a:pPr>
            <a:r>
              <a:rPr lang="en-US" dirty="0">
                <a:solidFill>
                  <a:srgbClr val="C00000"/>
                </a:solidFill>
                <a:latin typeface="IBM Plex Sans" panose="020B0503050203000203" pitchFamily="34" charset="0"/>
              </a:rPr>
              <a:t>Posterior probabilities of classes</a:t>
            </a:r>
            <a:endParaRPr lang="en-US" dirty="0">
              <a:solidFill>
                <a:srgbClr val="C00000"/>
              </a:solidFill>
              <a:latin typeface="IBM Plex Sans" panose="020B0503050203000203" pitchFamily="34" charset="0"/>
              <a:sym typeface="Calibri"/>
            </a:endParaRPr>
          </a:p>
          <a:p>
            <a:pPr marL="285750" indent="-285750" hangingPunct="0">
              <a:buFontTx/>
              <a:buChar char="-"/>
            </a:pPr>
            <a:r>
              <a:rPr lang="en-US" dirty="0">
                <a:solidFill>
                  <a:srgbClr val="C00000"/>
                </a:solidFill>
                <a:latin typeface="IBM Plex Sans" panose="020B0503050203000203" pitchFamily="34" charset="0"/>
                <a:sym typeface="Calibri"/>
              </a:rPr>
              <a:t>Entropy-based</a:t>
            </a:r>
          </a:p>
          <a:p>
            <a:pPr marL="285750" indent="-285750" hangingPunct="0">
              <a:buFontTx/>
              <a:buChar char="-"/>
            </a:pPr>
            <a:r>
              <a:rPr lang="en-US" dirty="0">
                <a:solidFill>
                  <a:srgbClr val="C00000"/>
                </a:solidFill>
                <a:latin typeface="IBM Plex Sans" panose="020B0503050203000203" pitchFamily="34" charset="0"/>
                <a:sym typeface="Calibri"/>
              </a:rPr>
              <a:t>Confidence-based</a:t>
            </a:r>
            <a:endParaRPr kumimoji="0" lang="en-US" b="0" i="0" u="none" strike="noStrike" cap="none" spc="0" normalizeH="0" baseline="0" dirty="0">
              <a:ln>
                <a:noFill/>
              </a:ln>
              <a:solidFill>
                <a:srgbClr val="C00000"/>
              </a:solidFill>
              <a:effectLst/>
              <a:uFillTx/>
              <a:latin typeface="IBM Plex Sans" panose="020B0503050203000203" pitchFamily="34" charset="0"/>
              <a:sym typeface="Calibri"/>
            </a:endParaRPr>
          </a:p>
        </p:txBody>
      </p:sp>
      <p:cxnSp>
        <p:nvCxnSpPr>
          <p:cNvPr id="38" name="Curved Connector 37">
            <a:extLst>
              <a:ext uri="{FF2B5EF4-FFF2-40B4-BE49-F238E27FC236}">
                <a16:creationId xmlns:a16="http://schemas.microsoft.com/office/drawing/2014/main" id="{495565A9-5E3A-9946-B509-86082444A333}"/>
              </a:ext>
            </a:extLst>
          </p:cNvPr>
          <p:cNvCxnSpPr>
            <a:stCxn id="9" idx="3"/>
            <a:endCxn id="10" idx="2"/>
          </p:cNvCxnSpPr>
          <p:nvPr/>
        </p:nvCxnSpPr>
        <p:spPr>
          <a:xfrm rot="5400000" flipH="1">
            <a:off x="5661769" y="1037182"/>
            <a:ext cx="97398" cy="7978383"/>
          </a:xfrm>
          <a:prstGeom prst="curvedConnector3">
            <a:avLst>
              <a:gd name="adj1" fmla="val -1497270"/>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nvGrpSpPr>
          <p:cNvPr id="40" name="Group 39">
            <a:extLst>
              <a:ext uri="{FF2B5EF4-FFF2-40B4-BE49-F238E27FC236}">
                <a16:creationId xmlns:a16="http://schemas.microsoft.com/office/drawing/2014/main" id="{C6F43020-96DF-BC4C-98B4-F218705A6229}"/>
              </a:ext>
            </a:extLst>
          </p:cNvPr>
          <p:cNvGrpSpPr/>
          <p:nvPr/>
        </p:nvGrpSpPr>
        <p:grpSpPr>
          <a:xfrm>
            <a:off x="3959187" y="5606070"/>
            <a:ext cx="1065354" cy="834512"/>
            <a:chOff x="4407284" y="4997698"/>
            <a:chExt cx="1681771" cy="1317365"/>
          </a:xfrm>
        </p:grpSpPr>
        <p:pic>
          <p:nvPicPr>
            <p:cNvPr id="41" name="Graphic 40" descr="Head with gears">
              <a:extLst>
                <a:ext uri="{FF2B5EF4-FFF2-40B4-BE49-F238E27FC236}">
                  <a16:creationId xmlns:a16="http://schemas.microsoft.com/office/drawing/2014/main" id="{5BE192FE-EC26-9549-8F7B-0CCC25A9D2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69333" y="4997698"/>
              <a:ext cx="914399" cy="914399"/>
            </a:xfrm>
            <a:prstGeom prst="rect">
              <a:avLst/>
            </a:prstGeom>
          </p:spPr>
        </p:pic>
        <p:sp>
          <p:nvSpPr>
            <p:cNvPr id="42" name="TextBox 41">
              <a:extLst>
                <a:ext uri="{FF2B5EF4-FFF2-40B4-BE49-F238E27FC236}">
                  <a16:creationId xmlns:a16="http://schemas.microsoft.com/office/drawing/2014/main" id="{5ACECE1F-7A2E-284D-88F6-24E0680AF103}"/>
                </a:ext>
              </a:extLst>
            </p:cNvPr>
            <p:cNvSpPr txBox="1"/>
            <p:nvPr/>
          </p:nvSpPr>
          <p:spPr>
            <a:xfrm>
              <a:off x="4407284" y="5780623"/>
              <a:ext cx="1681771" cy="534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000000"/>
                  </a:solidFill>
                  <a:effectLst/>
                  <a:uFillTx/>
                  <a:latin typeface="IBM Plex Sans" panose="020B0503050203000203" pitchFamily="34" charset="77"/>
                  <a:sym typeface="Calibri"/>
                </a:rPr>
                <a:t>Annotator</a:t>
              </a:r>
              <a:endParaRPr kumimoji="0" lang="en-US" sz="1800" b="1" i="0" u="none" strike="noStrike" cap="none" spc="0" normalizeH="0" baseline="0" dirty="0">
                <a:ln>
                  <a:noFill/>
                </a:ln>
                <a:solidFill>
                  <a:srgbClr val="000000"/>
                </a:solidFill>
                <a:effectLst/>
                <a:uFillTx/>
                <a:latin typeface="IBM Plex Sans" panose="020B0503050203000203" pitchFamily="34" charset="77"/>
                <a:sym typeface="Calibri"/>
              </a:endParaRPr>
            </a:p>
          </p:txBody>
        </p:sp>
      </p:grpSp>
      <p:sp>
        <p:nvSpPr>
          <p:cNvPr id="43" name="Multidocument 42">
            <a:extLst>
              <a:ext uri="{FF2B5EF4-FFF2-40B4-BE49-F238E27FC236}">
                <a16:creationId xmlns:a16="http://schemas.microsoft.com/office/drawing/2014/main" id="{C164773E-CC68-2243-8552-F14A4AF898DC}"/>
              </a:ext>
            </a:extLst>
          </p:cNvPr>
          <p:cNvSpPr/>
          <p:nvPr/>
        </p:nvSpPr>
        <p:spPr>
          <a:xfrm>
            <a:off x="5072959" y="5783668"/>
            <a:ext cx="567559" cy="527390"/>
          </a:xfrm>
          <a:prstGeom prst="flowChartMultidocumen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4" name="TextBox 43">
            <a:extLst>
              <a:ext uri="{FF2B5EF4-FFF2-40B4-BE49-F238E27FC236}">
                <a16:creationId xmlns:a16="http://schemas.microsoft.com/office/drawing/2014/main" id="{C7AA85C2-BED3-5E44-9D89-54595334C7BC}"/>
              </a:ext>
            </a:extLst>
          </p:cNvPr>
          <p:cNvSpPr txBox="1"/>
          <p:nvPr/>
        </p:nvSpPr>
        <p:spPr>
          <a:xfrm>
            <a:off x="5688936" y="5696635"/>
            <a:ext cx="2231186"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Uncertain examples to</a:t>
            </a:r>
          </a:p>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 be labeled by the user</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4" name="Rectangle 3">
            <a:extLst>
              <a:ext uri="{FF2B5EF4-FFF2-40B4-BE49-F238E27FC236}">
                <a16:creationId xmlns:a16="http://schemas.microsoft.com/office/drawing/2014/main" id="{7139FA54-D0D7-B940-8F7D-4AF3DAB5C720}"/>
              </a:ext>
            </a:extLst>
          </p:cNvPr>
          <p:cNvSpPr/>
          <p:nvPr/>
        </p:nvSpPr>
        <p:spPr>
          <a:xfrm>
            <a:off x="8405603" y="5892981"/>
            <a:ext cx="3867705" cy="738664"/>
          </a:xfrm>
          <a:prstGeom prst="rect">
            <a:avLst/>
          </a:prstGeom>
        </p:spPr>
        <p:txBody>
          <a:bodyPr wrap="square">
            <a:spAutoFit/>
          </a:bodyPr>
          <a:lstStyle/>
          <a:p>
            <a:pPr lvl="1"/>
            <a:r>
              <a:rPr lang="en-US" sz="1400" b="1" dirty="0">
                <a:solidFill>
                  <a:srgbClr val="7030A0"/>
                </a:solidFill>
              </a:rPr>
              <a:t>[Tejada, et al., Information Systems 2001].</a:t>
            </a:r>
          </a:p>
          <a:p>
            <a:pPr lvl="1"/>
            <a:r>
              <a:rPr lang="en-US" sz="1400" b="1" dirty="0">
                <a:solidFill>
                  <a:srgbClr val="7030A0"/>
                </a:solidFill>
              </a:rPr>
              <a:t>[</a:t>
            </a:r>
            <a:r>
              <a:rPr lang="en-US" sz="1400" b="1" dirty="0" err="1">
                <a:solidFill>
                  <a:srgbClr val="7030A0"/>
                </a:solidFill>
              </a:rPr>
              <a:t>Sarawagi</a:t>
            </a:r>
            <a:r>
              <a:rPr lang="en-US" sz="1400" b="1" dirty="0">
                <a:solidFill>
                  <a:srgbClr val="7030A0"/>
                </a:solidFill>
              </a:rPr>
              <a:t> and </a:t>
            </a:r>
            <a:r>
              <a:rPr lang="en-US" sz="1400" b="1" dirty="0" err="1">
                <a:solidFill>
                  <a:srgbClr val="7030A0"/>
                </a:solidFill>
              </a:rPr>
              <a:t>Bhamidipaty</a:t>
            </a:r>
            <a:r>
              <a:rPr lang="en-US" sz="1400" b="1" dirty="0">
                <a:solidFill>
                  <a:srgbClr val="7030A0"/>
                </a:solidFill>
              </a:rPr>
              <a:t>, 2002].</a:t>
            </a:r>
          </a:p>
          <a:p>
            <a:pPr lvl="1"/>
            <a:r>
              <a:rPr lang="en-US" sz="1400" b="1" dirty="0">
                <a:solidFill>
                  <a:srgbClr val="7030A0"/>
                </a:solidFill>
              </a:rPr>
              <a:t>[</a:t>
            </a:r>
            <a:r>
              <a:rPr lang="en-US" sz="1400" b="1" dirty="0" err="1">
                <a:solidFill>
                  <a:srgbClr val="7030A0"/>
                </a:solidFill>
              </a:rPr>
              <a:t>Isele</a:t>
            </a:r>
            <a:r>
              <a:rPr lang="en-US" sz="1400" b="1" dirty="0">
                <a:solidFill>
                  <a:srgbClr val="7030A0"/>
                </a:solidFill>
              </a:rPr>
              <a:t> and </a:t>
            </a:r>
            <a:r>
              <a:rPr lang="en-US" sz="1400" b="1" dirty="0" err="1">
                <a:solidFill>
                  <a:srgbClr val="7030A0"/>
                </a:solidFill>
              </a:rPr>
              <a:t>Bizer</a:t>
            </a:r>
            <a:r>
              <a:rPr lang="en-US" sz="1400" b="1" dirty="0">
                <a:solidFill>
                  <a:srgbClr val="7030A0"/>
                </a:solidFill>
              </a:rPr>
              <a:t>, 2013]</a:t>
            </a:r>
          </a:p>
        </p:txBody>
      </p:sp>
    </p:spTree>
    <p:extLst>
      <p:ext uri="{BB962C8B-B14F-4D97-AF65-F5344CB8AC3E}">
        <p14:creationId xmlns:p14="http://schemas.microsoft.com/office/powerpoint/2010/main" val="353463554"/>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8BF872-08E8-924C-9149-F334F70E20FB}"/>
              </a:ext>
            </a:extLst>
          </p:cNvPr>
          <p:cNvSpPr>
            <a:spLocks noGrp="1"/>
          </p:cNvSpPr>
          <p:nvPr>
            <p:ph type="sldNum" sz="quarter" idx="2"/>
          </p:nvPr>
        </p:nvSpPr>
        <p:spPr/>
        <p:txBody>
          <a:bodyPr/>
          <a:lstStyle/>
          <a:p>
            <a:fld id="{86CB4B4D-7CA3-9044-876B-883B54F8677D}" type="slidenum">
              <a:rPr lang="en-US" smtClean="0"/>
              <a:t>69</a:t>
            </a:fld>
            <a:endParaRPr lang="en-US"/>
          </a:p>
        </p:txBody>
      </p:sp>
      <p:sp>
        <p:nvSpPr>
          <p:cNvPr id="3" name="Title 2">
            <a:extLst>
              <a:ext uri="{FF2B5EF4-FFF2-40B4-BE49-F238E27FC236}">
                <a16:creationId xmlns:a16="http://schemas.microsoft.com/office/drawing/2014/main" id="{828A0A01-7CB8-DE46-B7AB-3935A68EBE2F}"/>
              </a:ext>
            </a:extLst>
          </p:cNvPr>
          <p:cNvSpPr>
            <a:spLocks noGrp="1"/>
          </p:cNvSpPr>
          <p:nvPr>
            <p:ph type="title"/>
          </p:nvPr>
        </p:nvSpPr>
        <p:spPr/>
        <p:txBody>
          <a:bodyPr>
            <a:normAutofit/>
          </a:bodyPr>
          <a:lstStyle/>
          <a:p>
            <a:r>
              <a:rPr lang="en-US" dirty="0"/>
              <a:t>Query-by-committee</a:t>
            </a:r>
          </a:p>
        </p:txBody>
      </p:sp>
      <p:sp>
        <p:nvSpPr>
          <p:cNvPr id="4" name="Text Placeholder 3">
            <a:extLst>
              <a:ext uri="{FF2B5EF4-FFF2-40B4-BE49-F238E27FC236}">
                <a16:creationId xmlns:a16="http://schemas.microsoft.com/office/drawing/2014/main" id="{0E8BAC2A-E89A-AB49-979B-72E76999500D}"/>
              </a:ext>
            </a:extLst>
          </p:cNvPr>
          <p:cNvSpPr>
            <a:spLocks noGrp="1"/>
          </p:cNvSpPr>
          <p:nvPr>
            <p:ph type="body" idx="1"/>
          </p:nvPr>
        </p:nvSpPr>
        <p:spPr>
          <a:xfrm>
            <a:off x="252168" y="1181100"/>
            <a:ext cx="10972166" cy="5067300"/>
          </a:xfrm>
        </p:spPr>
        <p:txBody>
          <a:bodyPr/>
          <a:lstStyle/>
          <a:p>
            <a:r>
              <a:rPr lang="en-US" dirty="0">
                <a:solidFill>
                  <a:schemeClr val="tx1"/>
                </a:solidFill>
              </a:rPr>
              <a:t>Key idea</a:t>
            </a:r>
          </a:p>
        </p:txBody>
      </p:sp>
      <p:sp>
        <p:nvSpPr>
          <p:cNvPr id="5" name="Rectangle 4">
            <a:extLst>
              <a:ext uri="{FF2B5EF4-FFF2-40B4-BE49-F238E27FC236}">
                <a16:creationId xmlns:a16="http://schemas.microsoft.com/office/drawing/2014/main" id="{046FDDE2-56A5-9947-8123-697F9980D25E}"/>
              </a:ext>
            </a:extLst>
          </p:cNvPr>
          <p:cNvSpPr/>
          <p:nvPr/>
        </p:nvSpPr>
        <p:spPr>
          <a:xfrm>
            <a:off x="4402409" y="349020"/>
            <a:ext cx="4682692" cy="400110"/>
          </a:xfrm>
          <a:prstGeom prst="rect">
            <a:avLst/>
          </a:prstGeom>
        </p:spPr>
        <p:txBody>
          <a:bodyPr wrap="none">
            <a:spAutoFit/>
          </a:bodyPr>
          <a:lstStyle/>
          <a:p>
            <a:pPr lvl="1"/>
            <a:r>
              <a:rPr lang="en-US" sz="2000" dirty="0">
                <a:latin typeface="IBM Plex Sans" panose="020B0503050203000203" pitchFamily="34" charset="0"/>
              </a:rPr>
              <a:t>[</a:t>
            </a:r>
            <a:r>
              <a:rPr lang="en-US" sz="2000" dirty="0" err="1">
                <a:latin typeface="IBM Plex Sans" panose="020B0503050203000203" pitchFamily="34" charset="0"/>
              </a:rPr>
              <a:t>Sarawagi</a:t>
            </a:r>
            <a:r>
              <a:rPr lang="en-US" sz="2000" dirty="0">
                <a:latin typeface="IBM Plex Sans" panose="020B0503050203000203" pitchFamily="34" charset="0"/>
              </a:rPr>
              <a:t> and </a:t>
            </a:r>
            <a:r>
              <a:rPr lang="en-US" sz="2000" dirty="0" err="1">
                <a:latin typeface="IBM Plex Sans" panose="020B0503050203000203" pitchFamily="34" charset="0"/>
              </a:rPr>
              <a:t>Bhamidipaty</a:t>
            </a:r>
            <a:r>
              <a:rPr lang="en-US" sz="2000" dirty="0">
                <a:latin typeface="IBM Plex Sans" panose="020B0503050203000203" pitchFamily="34" charset="0"/>
              </a:rPr>
              <a:t>, 2002]</a:t>
            </a:r>
          </a:p>
        </p:txBody>
      </p:sp>
      <p:pic>
        <p:nvPicPr>
          <p:cNvPr id="7" name="Picture 6">
            <a:extLst>
              <a:ext uri="{FF2B5EF4-FFF2-40B4-BE49-F238E27FC236}">
                <a16:creationId xmlns:a16="http://schemas.microsoft.com/office/drawing/2014/main" id="{5B261A67-CA00-A842-8965-14A29AC04F74}"/>
              </a:ext>
            </a:extLst>
          </p:cNvPr>
          <p:cNvPicPr>
            <a:picLocks noChangeAspect="1"/>
          </p:cNvPicPr>
          <p:nvPr/>
        </p:nvPicPr>
        <p:blipFill>
          <a:blip r:embed="rId2"/>
          <a:stretch>
            <a:fillRect/>
          </a:stretch>
        </p:blipFill>
        <p:spPr>
          <a:xfrm>
            <a:off x="1267909" y="2445150"/>
            <a:ext cx="8179289" cy="3674530"/>
          </a:xfrm>
          <a:prstGeom prst="rect">
            <a:avLst/>
          </a:prstGeom>
        </p:spPr>
      </p:pic>
      <p:sp>
        <p:nvSpPr>
          <p:cNvPr id="8" name="TextBox 7">
            <a:extLst>
              <a:ext uri="{FF2B5EF4-FFF2-40B4-BE49-F238E27FC236}">
                <a16:creationId xmlns:a16="http://schemas.microsoft.com/office/drawing/2014/main" id="{DF2982C6-F228-8E43-B8A2-87D7DFD3A037}"/>
              </a:ext>
            </a:extLst>
          </p:cNvPr>
          <p:cNvSpPr txBox="1"/>
          <p:nvPr/>
        </p:nvSpPr>
        <p:spPr>
          <a:xfrm>
            <a:off x="1723697" y="1524000"/>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9" name="Rounded Rectangular Callout 8">
            <a:extLst>
              <a:ext uri="{FF2B5EF4-FFF2-40B4-BE49-F238E27FC236}">
                <a16:creationId xmlns:a16="http://schemas.microsoft.com/office/drawing/2014/main" id="{49995DBD-83D8-6F48-93F0-EE31681C557C}"/>
              </a:ext>
            </a:extLst>
          </p:cNvPr>
          <p:cNvSpPr/>
          <p:nvPr/>
        </p:nvSpPr>
        <p:spPr>
          <a:xfrm>
            <a:off x="5923886" y="1121538"/>
            <a:ext cx="3776705" cy="783191"/>
          </a:xfrm>
          <a:prstGeom prst="wedgeRoundRectCallout">
            <a:avLst>
              <a:gd name="adj1" fmla="val -22759"/>
              <a:gd name="adj2" fmla="val 127758"/>
              <a:gd name="adj3" fmla="val 16667"/>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rgbClr val="C00000"/>
                </a:solidFill>
                <a:effectLst/>
                <a:uFillTx/>
                <a:latin typeface="+mn-lt"/>
                <a:ea typeface="+mn-ea"/>
                <a:cs typeface="+mn-cs"/>
                <a:sym typeface="Calibri"/>
              </a:rPr>
              <a:t>A committee of </a:t>
            </a:r>
          </a:p>
          <a:p>
            <a:pPr marL="0" marR="0" indent="0" algn="ctr"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rgbClr val="C00000"/>
                </a:solidFill>
                <a:effectLst/>
                <a:uFillTx/>
                <a:latin typeface="+mn-lt"/>
                <a:ea typeface="+mn-ea"/>
                <a:cs typeface="+mn-cs"/>
                <a:sym typeface="Calibri"/>
              </a:rPr>
              <a:t>randomized decision trees</a:t>
            </a:r>
          </a:p>
        </p:txBody>
      </p:sp>
      <p:sp>
        <p:nvSpPr>
          <p:cNvPr id="10" name="Rounded Rectangular Callout 9">
            <a:extLst>
              <a:ext uri="{FF2B5EF4-FFF2-40B4-BE49-F238E27FC236}">
                <a16:creationId xmlns:a16="http://schemas.microsoft.com/office/drawing/2014/main" id="{A2172993-6663-C147-85F0-F1C3F9AE6F39}"/>
              </a:ext>
            </a:extLst>
          </p:cNvPr>
          <p:cNvSpPr/>
          <p:nvPr/>
        </p:nvSpPr>
        <p:spPr>
          <a:xfrm>
            <a:off x="9447198" y="3941898"/>
            <a:ext cx="2520251" cy="1464228"/>
          </a:xfrm>
          <a:prstGeom prst="wedgeRoundRectCallout">
            <a:avLst>
              <a:gd name="adj1" fmla="val -105577"/>
              <a:gd name="adj2" fmla="val -493"/>
              <a:gd name="adj3" fmla="val 16667"/>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rgbClr val="C00000"/>
                </a:solidFill>
                <a:effectLst/>
                <a:uFillTx/>
                <a:latin typeface="+mn-lt"/>
                <a:ea typeface="+mn-ea"/>
                <a:cs typeface="+mn-cs"/>
                <a:sym typeface="Calibri"/>
              </a:rPr>
              <a:t>Select examples that the committee has the most degree of disagreement</a:t>
            </a:r>
          </a:p>
        </p:txBody>
      </p:sp>
    </p:spTree>
    <p:extLst>
      <p:ext uri="{BB962C8B-B14F-4D97-AF65-F5344CB8AC3E}">
        <p14:creationId xmlns:p14="http://schemas.microsoft.com/office/powerpoint/2010/main" val="402107857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822" y="146515"/>
            <a:ext cx="10873343" cy="603250"/>
          </a:xfrm>
        </p:spPr>
        <p:txBody>
          <a:bodyPr>
            <a:normAutofit/>
          </a:bodyPr>
          <a:lstStyle/>
          <a:p>
            <a:r>
              <a:rPr lang="en-US" sz="2800" dirty="0"/>
              <a:t>Entity Resolution &amp; Integration across Documents</a:t>
            </a:r>
          </a:p>
        </p:txBody>
      </p:sp>
      <p:sp>
        <p:nvSpPr>
          <p:cNvPr id="21" name="Slide Number Placeholder 1"/>
          <p:cNvSpPr txBox="1">
            <a:spLocks noGrp="1"/>
          </p:cNvSpPr>
          <p:nvPr/>
        </p:nvSpPr>
        <p:spPr bwMode="black">
          <a:xfrm>
            <a:off x="1677988" y="6500814"/>
            <a:ext cx="684212" cy="320675"/>
          </a:xfrm>
          <a:prstGeom prst="rect">
            <a:avLst/>
          </a:prstGeom>
          <a:noFill/>
          <a:ln>
            <a:miter lim="800000"/>
            <a:headEnd/>
            <a:tailEnd/>
          </a:ln>
        </p:spPr>
        <p:txBody>
          <a:bodyPr lIns="92075" tIns="46038" rIns="92075" bIns="46038"/>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fontAlgn="base">
              <a:spcBef>
                <a:spcPct val="0"/>
              </a:spcBef>
              <a:spcAft>
                <a:spcPct val="0"/>
              </a:spcAft>
              <a:defRPr>
                <a:solidFill>
                  <a:schemeClr val="tx1"/>
                </a:solidFill>
                <a:latin typeface="Arial" charset="0"/>
                <a:ea typeface="Arial" charset="0"/>
                <a:cs typeface="Arial" charset="0"/>
              </a:defRPr>
            </a:lvl6pPr>
            <a:lvl7pPr marL="2971800" indent="-228600" fontAlgn="base">
              <a:spcBef>
                <a:spcPct val="0"/>
              </a:spcBef>
              <a:spcAft>
                <a:spcPct val="0"/>
              </a:spcAft>
              <a:defRPr>
                <a:solidFill>
                  <a:schemeClr val="tx1"/>
                </a:solidFill>
                <a:latin typeface="Arial" charset="0"/>
                <a:ea typeface="Arial" charset="0"/>
                <a:cs typeface="Arial" charset="0"/>
              </a:defRPr>
            </a:lvl7pPr>
            <a:lvl8pPr marL="3429000" indent="-228600" fontAlgn="base">
              <a:spcBef>
                <a:spcPct val="0"/>
              </a:spcBef>
              <a:spcAft>
                <a:spcPct val="0"/>
              </a:spcAft>
              <a:defRPr>
                <a:solidFill>
                  <a:schemeClr val="tx1"/>
                </a:solidFill>
                <a:latin typeface="Arial" charset="0"/>
                <a:ea typeface="Arial" charset="0"/>
                <a:cs typeface="Arial" charset="0"/>
              </a:defRPr>
            </a:lvl8pPr>
            <a:lvl9pPr marL="3886200" indent="-228600" fontAlgn="base">
              <a:spcBef>
                <a:spcPct val="0"/>
              </a:spcBef>
              <a:spcAft>
                <a:spcPct val="0"/>
              </a:spcAft>
              <a:defRPr>
                <a:solidFill>
                  <a:schemeClr val="tx1"/>
                </a:solidFill>
                <a:latin typeface="Arial" charset="0"/>
                <a:ea typeface="Arial" charset="0"/>
                <a:cs typeface="Arial" charset="0"/>
              </a:defRPr>
            </a:lvl9pPr>
          </a:lstStyle>
          <a:p>
            <a:pPr>
              <a:spcBef>
                <a:spcPct val="50000"/>
              </a:spcBef>
            </a:pPr>
            <a:fld id="{35594427-5207-E546-B5B5-D09D602634B4}" type="slidenum">
              <a:rPr lang="en-US" altLang="x-none" b="1">
                <a:solidFill>
                  <a:srgbClr val="FFFFFF"/>
                </a:solidFill>
              </a:rPr>
              <a:pPr>
                <a:spcBef>
                  <a:spcPct val="50000"/>
                </a:spcBef>
              </a:pPr>
              <a:t>7</a:t>
            </a:fld>
            <a:endParaRPr lang="en-US" altLang="x-none" b="1">
              <a:solidFill>
                <a:srgbClr val="FFFFFF"/>
              </a:solidFill>
            </a:endParaRPr>
          </a:p>
        </p:txBody>
      </p:sp>
      <p:pic>
        <p:nvPicPr>
          <p:cNvPr id="272386" name="Picture 2" descr="dimon3"/>
          <p:cNvPicPr>
            <a:picLocks noChangeAspect="1" noChangeArrowheads="1"/>
          </p:cNvPicPr>
          <p:nvPr/>
        </p:nvPicPr>
        <p:blipFill>
          <a:blip r:embed="rId4">
            <a:extLst>
              <a:ext uri="{28A0092B-C50C-407E-A947-70E740481C1C}">
                <a14:useLocalDpi xmlns:a14="http://schemas.microsoft.com/office/drawing/2010/main" val="0"/>
              </a:ext>
            </a:extLst>
          </a:blip>
          <a:srcRect r="11787" b="64444"/>
          <a:stretch>
            <a:fillRect/>
          </a:stretch>
        </p:blipFill>
        <p:spPr bwMode="auto">
          <a:xfrm>
            <a:off x="4191000" y="1966513"/>
            <a:ext cx="6400800" cy="1524000"/>
          </a:xfrm>
          <a:prstGeom prst="rect">
            <a:avLst/>
          </a:prstGeom>
          <a:noFill/>
          <a:ln w="3240">
            <a:solidFill>
              <a:srgbClr val="7889FB"/>
            </a:solidFill>
            <a:miter lim="800000"/>
            <a:headEnd/>
            <a:tailEnd/>
          </a:ln>
          <a:effectLst>
            <a:outerShdw blurRad="63500" dist="71785" dir="2700000" algn="ctr" rotWithShape="0">
              <a:srgbClr val="000000">
                <a:alpha val="50026"/>
              </a:srgbClr>
            </a:outerShdw>
          </a:effectLst>
          <a:extLst>
            <a:ext uri="{909E8E84-426E-40DD-AFC4-6F175D3DCCD1}">
              <a14:hiddenFill xmlns:a14="http://schemas.microsoft.com/office/drawing/2010/main">
                <a:solidFill>
                  <a:srgbClr val="FFFFFF"/>
                </a:solidFill>
              </a14:hiddenFill>
            </a:ext>
          </a:extLst>
        </p:spPr>
      </p:pic>
      <p:pic>
        <p:nvPicPr>
          <p:cNvPr id="272387" name="Picture 3" descr="dimon1"/>
          <p:cNvPicPr>
            <a:picLocks noChangeAspect="1" noChangeArrowheads="1"/>
          </p:cNvPicPr>
          <p:nvPr/>
        </p:nvPicPr>
        <p:blipFill>
          <a:blip r:embed="rId5">
            <a:extLst>
              <a:ext uri="{28A0092B-C50C-407E-A947-70E740481C1C}">
                <a14:useLocalDpi xmlns:a14="http://schemas.microsoft.com/office/drawing/2010/main" val="0"/>
              </a:ext>
            </a:extLst>
          </a:blip>
          <a:srcRect r="66676" b="64000"/>
          <a:stretch>
            <a:fillRect/>
          </a:stretch>
        </p:blipFill>
        <p:spPr bwMode="auto">
          <a:xfrm>
            <a:off x="1676400" y="2166538"/>
            <a:ext cx="2286000" cy="1543050"/>
          </a:xfrm>
          <a:prstGeom prst="rect">
            <a:avLst/>
          </a:prstGeom>
          <a:noFill/>
          <a:ln w="3240">
            <a:solidFill>
              <a:srgbClr val="7889FB"/>
            </a:solidFill>
            <a:miter lim="800000"/>
            <a:headEnd/>
            <a:tailEnd/>
          </a:ln>
          <a:effectLst>
            <a:outerShdw blurRad="63500" dist="71785" dir="2700000" algn="ctr" rotWithShape="0">
              <a:srgbClr val="000000">
                <a:alpha val="50026"/>
              </a:srgbClr>
            </a:outerShdw>
          </a:effectLst>
          <a:extLst>
            <a:ext uri="{909E8E84-426E-40DD-AFC4-6F175D3DCCD1}">
              <a14:hiddenFill xmlns:a14="http://schemas.microsoft.com/office/drawing/2010/main">
                <a:solidFill>
                  <a:srgbClr val="FFFFFF"/>
                </a:solidFill>
              </a14:hiddenFill>
            </a:ext>
          </a:extLst>
        </p:spPr>
      </p:pic>
      <p:pic>
        <p:nvPicPr>
          <p:cNvPr id="272388" name="Picture 4" descr="dimon2"/>
          <p:cNvPicPr>
            <a:picLocks noChangeAspect="1" noChangeArrowheads="1"/>
          </p:cNvPicPr>
          <p:nvPr/>
        </p:nvPicPr>
        <p:blipFill>
          <a:blip r:embed="rId6">
            <a:extLst>
              <a:ext uri="{28A0092B-C50C-407E-A947-70E740481C1C}">
                <a14:useLocalDpi xmlns:a14="http://schemas.microsoft.com/office/drawing/2010/main" val="0"/>
              </a:ext>
            </a:extLst>
          </a:blip>
          <a:srcRect b="42667"/>
          <a:stretch>
            <a:fillRect/>
          </a:stretch>
        </p:blipFill>
        <p:spPr bwMode="auto">
          <a:xfrm>
            <a:off x="1676400" y="4055663"/>
            <a:ext cx="8515350" cy="2457450"/>
          </a:xfrm>
          <a:prstGeom prst="rect">
            <a:avLst/>
          </a:prstGeom>
          <a:noFill/>
          <a:ln w="3240">
            <a:solidFill>
              <a:srgbClr val="7889FB"/>
            </a:solidFill>
            <a:miter lim="800000"/>
            <a:headEnd/>
            <a:tailEnd/>
          </a:ln>
          <a:effectLst>
            <a:outerShdw blurRad="63500" dist="71785" dir="2700000" algn="ctr" rotWithShape="0">
              <a:srgbClr val="000000">
                <a:alpha val="50026"/>
              </a:srgbClr>
            </a:outerShdw>
          </a:effectLst>
          <a:extLst>
            <a:ext uri="{909E8E84-426E-40DD-AFC4-6F175D3DCCD1}">
              <a14:hiddenFill xmlns:a14="http://schemas.microsoft.com/office/drawing/2010/main">
                <a:solidFill>
                  <a:srgbClr val="FFFFFF"/>
                </a:solidFill>
              </a14:hiddenFill>
            </a:ext>
          </a:extLst>
        </p:spPr>
      </p:pic>
      <p:sp>
        <p:nvSpPr>
          <p:cNvPr id="514054" name="AutoShape 5"/>
          <p:cNvSpPr>
            <a:spLocks noChangeArrowheads="1"/>
          </p:cNvSpPr>
          <p:nvPr/>
        </p:nvSpPr>
        <p:spPr bwMode="auto">
          <a:xfrm>
            <a:off x="1681164" y="3217463"/>
            <a:ext cx="2124075" cy="411162"/>
          </a:xfrm>
          <a:prstGeom prst="roundRect">
            <a:avLst>
              <a:gd name="adj" fmla="val 16667"/>
            </a:avLst>
          </a:prstGeom>
          <a:noFill/>
          <a:ln w="12600">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fontAlgn="base">
              <a:spcBef>
                <a:spcPct val="0"/>
              </a:spcBef>
              <a:spcAft>
                <a:spcPct val="0"/>
              </a:spcAft>
              <a:defRPr>
                <a:solidFill>
                  <a:schemeClr val="tx1"/>
                </a:solidFill>
                <a:latin typeface="Arial" charset="0"/>
                <a:ea typeface="Arial" charset="0"/>
                <a:cs typeface="Arial" charset="0"/>
              </a:defRPr>
            </a:lvl6pPr>
            <a:lvl7pPr marL="2971800" indent="-228600" fontAlgn="base">
              <a:spcBef>
                <a:spcPct val="0"/>
              </a:spcBef>
              <a:spcAft>
                <a:spcPct val="0"/>
              </a:spcAft>
              <a:defRPr>
                <a:solidFill>
                  <a:schemeClr val="tx1"/>
                </a:solidFill>
                <a:latin typeface="Arial" charset="0"/>
                <a:ea typeface="Arial" charset="0"/>
                <a:cs typeface="Arial" charset="0"/>
              </a:defRPr>
            </a:lvl7pPr>
            <a:lvl8pPr marL="3429000" indent="-228600" fontAlgn="base">
              <a:spcBef>
                <a:spcPct val="0"/>
              </a:spcBef>
              <a:spcAft>
                <a:spcPct val="0"/>
              </a:spcAft>
              <a:defRPr>
                <a:solidFill>
                  <a:schemeClr val="tx1"/>
                </a:solidFill>
                <a:latin typeface="Arial" charset="0"/>
                <a:ea typeface="Arial" charset="0"/>
                <a:cs typeface="Arial" charset="0"/>
              </a:defRPr>
            </a:lvl8pPr>
            <a:lvl9pPr marL="3886200" indent="-228600" fontAlgn="base">
              <a:spcBef>
                <a:spcPct val="0"/>
              </a:spcBef>
              <a:spcAft>
                <a:spcPct val="0"/>
              </a:spcAft>
              <a:defRPr>
                <a:solidFill>
                  <a:schemeClr val="tx1"/>
                </a:solidFill>
                <a:latin typeface="Arial" charset="0"/>
                <a:ea typeface="Arial" charset="0"/>
                <a:cs typeface="Arial" charset="0"/>
              </a:defRPr>
            </a:lvl9pPr>
          </a:lstStyle>
          <a:p>
            <a:pPr eaLnBrk="0" hangingPunct="0">
              <a:lnSpc>
                <a:spcPct val="90000"/>
              </a:lnSpc>
              <a:spcBef>
                <a:spcPct val="25000"/>
              </a:spcBef>
              <a:spcAft>
                <a:spcPct val="15000"/>
              </a:spcAft>
              <a:buClr>
                <a:schemeClr val="accent2"/>
              </a:buClr>
              <a:buFont typeface="Arial" charset="0"/>
              <a:buNone/>
            </a:pPr>
            <a:endParaRPr lang="x-none" altLang="x-none" b="1" u="sng">
              <a:solidFill>
                <a:schemeClr val="bg1"/>
              </a:solidFill>
              <a:ea typeface="SimSun" charset="-122"/>
            </a:endParaRPr>
          </a:p>
        </p:txBody>
      </p:sp>
      <p:pic>
        <p:nvPicPr>
          <p:cNvPr id="272390" name="Picture 6" descr="dimon5"/>
          <p:cNvPicPr>
            <a:picLocks noChangeAspect="1" noChangeArrowheads="1"/>
          </p:cNvPicPr>
          <p:nvPr/>
        </p:nvPicPr>
        <p:blipFill>
          <a:blip r:embed="rId7">
            <a:extLst>
              <a:ext uri="{28A0092B-C50C-407E-A947-70E740481C1C}">
                <a14:useLocalDpi xmlns:a14="http://schemas.microsoft.com/office/drawing/2010/main" val="0"/>
              </a:ext>
            </a:extLst>
          </a:blip>
          <a:srcRect r="19328" b="53334"/>
          <a:stretch>
            <a:fillRect/>
          </a:stretch>
        </p:blipFill>
        <p:spPr bwMode="auto">
          <a:xfrm>
            <a:off x="3352801" y="3269850"/>
            <a:ext cx="6869113" cy="2000250"/>
          </a:xfrm>
          <a:prstGeom prst="rect">
            <a:avLst/>
          </a:prstGeom>
          <a:noFill/>
          <a:ln w="3240">
            <a:solidFill>
              <a:srgbClr val="7889FB"/>
            </a:solidFill>
            <a:miter lim="800000"/>
            <a:headEnd/>
            <a:tailEnd/>
          </a:ln>
          <a:effectLst>
            <a:outerShdw blurRad="63500" dist="71785" dir="2700000" algn="ctr" rotWithShape="0">
              <a:srgbClr val="000000">
                <a:alpha val="50026"/>
              </a:srgbClr>
            </a:outerShdw>
          </a:effectLst>
          <a:extLst>
            <a:ext uri="{909E8E84-426E-40DD-AFC4-6F175D3DCCD1}">
              <a14:hiddenFill xmlns:a14="http://schemas.microsoft.com/office/drawing/2010/main">
                <a:solidFill>
                  <a:srgbClr val="FFFFFF"/>
                </a:solidFill>
              </a14:hiddenFill>
            </a:ext>
          </a:extLst>
        </p:spPr>
      </p:pic>
      <p:sp>
        <p:nvSpPr>
          <p:cNvPr id="514056" name="AutoShape 7"/>
          <p:cNvSpPr>
            <a:spLocks noChangeArrowheads="1"/>
          </p:cNvSpPr>
          <p:nvPr/>
        </p:nvSpPr>
        <p:spPr bwMode="auto">
          <a:xfrm>
            <a:off x="3341688" y="3782613"/>
            <a:ext cx="6646862" cy="411162"/>
          </a:xfrm>
          <a:prstGeom prst="roundRect">
            <a:avLst>
              <a:gd name="adj" fmla="val 16667"/>
            </a:avLst>
          </a:prstGeom>
          <a:noFill/>
          <a:ln w="12600">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fontAlgn="base">
              <a:spcBef>
                <a:spcPct val="0"/>
              </a:spcBef>
              <a:spcAft>
                <a:spcPct val="0"/>
              </a:spcAft>
              <a:defRPr>
                <a:solidFill>
                  <a:schemeClr val="tx1"/>
                </a:solidFill>
                <a:latin typeface="Arial" charset="0"/>
                <a:ea typeface="Arial" charset="0"/>
                <a:cs typeface="Arial" charset="0"/>
              </a:defRPr>
            </a:lvl6pPr>
            <a:lvl7pPr marL="2971800" indent="-228600" fontAlgn="base">
              <a:spcBef>
                <a:spcPct val="0"/>
              </a:spcBef>
              <a:spcAft>
                <a:spcPct val="0"/>
              </a:spcAft>
              <a:defRPr>
                <a:solidFill>
                  <a:schemeClr val="tx1"/>
                </a:solidFill>
                <a:latin typeface="Arial" charset="0"/>
                <a:ea typeface="Arial" charset="0"/>
                <a:cs typeface="Arial" charset="0"/>
              </a:defRPr>
            </a:lvl7pPr>
            <a:lvl8pPr marL="3429000" indent="-228600" fontAlgn="base">
              <a:spcBef>
                <a:spcPct val="0"/>
              </a:spcBef>
              <a:spcAft>
                <a:spcPct val="0"/>
              </a:spcAft>
              <a:defRPr>
                <a:solidFill>
                  <a:schemeClr val="tx1"/>
                </a:solidFill>
                <a:latin typeface="Arial" charset="0"/>
                <a:ea typeface="Arial" charset="0"/>
                <a:cs typeface="Arial" charset="0"/>
              </a:defRPr>
            </a:lvl8pPr>
            <a:lvl9pPr marL="3886200" indent="-228600" fontAlgn="base">
              <a:spcBef>
                <a:spcPct val="0"/>
              </a:spcBef>
              <a:spcAft>
                <a:spcPct val="0"/>
              </a:spcAft>
              <a:defRPr>
                <a:solidFill>
                  <a:schemeClr val="tx1"/>
                </a:solidFill>
                <a:latin typeface="Arial" charset="0"/>
                <a:ea typeface="Arial" charset="0"/>
                <a:cs typeface="Arial" charset="0"/>
              </a:defRPr>
            </a:lvl9pPr>
          </a:lstStyle>
          <a:p>
            <a:pPr eaLnBrk="0" hangingPunct="0">
              <a:lnSpc>
                <a:spcPct val="90000"/>
              </a:lnSpc>
              <a:spcBef>
                <a:spcPct val="25000"/>
              </a:spcBef>
              <a:spcAft>
                <a:spcPct val="15000"/>
              </a:spcAft>
              <a:buClr>
                <a:schemeClr val="accent2"/>
              </a:buClr>
              <a:buFont typeface="Arial" charset="0"/>
              <a:buNone/>
            </a:pPr>
            <a:endParaRPr lang="x-none" altLang="x-none" b="1" u="sng">
              <a:solidFill>
                <a:schemeClr val="bg1"/>
              </a:solidFill>
              <a:ea typeface="SimSun" charset="-122"/>
            </a:endParaRPr>
          </a:p>
        </p:txBody>
      </p:sp>
      <p:sp>
        <p:nvSpPr>
          <p:cNvPr id="514060" name="Text Box 11"/>
          <p:cNvSpPr txBox="1">
            <a:spLocks noChangeArrowheads="1"/>
          </p:cNvSpPr>
          <p:nvPr/>
        </p:nvSpPr>
        <p:spPr bwMode="auto">
          <a:xfrm>
            <a:off x="6224692" y="1364851"/>
            <a:ext cx="914331" cy="279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wrap="none" lIns="90000" tIns="46800" rIns="90000" bIns="46800">
            <a:spAutoFit/>
          </a:bodyPr>
          <a:lstStyle>
            <a:lvl1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1pPr>
            <a:lvl2pPr marL="742950" indent="-28575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2pPr>
            <a:lvl3pPr marL="11430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3pPr>
            <a:lvl4pPr marL="16002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4pPr>
            <a:lvl5pPr marL="20574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5pPr>
            <a:lvl6pPr marL="25146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6pPr>
            <a:lvl7pPr marL="29718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7pPr>
            <a:lvl8pPr marL="34290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8pPr>
            <a:lvl9pPr marL="38862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9pPr>
          </a:lstStyle>
          <a:p>
            <a:pPr algn="ctr">
              <a:spcBef>
                <a:spcPts val="875"/>
              </a:spcBef>
              <a:buSzPct val="100000"/>
            </a:pPr>
            <a:r>
              <a:rPr lang="en-US" altLang="x-none" sz="1200">
                <a:solidFill>
                  <a:schemeClr val="accent6">
                    <a:lumMod val="50000"/>
                  </a:schemeClr>
                </a:solidFill>
                <a:ea typeface="MS PGothic" charset="-128"/>
              </a:rPr>
              <a:t>Signatures</a:t>
            </a:r>
          </a:p>
        </p:txBody>
      </p:sp>
      <p:sp>
        <p:nvSpPr>
          <p:cNvPr id="514061" name="Text Box 12"/>
          <p:cNvSpPr txBox="1">
            <a:spLocks noChangeArrowheads="1"/>
          </p:cNvSpPr>
          <p:nvPr/>
        </p:nvSpPr>
        <p:spPr bwMode="auto">
          <a:xfrm>
            <a:off x="7683966" y="1441051"/>
            <a:ext cx="989671" cy="279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wrap="none" lIns="90000" tIns="46800" rIns="90000" bIns="46800">
            <a:spAutoFit/>
          </a:bodyPr>
          <a:lstStyle>
            <a:lvl1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1pPr>
            <a:lvl2pPr marL="742950" indent="-28575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2pPr>
            <a:lvl3pPr marL="11430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3pPr>
            <a:lvl4pPr marL="16002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4pPr>
            <a:lvl5pPr marL="20574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5pPr>
            <a:lvl6pPr marL="25146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6pPr>
            <a:lvl7pPr marL="29718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7pPr>
            <a:lvl8pPr marL="34290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8pPr>
            <a:lvl9pPr marL="38862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9pPr>
          </a:lstStyle>
          <a:p>
            <a:pPr algn="ctr">
              <a:spcBef>
                <a:spcPts val="875"/>
              </a:spcBef>
              <a:buSzPct val="100000"/>
            </a:pPr>
            <a:r>
              <a:rPr lang="en-US" altLang="x-none" sz="1200">
                <a:solidFill>
                  <a:schemeClr val="accent6">
                    <a:lumMod val="50000"/>
                  </a:schemeClr>
                </a:solidFill>
                <a:ea typeface="MS PGothic" charset="-128"/>
              </a:rPr>
              <a:t>Biographies</a:t>
            </a:r>
          </a:p>
        </p:txBody>
      </p:sp>
      <p:sp>
        <p:nvSpPr>
          <p:cNvPr id="514062" name="Text Box 13"/>
          <p:cNvSpPr txBox="1">
            <a:spLocks noChangeArrowheads="1"/>
          </p:cNvSpPr>
          <p:nvPr/>
        </p:nvSpPr>
        <p:spPr bwMode="auto">
          <a:xfrm>
            <a:off x="8991600" y="1309288"/>
            <a:ext cx="1230314"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lIns="90000" tIns="46800" rIns="90000" bIns="46800"/>
          <a:lstStyle>
            <a:lvl1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1pPr>
            <a:lvl2pPr marL="742950" indent="-28575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2pPr>
            <a:lvl3pPr marL="11430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3pPr>
            <a:lvl4pPr marL="16002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4pPr>
            <a:lvl5pPr marL="20574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5pPr>
            <a:lvl6pPr marL="25146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6pPr>
            <a:lvl7pPr marL="29718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7pPr>
            <a:lvl8pPr marL="34290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8pPr>
            <a:lvl9pPr marL="38862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9pPr>
          </a:lstStyle>
          <a:p>
            <a:pPr>
              <a:spcBef>
                <a:spcPts val="875"/>
              </a:spcBef>
              <a:buSzPct val="100000"/>
            </a:pPr>
            <a:r>
              <a:rPr lang="en-US" altLang="x-none" sz="1200">
                <a:solidFill>
                  <a:schemeClr val="accent6">
                    <a:lumMod val="50000"/>
                  </a:schemeClr>
                </a:solidFill>
                <a:ea typeface="MS PGothic" charset="-128"/>
              </a:rPr>
              <a:t>Committee memberships</a:t>
            </a:r>
          </a:p>
        </p:txBody>
      </p:sp>
      <p:sp>
        <p:nvSpPr>
          <p:cNvPr id="514063" name="Line 14"/>
          <p:cNvSpPr>
            <a:spLocks noChangeShapeType="1"/>
          </p:cNvSpPr>
          <p:nvPr/>
        </p:nvSpPr>
        <p:spPr bwMode="auto">
          <a:xfrm flipH="1">
            <a:off x="2874964" y="1196576"/>
            <a:ext cx="4625975" cy="1997075"/>
          </a:xfrm>
          <a:prstGeom prst="line">
            <a:avLst/>
          </a:prstGeom>
          <a:noFill/>
          <a:ln w="15840">
            <a:solidFill>
              <a:srgbClr val="5F5F5F"/>
            </a:solidFill>
            <a:prstDash val="sysDot"/>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14064" name="Line 15"/>
          <p:cNvSpPr>
            <a:spLocks noChangeShapeType="1"/>
          </p:cNvSpPr>
          <p:nvPr/>
        </p:nvSpPr>
        <p:spPr bwMode="auto">
          <a:xfrm flipH="1">
            <a:off x="4191000" y="1288650"/>
            <a:ext cx="3429000" cy="2667000"/>
          </a:xfrm>
          <a:prstGeom prst="line">
            <a:avLst/>
          </a:prstGeom>
          <a:noFill/>
          <a:ln w="15840">
            <a:solidFill>
              <a:srgbClr val="5F5F5F"/>
            </a:solidFill>
            <a:prstDash val="sysDot"/>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14066" name="Line 17"/>
          <p:cNvSpPr>
            <a:spLocks noChangeShapeType="1"/>
          </p:cNvSpPr>
          <p:nvPr/>
        </p:nvSpPr>
        <p:spPr bwMode="auto">
          <a:xfrm>
            <a:off x="8847138" y="1212451"/>
            <a:ext cx="296862" cy="809625"/>
          </a:xfrm>
          <a:prstGeom prst="line">
            <a:avLst/>
          </a:prstGeom>
          <a:noFill/>
          <a:ln w="15840">
            <a:solidFill>
              <a:srgbClr val="5F5F5F"/>
            </a:solidFill>
            <a:prstDash val="sysDot"/>
            <a:miter lim="800000"/>
            <a:headEnd/>
            <a:tailEnd type="triangle" w="med" len="med"/>
          </a:ln>
          <a:extLst>
            <a:ext uri="{909E8E84-426E-40DD-AFC4-6F175D3DCCD1}">
              <a14:hiddenFill xmlns:a14="http://schemas.microsoft.com/office/drawing/2010/main">
                <a:noFill/>
              </a14:hiddenFill>
            </a:ext>
          </a:extLst>
        </p:spPr>
        <p:txBody>
          <a:bodyPr/>
          <a:lstStyle/>
          <a:p>
            <a:endParaRPr lang="en-US" sz="2000">
              <a:solidFill>
                <a:schemeClr val="accent6">
                  <a:lumMod val="50000"/>
                </a:schemeClr>
              </a:solidFill>
            </a:endParaRPr>
          </a:p>
        </p:txBody>
      </p:sp>
      <p:sp>
        <p:nvSpPr>
          <p:cNvPr id="272402" name="AutoShape 18"/>
          <p:cNvSpPr>
            <a:spLocks noChangeArrowheads="1"/>
          </p:cNvSpPr>
          <p:nvPr/>
        </p:nvSpPr>
        <p:spPr bwMode="auto">
          <a:xfrm>
            <a:off x="6591300" y="1002901"/>
            <a:ext cx="2484439" cy="293563"/>
          </a:xfrm>
          <a:prstGeom prst="roundRect">
            <a:avLst>
              <a:gd name="adj" fmla="val 16667"/>
            </a:avLst>
          </a:prstGeom>
          <a:solidFill>
            <a:srgbClr val="DDDDDD"/>
          </a:solidFill>
          <a:ln w="19080">
            <a:solidFill>
              <a:srgbClr val="000000"/>
            </a:solidFill>
            <a:miter lim="800000"/>
            <a:headEnd/>
            <a:tailEnd/>
          </a:ln>
          <a:effectLst>
            <a:outerShdw blurRad="63500" dist="71785" dir="2700000" algn="ctr" rotWithShape="0">
              <a:srgbClr val="000000">
                <a:alpha val="50026"/>
              </a:srgbClr>
            </a:outerShdw>
          </a:effectLst>
        </p:spPr>
        <p:txBody>
          <a:bodyPr wrap="none" lIns="90000" tIns="46800" rIns="90000" bIns="46800" anchor="ctr"/>
          <a:lstStyle/>
          <a:p>
            <a:pPr algn="ctr" defTabSz="457200">
              <a:spcBef>
                <a:spcPts val="625"/>
              </a:spcBef>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i="1" dirty="0">
                <a:solidFill>
                  <a:srgbClr val="000000"/>
                </a:solidFill>
                <a:latin typeface="Arial" pitchFamily="34" charset="0"/>
                <a:ea typeface="MS PGothic" pitchFamily="34" charset="-128"/>
                <a:cs typeface="Arial" pitchFamily="34" charset="0"/>
              </a:rPr>
              <a:t>Who Is James </a:t>
            </a:r>
            <a:r>
              <a:rPr lang="en-US" sz="1600" b="1" i="1">
                <a:solidFill>
                  <a:srgbClr val="000000"/>
                </a:solidFill>
                <a:latin typeface="Arial" pitchFamily="34" charset="0"/>
                <a:ea typeface="MS PGothic" pitchFamily="34" charset="-128"/>
                <a:cs typeface="Arial" pitchFamily="34" charset="0"/>
              </a:rPr>
              <a:t>Dimon</a:t>
            </a:r>
            <a:r>
              <a:rPr lang="en-US" sz="1600" b="1" i="1" dirty="0">
                <a:solidFill>
                  <a:srgbClr val="000000"/>
                </a:solidFill>
                <a:latin typeface="Arial" pitchFamily="34" charset="0"/>
                <a:ea typeface="MS PGothic" pitchFamily="34" charset="-128"/>
                <a:cs typeface="Arial" pitchFamily="34" charset="0"/>
              </a:rPr>
              <a:t>?</a:t>
            </a:r>
          </a:p>
        </p:txBody>
      </p:sp>
      <p:sp>
        <p:nvSpPr>
          <p:cNvPr id="514069" name="Rectangle 20"/>
          <p:cNvSpPr>
            <a:spLocks noChangeArrowheads="1"/>
          </p:cNvSpPr>
          <p:nvPr/>
        </p:nvSpPr>
        <p:spPr bwMode="auto">
          <a:xfrm>
            <a:off x="468346" y="883134"/>
            <a:ext cx="5094254" cy="1209562"/>
          </a:xfrm>
          <a:prstGeom prst="rect">
            <a:avLst/>
          </a:prstGeom>
          <a:solidFill>
            <a:srgbClr val="C7CDFD">
              <a:alpha val="94116"/>
            </a:srgbClr>
          </a:solidFill>
          <a:ln>
            <a:noFill/>
          </a:ln>
          <a:extLst>
            <a:ext uri="{91240B29-F687-4F45-9708-019B960494DF}">
              <a14:hiddenLine xmlns:a14="http://schemas.microsoft.com/office/drawing/2010/main" w="21600">
                <a:solidFill>
                  <a:srgbClr val="000000"/>
                </a:solidFill>
                <a:round/>
                <a:headEnd/>
                <a:tailEnd/>
              </a14:hiddenLine>
            </a:ext>
          </a:extLst>
        </p:spPr>
        <p:txBody>
          <a:bodyPr wrap="square" lIns="90000" tIns="137160" rIns="90000" bIns="137160">
            <a:spAutoFit/>
          </a:bodyPr>
          <a:lstStyle>
            <a:lvl1pPr marL="115888" indent="-112713" defTabSz="457200">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a:solidFill>
                  <a:schemeClr val="tx1"/>
                </a:solidFill>
                <a:latin typeface="Arial" charset="0"/>
                <a:ea typeface="Arial" charset="0"/>
                <a:cs typeface="Arial" charset="0"/>
              </a:defRPr>
            </a:lvl1pPr>
            <a:lvl2pPr marL="742950" indent="-285750" defTabSz="457200">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a:solidFill>
                  <a:schemeClr val="tx1"/>
                </a:solidFill>
                <a:latin typeface="Arial" charset="0"/>
                <a:ea typeface="Arial" charset="0"/>
                <a:cs typeface="Arial" charset="0"/>
              </a:defRPr>
            </a:lvl2pPr>
            <a:lvl3pPr marL="1143000" indent="-228600" defTabSz="457200">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a:solidFill>
                  <a:schemeClr val="tx1"/>
                </a:solidFill>
                <a:latin typeface="Arial" charset="0"/>
                <a:ea typeface="Arial" charset="0"/>
                <a:cs typeface="Arial" charset="0"/>
              </a:defRPr>
            </a:lvl3pPr>
            <a:lvl4pPr marL="1600200" indent="-228600" defTabSz="457200">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a:solidFill>
                  <a:schemeClr val="tx1"/>
                </a:solidFill>
                <a:latin typeface="Arial" charset="0"/>
                <a:ea typeface="Arial" charset="0"/>
                <a:cs typeface="Arial" charset="0"/>
              </a:defRPr>
            </a:lvl4pPr>
            <a:lvl5pPr marL="2057400" indent="-228600" defTabSz="457200">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a:solidFill>
                  <a:schemeClr val="tx1"/>
                </a:solidFill>
                <a:latin typeface="Arial" charset="0"/>
                <a:ea typeface="Arial" charset="0"/>
                <a:cs typeface="Arial" charset="0"/>
              </a:defRPr>
            </a:lvl5pPr>
            <a:lvl6pPr marL="2514600" indent="-228600" defTabSz="457200" fontAlgn="base">
              <a:spcBef>
                <a:spcPct val="0"/>
              </a:spcBef>
              <a:spcAft>
                <a:spcPct val="0"/>
              </a:spcAft>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a:solidFill>
                  <a:schemeClr val="tx1"/>
                </a:solidFill>
                <a:latin typeface="Arial" charset="0"/>
                <a:ea typeface="Arial" charset="0"/>
                <a:cs typeface="Arial" charset="0"/>
              </a:defRPr>
            </a:lvl6pPr>
            <a:lvl7pPr marL="2971800" indent="-228600" defTabSz="457200" fontAlgn="base">
              <a:spcBef>
                <a:spcPct val="0"/>
              </a:spcBef>
              <a:spcAft>
                <a:spcPct val="0"/>
              </a:spcAft>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a:solidFill>
                  <a:schemeClr val="tx1"/>
                </a:solidFill>
                <a:latin typeface="Arial" charset="0"/>
                <a:ea typeface="Arial" charset="0"/>
                <a:cs typeface="Arial" charset="0"/>
              </a:defRPr>
            </a:lvl7pPr>
            <a:lvl8pPr marL="3429000" indent="-228600" defTabSz="457200" fontAlgn="base">
              <a:spcBef>
                <a:spcPct val="0"/>
              </a:spcBef>
              <a:spcAft>
                <a:spcPct val="0"/>
              </a:spcAft>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a:solidFill>
                  <a:schemeClr val="tx1"/>
                </a:solidFill>
                <a:latin typeface="Arial" charset="0"/>
                <a:ea typeface="Arial" charset="0"/>
                <a:cs typeface="Arial" charset="0"/>
              </a:defRPr>
            </a:lvl8pPr>
            <a:lvl9pPr marL="3886200" indent="-228600" defTabSz="457200" fontAlgn="base">
              <a:spcBef>
                <a:spcPct val="0"/>
              </a:spcBef>
              <a:spcAft>
                <a:spcPct val="0"/>
              </a:spcAft>
              <a:tabLst>
                <a:tab pos="115888" algn="l"/>
                <a:tab pos="1030288" algn="l"/>
                <a:tab pos="1944688" algn="l"/>
                <a:tab pos="2859088" algn="l"/>
                <a:tab pos="3773488" algn="l"/>
                <a:tab pos="4687888" algn="l"/>
                <a:tab pos="5602288" algn="l"/>
                <a:tab pos="6516688" algn="l"/>
                <a:tab pos="7431088" algn="l"/>
                <a:tab pos="8345488" algn="l"/>
                <a:tab pos="9259888" algn="l"/>
                <a:tab pos="10174288" algn="l"/>
              </a:tabLst>
              <a:defRPr>
                <a:solidFill>
                  <a:schemeClr val="tx1"/>
                </a:solidFill>
                <a:latin typeface="Arial" charset="0"/>
                <a:ea typeface="Arial" charset="0"/>
                <a:cs typeface="Arial" charset="0"/>
              </a:defRPr>
            </a:lvl9pPr>
          </a:lstStyle>
          <a:p>
            <a:pPr>
              <a:lnSpc>
                <a:spcPct val="80000"/>
              </a:lnSpc>
              <a:spcBef>
                <a:spcPts val="750"/>
              </a:spcBef>
              <a:buSzPct val="100000"/>
            </a:pPr>
            <a:r>
              <a:rPr lang="en-US" altLang="x-none" sz="1400" dirty="0">
                <a:solidFill>
                  <a:srgbClr val="000000"/>
                </a:solidFill>
                <a:latin typeface="Microsoft Sans Serif" charset="0"/>
                <a:ea typeface="MS PGothic" charset="-128"/>
              </a:rPr>
              <a:t>Do these mentions refer to the same person ?</a:t>
            </a:r>
          </a:p>
          <a:p>
            <a:pPr>
              <a:lnSpc>
                <a:spcPct val="80000"/>
              </a:lnSpc>
              <a:spcBef>
                <a:spcPts val="750"/>
              </a:spcBef>
              <a:buClr>
                <a:srgbClr val="2DB6B3"/>
              </a:buClr>
              <a:buSzPct val="100000"/>
              <a:buFont typeface="Wingdings" charset="2"/>
              <a:buChar char=""/>
            </a:pPr>
            <a:r>
              <a:rPr lang="en-US" altLang="x-none" sz="1400" dirty="0">
                <a:solidFill>
                  <a:srgbClr val="000000"/>
                </a:solidFill>
                <a:latin typeface="Microsoft Sans Serif" charset="0"/>
                <a:ea typeface="MS PGothic" charset="-128"/>
              </a:rPr>
              <a:t> variability in the person</a:t>
            </a:r>
            <a:r>
              <a:rPr lang="en-US" altLang="x-none" sz="1400" dirty="0">
                <a:solidFill>
                  <a:srgbClr val="000000"/>
                </a:solidFill>
                <a:ea typeface="MS PGothic" charset="-128"/>
              </a:rPr>
              <a:t>’</a:t>
            </a:r>
            <a:r>
              <a:rPr lang="en-US" altLang="x-none" sz="1400" dirty="0">
                <a:solidFill>
                  <a:srgbClr val="000000"/>
                </a:solidFill>
                <a:latin typeface="Microsoft Sans Serif" charset="0"/>
                <a:ea typeface="MS PGothic" charset="-128"/>
              </a:rPr>
              <a:t>s name, lack of a key identifier</a:t>
            </a:r>
          </a:p>
          <a:p>
            <a:pPr>
              <a:lnSpc>
                <a:spcPct val="50000"/>
              </a:lnSpc>
              <a:spcBef>
                <a:spcPts val="750"/>
              </a:spcBef>
              <a:buClr>
                <a:srgbClr val="2DB6B3"/>
              </a:buClr>
              <a:buSzPct val="100000"/>
              <a:buFont typeface="Wingdings" charset="2"/>
              <a:buChar char=""/>
            </a:pPr>
            <a:r>
              <a:rPr lang="en-US" altLang="x-none" sz="1400" dirty="0">
                <a:solidFill>
                  <a:srgbClr val="000000"/>
                </a:solidFill>
                <a:latin typeface="Microsoft Sans Serif" charset="0"/>
                <a:ea typeface="MS PGothic" charset="-128"/>
              </a:rPr>
              <a:t> supporting attributes vary depending on the context </a:t>
            </a:r>
          </a:p>
          <a:p>
            <a:pPr>
              <a:lnSpc>
                <a:spcPct val="80000"/>
              </a:lnSpc>
              <a:spcBef>
                <a:spcPts val="750"/>
              </a:spcBef>
              <a:buClr>
                <a:srgbClr val="2DB6B3"/>
              </a:buClr>
              <a:buSzPct val="100000"/>
            </a:pPr>
            <a:r>
              <a:rPr lang="en-US" altLang="x-none" sz="1400" dirty="0">
                <a:solidFill>
                  <a:srgbClr val="996633"/>
                </a:solidFill>
                <a:latin typeface="Microsoft Sans Serif" charset="0"/>
                <a:ea typeface="MS PGothic" charset="-128"/>
              </a:rPr>
              <a:t>All these facts need to be </a:t>
            </a:r>
            <a:r>
              <a:rPr lang="en-US" altLang="x-none" sz="1400" b="1" i="1" dirty="0">
                <a:solidFill>
                  <a:srgbClr val="996633"/>
                </a:solidFill>
                <a:latin typeface="Microsoft Sans Serif" charset="0"/>
                <a:ea typeface="MS PGothic" charset="-128"/>
              </a:rPr>
              <a:t>linked</a:t>
            </a:r>
            <a:r>
              <a:rPr lang="en-US" altLang="x-none" sz="1400" dirty="0">
                <a:solidFill>
                  <a:srgbClr val="996633"/>
                </a:solidFill>
                <a:latin typeface="Microsoft Sans Serif" charset="0"/>
                <a:ea typeface="MS PGothic" charset="-128"/>
              </a:rPr>
              <a:t>  and </a:t>
            </a:r>
            <a:r>
              <a:rPr lang="en-US" altLang="x-none" sz="1400" b="1" i="1" dirty="0">
                <a:solidFill>
                  <a:srgbClr val="996633"/>
                </a:solidFill>
                <a:latin typeface="Microsoft Sans Serif" charset="0"/>
                <a:ea typeface="MS PGothic" charset="-128"/>
              </a:rPr>
              <a:t>integrated</a:t>
            </a:r>
          </a:p>
        </p:txBody>
      </p:sp>
      <p:sp>
        <p:nvSpPr>
          <p:cNvPr id="514070" name="Line 15"/>
          <p:cNvSpPr>
            <a:spLocks noChangeShapeType="1"/>
          </p:cNvSpPr>
          <p:nvPr/>
        </p:nvSpPr>
        <p:spPr bwMode="auto">
          <a:xfrm flipH="1">
            <a:off x="4572000" y="1263250"/>
            <a:ext cx="3443288" cy="4140200"/>
          </a:xfrm>
          <a:prstGeom prst="line">
            <a:avLst/>
          </a:prstGeom>
          <a:noFill/>
          <a:ln w="15840">
            <a:solidFill>
              <a:srgbClr val="5F5F5F"/>
            </a:solidFill>
            <a:prstDash val="sysDot"/>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14071" name="Text Box 12"/>
          <p:cNvSpPr txBox="1">
            <a:spLocks noChangeArrowheads="1"/>
          </p:cNvSpPr>
          <p:nvPr/>
        </p:nvSpPr>
        <p:spPr bwMode="auto">
          <a:xfrm>
            <a:off x="6821290" y="1441051"/>
            <a:ext cx="1054497" cy="431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wrap="none" lIns="90000" tIns="46800" rIns="90000" bIns="46800">
            <a:spAutoFit/>
          </a:bodyPr>
          <a:lstStyle>
            <a:lvl1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1pPr>
            <a:lvl2pPr marL="742950" indent="-28575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2pPr>
            <a:lvl3pPr marL="11430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3pPr>
            <a:lvl4pPr marL="16002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4pPr>
            <a:lvl5pPr marL="20574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5pPr>
            <a:lvl6pPr marL="25146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6pPr>
            <a:lvl7pPr marL="29718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7pPr>
            <a:lvl8pPr marL="34290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8pPr>
            <a:lvl9pPr marL="38862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9pPr>
          </a:lstStyle>
          <a:p>
            <a:pPr algn="ctr">
              <a:spcBef>
                <a:spcPts val="875"/>
              </a:spcBef>
              <a:buSzPct val="100000"/>
            </a:pPr>
            <a:r>
              <a:rPr lang="en-US" altLang="x-none" sz="1200">
                <a:solidFill>
                  <a:schemeClr val="accent6">
                    <a:lumMod val="50000"/>
                  </a:schemeClr>
                </a:solidFill>
                <a:ea typeface="MS PGothic" charset="-128"/>
              </a:rPr>
              <a:t>Insider</a:t>
            </a:r>
          </a:p>
          <a:p>
            <a:pPr algn="ctr">
              <a:lnSpc>
                <a:spcPct val="0"/>
              </a:lnSpc>
              <a:spcBef>
                <a:spcPts val="875"/>
              </a:spcBef>
              <a:buSzPct val="100000"/>
            </a:pPr>
            <a:r>
              <a:rPr lang="en-US" altLang="x-none" sz="1200">
                <a:solidFill>
                  <a:schemeClr val="accent6">
                    <a:lumMod val="50000"/>
                  </a:schemeClr>
                </a:solidFill>
                <a:ea typeface="MS PGothic" charset="-128"/>
              </a:rPr>
              <a:t>Transactions</a:t>
            </a:r>
          </a:p>
        </p:txBody>
      </p:sp>
      <p:sp>
        <p:nvSpPr>
          <p:cNvPr id="514072" name="AutoShape 7"/>
          <p:cNvSpPr>
            <a:spLocks noChangeArrowheads="1"/>
          </p:cNvSpPr>
          <p:nvPr/>
        </p:nvSpPr>
        <p:spPr bwMode="auto">
          <a:xfrm>
            <a:off x="4121151" y="3117450"/>
            <a:ext cx="931863" cy="228600"/>
          </a:xfrm>
          <a:prstGeom prst="roundRect">
            <a:avLst>
              <a:gd name="adj" fmla="val 16667"/>
            </a:avLst>
          </a:prstGeom>
          <a:noFill/>
          <a:ln w="12600">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fontAlgn="base">
              <a:spcBef>
                <a:spcPct val="0"/>
              </a:spcBef>
              <a:spcAft>
                <a:spcPct val="0"/>
              </a:spcAft>
              <a:defRPr>
                <a:solidFill>
                  <a:schemeClr val="tx1"/>
                </a:solidFill>
                <a:latin typeface="Arial" charset="0"/>
                <a:ea typeface="Arial" charset="0"/>
                <a:cs typeface="Arial" charset="0"/>
              </a:defRPr>
            </a:lvl6pPr>
            <a:lvl7pPr marL="2971800" indent="-228600" fontAlgn="base">
              <a:spcBef>
                <a:spcPct val="0"/>
              </a:spcBef>
              <a:spcAft>
                <a:spcPct val="0"/>
              </a:spcAft>
              <a:defRPr>
                <a:solidFill>
                  <a:schemeClr val="tx1"/>
                </a:solidFill>
                <a:latin typeface="Arial" charset="0"/>
                <a:ea typeface="Arial" charset="0"/>
                <a:cs typeface="Arial" charset="0"/>
              </a:defRPr>
            </a:lvl7pPr>
            <a:lvl8pPr marL="3429000" indent="-228600" fontAlgn="base">
              <a:spcBef>
                <a:spcPct val="0"/>
              </a:spcBef>
              <a:spcAft>
                <a:spcPct val="0"/>
              </a:spcAft>
              <a:defRPr>
                <a:solidFill>
                  <a:schemeClr val="tx1"/>
                </a:solidFill>
                <a:latin typeface="Arial" charset="0"/>
                <a:ea typeface="Arial" charset="0"/>
                <a:cs typeface="Arial" charset="0"/>
              </a:defRPr>
            </a:lvl8pPr>
            <a:lvl9pPr marL="3886200" indent="-228600" fontAlgn="base">
              <a:spcBef>
                <a:spcPct val="0"/>
              </a:spcBef>
              <a:spcAft>
                <a:spcPct val="0"/>
              </a:spcAft>
              <a:defRPr>
                <a:solidFill>
                  <a:schemeClr val="tx1"/>
                </a:solidFill>
                <a:latin typeface="Arial" charset="0"/>
                <a:ea typeface="Arial" charset="0"/>
                <a:cs typeface="Arial" charset="0"/>
              </a:defRPr>
            </a:lvl9pPr>
          </a:lstStyle>
          <a:p>
            <a:pPr eaLnBrk="0" hangingPunct="0">
              <a:lnSpc>
                <a:spcPct val="90000"/>
              </a:lnSpc>
              <a:spcBef>
                <a:spcPct val="25000"/>
              </a:spcBef>
              <a:spcAft>
                <a:spcPct val="15000"/>
              </a:spcAft>
              <a:buClr>
                <a:schemeClr val="accent2"/>
              </a:buClr>
              <a:buFont typeface="Arial" charset="0"/>
              <a:buNone/>
            </a:pPr>
            <a:endParaRPr lang="x-none" altLang="x-none" b="1" u="sng">
              <a:solidFill>
                <a:schemeClr val="bg1"/>
              </a:solidFill>
              <a:ea typeface="SimSun" charset="-122"/>
            </a:endParaRPr>
          </a:p>
        </p:txBody>
      </p:sp>
      <p:sp>
        <p:nvSpPr>
          <p:cNvPr id="3" name="TextBox 2">
            <a:extLst>
              <a:ext uri="{FF2B5EF4-FFF2-40B4-BE49-F238E27FC236}">
                <a16:creationId xmlns:a16="http://schemas.microsoft.com/office/drawing/2014/main" id="{1FE03CB7-C235-7544-B14F-E16242863C2E}"/>
              </a:ext>
            </a:extLst>
          </p:cNvPr>
          <p:cNvSpPr txBox="1"/>
          <p:nvPr/>
        </p:nvSpPr>
        <p:spPr>
          <a:xfrm>
            <a:off x="2503032" y="5438175"/>
            <a:ext cx="191411" cy="184664"/>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600" b="0" i="0" u="none" strike="noStrike" cap="none" spc="0" normalizeH="0" baseline="0" dirty="0">
              <a:ln>
                <a:noFill/>
              </a:ln>
              <a:solidFill>
                <a:srgbClr val="000000"/>
              </a:solidFill>
              <a:effectLst/>
              <a:uFillTx/>
              <a:latin typeface="+mn-lt"/>
              <a:ea typeface="+mn-ea"/>
              <a:cs typeface="+mn-cs"/>
              <a:sym typeface="Calibri"/>
            </a:endParaRPr>
          </a:p>
        </p:txBody>
      </p:sp>
      <p:sp>
        <p:nvSpPr>
          <p:cNvPr id="4" name="TextBox 3">
            <a:extLst>
              <a:ext uri="{FF2B5EF4-FFF2-40B4-BE49-F238E27FC236}">
                <a16:creationId xmlns:a16="http://schemas.microsoft.com/office/drawing/2014/main" id="{A7010AD1-FB1C-F742-8382-E5166CA96EF4}"/>
              </a:ext>
            </a:extLst>
          </p:cNvPr>
          <p:cNvSpPr txBox="1"/>
          <p:nvPr/>
        </p:nvSpPr>
        <p:spPr>
          <a:xfrm>
            <a:off x="5810011" y="5461324"/>
            <a:ext cx="1215824" cy="21155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600" b="0" i="0" u="none" strike="noStrike" cap="none" spc="0" normalizeH="0" baseline="0" dirty="0">
              <a:ln>
                <a:noFill/>
              </a:ln>
              <a:solidFill>
                <a:srgbClr val="000000"/>
              </a:solidFill>
              <a:effectLst/>
              <a:uFillTx/>
              <a:latin typeface="+mn-lt"/>
              <a:ea typeface="+mn-ea"/>
              <a:cs typeface="+mn-cs"/>
              <a:sym typeface="Calibri"/>
            </a:endParaRPr>
          </a:p>
        </p:txBody>
      </p:sp>
    </p:spTree>
    <p:custDataLst>
      <p:tags r:id="rId1"/>
    </p:custDataLst>
    <p:extLst>
      <p:ext uri="{BB962C8B-B14F-4D97-AF65-F5344CB8AC3E}">
        <p14:creationId xmlns:p14="http://schemas.microsoft.com/office/powerpoint/2010/main" val="1164677561"/>
      </p:ext>
    </p:extLst>
  </p:cSld>
  <p:clrMapOvr>
    <a:masterClrMapping/>
  </p:clrMapOvr>
  <p:transition spd="med" advTm="63611"/>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14069"/>
                                        </p:tgtEl>
                                        <p:attrNameLst>
                                          <p:attrName>style.visibility</p:attrName>
                                        </p:attrNameLst>
                                      </p:cBhvr>
                                      <p:to>
                                        <p:strVal val="visible"/>
                                      </p:to>
                                    </p:set>
                                    <p:animEffect transition="in" filter="dissolve">
                                      <p:cBhvr>
                                        <p:cTn id="7" dur="500"/>
                                        <p:tgtEl>
                                          <p:spTgt spid="5140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069" grpId="0" animBg="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2BB46E-82B4-0B47-BE7B-A7FECC8A432B}"/>
              </a:ext>
            </a:extLst>
          </p:cNvPr>
          <p:cNvSpPr>
            <a:spLocks noGrp="1"/>
          </p:cNvSpPr>
          <p:nvPr>
            <p:ph type="sldNum" sz="quarter" idx="2"/>
          </p:nvPr>
        </p:nvSpPr>
        <p:spPr/>
        <p:txBody>
          <a:bodyPr/>
          <a:lstStyle/>
          <a:p>
            <a:fld id="{86CB4B4D-7CA3-9044-876B-883B54F8677D}" type="slidenum">
              <a:rPr lang="en-US" smtClean="0"/>
              <a:t>70</a:t>
            </a:fld>
            <a:endParaRPr lang="en-US"/>
          </a:p>
        </p:txBody>
      </p:sp>
      <p:sp>
        <p:nvSpPr>
          <p:cNvPr id="3" name="Title 2">
            <a:extLst>
              <a:ext uri="{FF2B5EF4-FFF2-40B4-BE49-F238E27FC236}">
                <a16:creationId xmlns:a16="http://schemas.microsoft.com/office/drawing/2014/main" id="{4AB9AB62-7DF7-034C-B8C3-A1A64875EFFD}"/>
              </a:ext>
            </a:extLst>
          </p:cNvPr>
          <p:cNvSpPr>
            <a:spLocks noGrp="1"/>
          </p:cNvSpPr>
          <p:nvPr>
            <p:ph type="title"/>
          </p:nvPr>
        </p:nvSpPr>
        <p:spPr>
          <a:xfrm>
            <a:off x="0" y="2821059"/>
            <a:ext cx="12192000" cy="571498"/>
          </a:xfrm>
        </p:spPr>
        <p:txBody>
          <a:bodyPr>
            <a:normAutofit fontScale="90000"/>
          </a:bodyPr>
          <a:lstStyle/>
          <a:p>
            <a:pPr algn="ctr"/>
            <a:r>
              <a:rPr lang="en-US" dirty="0"/>
              <a:t>Sampling strategies</a:t>
            </a:r>
            <a:br>
              <a:rPr lang="en-US" dirty="0"/>
            </a:br>
            <a:r>
              <a:rPr lang="en-US" dirty="0"/>
              <a:t>based on the monotonicity of precision</a:t>
            </a:r>
          </a:p>
        </p:txBody>
      </p:sp>
    </p:spTree>
    <p:extLst>
      <p:ext uri="{BB962C8B-B14F-4D97-AF65-F5344CB8AC3E}">
        <p14:creationId xmlns:p14="http://schemas.microsoft.com/office/powerpoint/2010/main" val="2057759151"/>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5E70F9-920D-454B-887D-A0C20DD254DC}"/>
              </a:ext>
            </a:extLst>
          </p:cNvPr>
          <p:cNvSpPr>
            <a:spLocks noGrp="1"/>
          </p:cNvSpPr>
          <p:nvPr>
            <p:ph type="sldNum" sz="quarter" idx="2"/>
          </p:nvPr>
        </p:nvSpPr>
        <p:spPr/>
        <p:txBody>
          <a:bodyPr/>
          <a:lstStyle/>
          <a:p>
            <a:fld id="{86CB4B4D-7CA3-9044-876B-883B54F8677D}" type="slidenum">
              <a:rPr lang="en-US" smtClean="0"/>
              <a:t>71</a:t>
            </a:fld>
            <a:endParaRPr lang="en-US"/>
          </a:p>
        </p:txBody>
      </p:sp>
      <p:sp>
        <p:nvSpPr>
          <p:cNvPr id="3" name="Title 2">
            <a:extLst>
              <a:ext uri="{FF2B5EF4-FFF2-40B4-BE49-F238E27FC236}">
                <a16:creationId xmlns:a16="http://schemas.microsoft.com/office/drawing/2014/main" id="{48922DA1-D614-4548-B202-A0A23D7333B1}"/>
              </a:ext>
            </a:extLst>
          </p:cNvPr>
          <p:cNvSpPr>
            <a:spLocks noGrp="1"/>
          </p:cNvSpPr>
          <p:nvPr>
            <p:ph type="title"/>
          </p:nvPr>
        </p:nvSpPr>
        <p:spPr>
          <a:xfrm>
            <a:off x="166390" y="103900"/>
            <a:ext cx="10972166" cy="571498"/>
          </a:xfrm>
        </p:spPr>
        <p:txBody>
          <a:bodyPr>
            <a:normAutofit/>
          </a:bodyPr>
          <a:lstStyle/>
          <a:p>
            <a:r>
              <a:rPr lang="en-US" sz="2400" dirty="0">
                <a:latin typeface="IBM Plex Sans"/>
              </a:rPr>
              <a:t>On Active Learning of Record Matching Packages</a:t>
            </a:r>
            <a:endParaRPr lang="en-US" sz="2400" dirty="0"/>
          </a:p>
        </p:txBody>
      </p:sp>
      <p:grpSp>
        <p:nvGrpSpPr>
          <p:cNvPr id="6" name="Group 5">
            <a:extLst>
              <a:ext uri="{FF2B5EF4-FFF2-40B4-BE49-F238E27FC236}">
                <a16:creationId xmlns:a16="http://schemas.microsoft.com/office/drawing/2014/main" id="{913DC9B6-55F8-F449-808C-C23A00DA897E}"/>
              </a:ext>
            </a:extLst>
          </p:cNvPr>
          <p:cNvGrpSpPr/>
          <p:nvPr/>
        </p:nvGrpSpPr>
        <p:grpSpPr>
          <a:xfrm>
            <a:off x="4189094" y="2124442"/>
            <a:ext cx="1520861" cy="795714"/>
            <a:chOff x="3873553" y="2175542"/>
            <a:chExt cx="1520861" cy="795714"/>
          </a:xfrm>
        </p:grpSpPr>
        <p:sp>
          <p:nvSpPr>
            <p:cNvPr id="7" name="Rounded Rectangle 6">
              <a:extLst>
                <a:ext uri="{FF2B5EF4-FFF2-40B4-BE49-F238E27FC236}">
                  <a16:creationId xmlns:a16="http://schemas.microsoft.com/office/drawing/2014/main" id="{794E9834-A245-0144-A82C-22732267A580}"/>
                </a:ext>
              </a:extLst>
            </p:cNvPr>
            <p:cNvSpPr/>
            <p:nvPr/>
          </p:nvSpPr>
          <p:spPr>
            <a:xfrm>
              <a:off x="3873553" y="2175542"/>
              <a:ext cx="1520861" cy="760430"/>
            </a:xfrm>
            <a:prstGeom prst="round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A4B4042C-C90F-5540-96F0-5422FFEE22EF}"/>
                </a:ext>
              </a:extLst>
            </p:cNvPr>
            <p:cNvSpPr txBox="1"/>
            <p:nvPr/>
          </p:nvSpPr>
          <p:spPr>
            <a:xfrm>
              <a:off x="3929766" y="2232592"/>
              <a:ext cx="1408433" cy="738664"/>
            </a:xfrm>
            <a:prstGeom prst="rect">
              <a:avLst/>
            </a:prstGeom>
            <a:noFill/>
          </p:spPr>
          <p:txBody>
            <a:bodyPr wrap="square" rtlCol="0">
              <a:spAutoFit/>
            </a:bodyPr>
            <a:lstStyle/>
            <a:p>
              <a:pPr algn="ctr"/>
              <a:r>
                <a:rPr lang="en-US" sz="1400" dirty="0">
                  <a:latin typeface="IBM Plex Sans" panose="020B0503050203000203" pitchFamily="34" charset="77"/>
                </a:rPr>
                <a:t>Textual-based similarity functions</a:t>
              </a:r>
            </a:p>
          </p:txBody>
        </p:sp>
      </p:grpSp>
      <p:cxnSp>
        <p:nvCxnSpPr>
          <p:cNvPr id="9" name="Straight Arrow Connector 8">
            <a:extLst>
              <a:ext uri="{FF2B5EF4-FFF2-40B4-BE49-F238E27FC236}">
                <a16:creationId xmlns:a16="http://schemas.microsoft.com/office/drawing/2014/main" id="{A49E6DE7-0144-8242-9DA9-DD27C8F0FD9E}"/>
              </a:ext>
            </a:extLst>
          </p:cNvPr>
          <p:cNvCxnSpPr>
            <a:cxnSpLocks/>
          </p:cNvCxnSpPr>
          <p:nvPr/>
        </p:nvCxnSpPr>
        <p:spPr>
          <a:xfrm>
            <a:off x="5719490" y="2567803"/>
            <a:ext cx="5843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98289D30-3A9A-6F43-8FE3-E60EFD0A2F31}"/>
                  </a:ext>
                </a:extLst>
              </p:cNvPr>
              <p:cNvGraphicFramePr>
                <a:graphicFrameLocks noGrp="1"/>
              </p:cNvGraphicFramePr>
              <p:nvPr/>
            </p:nvGraphicFramePr>
            <p:xfrm>
              <a:off x="832544" y="1854170"/>
              <a:ext cx="2523973" cy="1457135"/>
            </p:xfrm>
            <a:graphic>
              <a:graphicData uri="http://schemas.openxmlformats.org/drawingml/2006/table">
                <a:tbl>
                  <a:tblPr firstRow="1" bandRow="1">
                    <a:tableStyleId>{5940675A-B579-460E-94D1-54222C63F5DA}</a:tableStyleId>
                  </a:tblPr>
                  <a:tblGrid>
                    <a:gridCol w="558760">
                      <a:extLst>
                        <a:ext uri="{9D8B030D-6E8A-4147-A177-3AD203B41FA5}">
                          <a16:colId xmlns:a16="http://schemas.microsoft.com/office/drawing/2014/main" val="561152561"/>
                        </a:ext>
                      </a:extLst>
                    </a:gridCol>
                    <a:gridCol w="1013766">
                      <a:extLst>
                        <a:ext uri="{9D8B030D-6E8A-4147-A177-3AD203B41FA5}">
                          <a16:colId xmlns:a16="http://schemas.microsoft.com/office/drawing/2014/main" val="3792505907"/>
                        </a:ext>
                      </a:extLst>
                    </a:gridCol>
                    <a:gridCol w="951447">
                      <a:extLst>
                        <a:ext uri="{9D8B030D-6E8A-4147-A177-3AD203B41FA5}">
                          <a16:colId xmlns:a16="http://schemas.microsoft.com/office/drawing/2014/main" val="3338116288"/>
                        </a:ext>
                      </a:extLst>
                    </a:gridCol>
                  </a:tblGrid>
                  <a:tr h="291427">
                    <a:tc>
                      <a:txBody>
                        <a:bodyPr/>
                        <a:lstStyle/>
                        <a:p>
                          <a:pPr algn="ctr"/>
                          <a:r>
                            <a:rPr lang="en-US" sz="1200" b="1" dirty="0">
                              <a:solidFill>
                                <a:schemeClr val="bg1"/>
                              </a:solidFill>
                            </a:rPr>
                            <a:t>label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b="1" dirty="0">
                              <a:solidFill>
                                <a:schemeClr val="bg1"/>
                              </a:solidFill>
                            </a:rPr>
                            <a:t>Record </a:t>
                          </a:r>
                          <a14:m>
                            <m:oMath xmlns:m="http://schemas.openxmlformats.org/officeDocument/2006/math">
                              <m:r>
                                <a:rPr lang="en-US" sz="1200" b="1" i="1" smtClean="0">
                                  <a:solidFill>
                                    <a:schemeClr val="bg1"/>
                                  </a:solidFill>
                                  <a:latin typeface="Cambria Math" panose="02040503050406030204" pitchFamily="18" charset="0"/>
                                </a:rPr>
                                <m:t>∈ </m:t>
                              </m:r>
                            </m:oMath>
                          </a14:m>
                          <a:r>
                            <a:rPr lang="en-US" sz="1200" b="1" dirty="0">
                              <a:solidFill>
                                <a:schemeClr val="bg1"/>
                              </a:solidFill>
                            </a:rPr>
                            <a:t>D</a:t>
                          </a:r>
                          <a:r>
                            <a:rPr lang="en-US" sz="1200" b="1" baseline="-25000" dirty="0">
                              <a:solidFill>
                                <a:schemeClr val="bg1"/>
                              </a:solidFill>
                            </a:rPr>
                            <a:t>1</a:t>
                          </a:r>
                          <a:endParaRPr lang="en-US" sz="12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Record </a:t>
                          </a:r>
                          <a14:m>
                            <m:oMath xmlns:m="http://schemas.openxmlformats.org/officeDocument/2006/math">
                              <m:r>
                                <a:rPr lang="en-US" sz="1200" b="1" i="1" smtClean="0">
                                  <a:solidFill>
                                    <a:schemeClr val="bg1"/>
                                  </a:solidFill>
                                  <a:latin typeface="Cambria Math" panose="02040503050406030204" pitchFamily="18" charset="0"/>
                                </a:rPr>
                                <m:t>∈ </m:t>
                              </m:r>
                            </m:oMath>
                          </a14:m>
                          <a:r>
                            <a:rPr lang="en-US" sz="1200" b="1" dirty="0">
                              <a:solidFill>
                                <a:schemeClr val="bg1"/>
                              </a:solidFill>
                            </a:rPr>
                            <a:t>D</a:t>
                          </a:r>
                          <a:r>
                            <a:rPr lang="en-US" sz="1200" b="1" baseline="-25000" dirty="0">
                              <a:solidFill>
                                <a:schemeClr val="bg1"/>
                              </a:solidFill>
                            </a:rPr>
                            <a:t>2</a:t>
                          </a:r>
                          <a:endParaRPr lang="en-US" sz="12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1821272695"/>
                      </a:ext>
                    </a:extLst>
                  </a:tr>
                  <a:tr h="291427">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IBM,…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IBM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83479206"/>
                      </a:ext>
                    </a:extLst>
                  </a:tr>
                  <a:tr h="291427">
                    <a:tc>
                      <a:txBody>
                        <a:bodyPr/>
                        <a:lstStyle/>
                        <a:p>
                          <a:pPr algn="ctr"/>
                          <a:r>
                            <a:rPr lang="en-US" sz="12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GE China,…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GE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93089128"/>
                      </a:ext>
                    </a:extLst>
                  </a:tr>
                  <a:tr h="291427">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MS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Microsoft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49461770"/>
                      </a:ext>
                    </a:extLst>
                  </a:tr>
                  <a:tr h="291427">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66128594"/>
                      </a:ext>
                    </a:extLst>
                  </a:tr>
                </a:tbl>
              </a:graphicData>
            </a:graphic>
          </p:graphicFrame>
        </mc:Choice>
        <mc:Fallback xmlns="">
          <p:graphicFrame>
            <p:nvGraphicFramePr>
              <p:cNvPr id="10" name="Table 9">
                <a:extLst>
                  <a:ext uri="{FF2B5EF4-FFF2-40B4-BE49-F238E27FC236}">
                    <a16:creationId xmlns:a16="http://schemas.microsoft.com/office/drawing/2014/main" id="{98289D30-3A9A-6F43-8FE3-E60EFD0A2F31}"/>
                  </a:ext>
                </a:extLst>
              </p:cNvPr>
              <p:cNvGraphicFramePr>
                <a:graphicFrameLocks noGrp="1"/>
              </p:cNvGraphicFramePr>
              <p:nvPr>
                <p:extLst>
                  <p:ext uri="{D42A27DB-BD31-4B8C-83A1-F6EECF244321}">
                    <p14:modId xmlns:p14="http://schemas.microsoft.com/office/powerpoint/2010/main" val="4056344051"/>
                  </p:ext>
                </p:extLst>
              </p:nvPr>
            </p:nvGraphicFramePr>
            <p:xfrm>
              <a:off x="832544" y="1854170"/>
              <a:ext cx="2523973" cy="1457135"/>
            </p:xfrm>
            <a:graphic>
              <a:graphicData uri="http://schemas.openxmlformats.org/drawingml/2006/table">
                <a:tbl>
                  <a:tblPr firstRow="1" bandRow="1">
                    <a:tableStyleId>{5940675A-B579-460E-94D1-54222C63F5DA}</a:tableStyleId>
                  </a:tblPr>
                  <a:tblGrid>
                    <a:gridCol w="558760">
                      <a:extLst>
                        <a:ext uri="{9D8B030D-6E8A-4147-A177-3AD203B41FA5}">
                          <a16:colId xmlns:a16="http://schemas.microsoft.com/office/drawing/2014/main" val="561152561"/>
                        </a:ext>
                      </a:extLst>
                    </a:gridCol>
                    <a:gridCol w="1013766">
                      <a:extLst>
                        <a:ext uri="{9D8B030D-6E8A-4147-A177-3AD203B41FA5}">
                          <a16:colId xmlns:a16="http://schemas.microsoft.com/office/drawing/2014/main" val="3792505907"/>
                        </a:ext>
                      </a:extLst>
                    </a:gridCol>
                    <a:gridCol w="951447">
                      <a:extLst>
                        <a:ext uri="{9D8B030D-6E8A-4147-A177-3AD203B41FA5}">
                          <a16:colId xmlns:a16="http://schemas.microsoft.com/office/drawing/2014/main" val="3338116288"/>
                        </a:ext>
                      </a:extLst>
                    </a:gridCol>
                  </a:tblGrid>
                  <a:tr h="291427">
                    <a:tc>
                      <a:txBody>
                        <a:bodyPr/>
                        <a:lstStyle/>
                        <a:p>
                          <a:pPr algn="ctr"/>
                          <a:r>
                            <a:rPr lang="en-US" sz="1200" b="1" dirty="0">
                              <a:solidFill>
                                <a:schemeClr val="bg1"/>
                              </a:solidFill>
                            </a:rPr>
                            <a:t>label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55556" r="-92593" b="-408696"/>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68000" b="-408696"/>
                          </a:stretch>
                        </a:blipFill>
                      </a:tcPr>
                    </a:tc>
                    <a:extLst>
                      <a:ext uri="{0D108BD9-81ED-4DB2-BD59-A6C34878D82A}">
                        <a16:rowId xmlns:a16="http://schemas.microsoft.com/office/drawing/2014/main" val="1821272695"/>
                      </a:ext>
                    </a:extLst>
                  </a:tr>
                  <a:tr h="291427">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IBM,…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IBM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83479206"/>
                      </a:ext>
                    </a:extLst>
                  </a:tr>
                  <a:tr h="291427">
                    <a:tc>
                      <a:txBody>
                        <a:bodyPr/>
                        <a:lstStyle/>
                        <a:p>
                          <a:pPr algn="ctr"/>
                          <a:r>
                            <a:rPr lang="en-US" sz="12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GE China,…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GE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93089128"/>
                      </a:ext>
                    </a:extLst>
                  </a:tr>
                  <a:tr h="291427">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MS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Microsoft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49461770"/>
                      </a:ext>
                    </a:extLst>
                  </a:tr>
                  <a:tr h="291427">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66128594"/>
                      </a:ext>
                    </a:extLst>
                  </a:tr>
                </a:tbl>
              </a:graphicData>
            </a:graphic>
          </p:graphicFrame>
        </mc:Fallback>
      </mc:AlternateContent>
      <p:cxnSp>
        <p:nvCxnSpPr>
          <p:cNvPr id="11" name="Straight Arrow Connector 10">
            <a:extLst>
              <a:ext uri="{FF2B5EF4-FFF2-40B4-BE49-F238E27FC236}">
                <a16:creationId xmlns:a16="http://schemas.microsoft.com/office/drawing/2014/main" id="{E7CE8FAE-CA98-D248-B73C-AF4C46EF6F3C}"/>
              </a:ext>
            </a:extLst>
          </p:cNvPr>
          <p:cNvCxnSpPr>
            <a:cxnSpLocks/>
            <a:stCxn id="10" idx="3"/>
          </p:cNvCxnSpPr>
          <p:nvPr/>
        </p:nvCxnSpPr>
        <p:spPr>
          <a:xfrm>
            <a:off x="3356517" y="2582737"/>
            <a:ext cx="8325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36F98A1C-2993-3647-BF9F-BF4BC35F3D22}"/>
                  </a:ext>
                </a:extLst>
              </p:cNvPr>
              <p:cNvGraphicFramePr>
                <a:graphicFrameLocks noGrp="1"/>
              </p:cNvGraphicFramePr>
              <p:nvPr/>
            </p:nvGraphicFramePr>
            <p:xfrm>
              <a:off x="6423119" y="1770536"/>
              <a:ext cx="4716948" cy="1568650"/>
            </p:xfrm>
            <a:graphic>
              <a:graphicData uri="http://schemas.openxmlformats.org/drawingml/2006/table">
                <a:tbl>
                  <a:tblPr firstRow="1" bandRow="1">
                    <a:tableStyleId>{5940675A-B579-460E-94D1-54222C63F5DA}</a:tableStyleId>
                  </a:tblPr>
                  <a:tblGrid>
                    <a:gridCol w="535138">
                      <a:extLst>
                        <a:ext uri="{9D8B030D-6E8A-4147-A177-3AD203B41FA5}">
                          <a16:colId xmlns:a16="http://schemas.microsoft.com/office/drawing/2014/main" val="561152561"/>
                        </a:ext>
                      </a:extLst>
                    </a:gridCol>
                    <a:gridCol w="957593">
                      <a:extLst>
                        <a:ext uri="{9D8B030D-6E8A-4147-A177-3AD203B41FA5}">
                          <a16:colId xmlns:a16="http://schemas.microsoft.com/office/drawing/2014/main" val="3792505907"/>
                        </a:ext>
                      </a:extLst>
                    </a:gridCol>
                    <a:gridCol w="957593">
                      <a:extLst>
                        <a:ext uri="{9D8B030D-6E8A-4147-A177-3AD203B41FA5}">
                          <a16:colId xmlns:a16="http://schemas.microsoft.com/office/drawing/2014/main" val="3338116288"/>
                        </a:ext>
                      </a:extLst>
                    </a:gridCol>
                    <a:gridCol w="566656">
                      <a:extLst>
                        <a:ext uri="{9D8B030D-6E8A-4147-A177-3AD203B41FA5}">
                          <a16:colId xmlns:a16="http://schemas.microsoft.com/office/drawing/2014/main" val="1111276766"/>
                        </a:ext>
                      </a:extLst>
                    </a:gridCol>
                    <a:gridCol w="566656">
                      <a:extLst>
                        <a:ext uri="{9D8B030D-6E8A-4147-A177-3AD203B41FA5}">
                          <a16:colId xmlns:a16="http://schemas.microsoft.com/office/drawing/2014/main" val="3713257677"/>
                        </a:ext>
                      </a:extLst>
                    </a:gridCol>
                    <a:gridCol w="566656">
                      <a:extLst>
                        <a:ext uri="{9D8B030D-6E8A-4147-A177-3AD203B41FA5}">
                          <a16:colId xmlns:a16="http://schemas.microsoft.com/office/drawing/2014/main" val="3530445150"/>
                        </a:ext>
                      </a:extLst>
                    </a:gridCol>
                    <a:gridCol w="566656">
                      <a:extLst>
                        <a:ext uri="{9D8B030D-6E8A-4147-A177-3AD203B41FA5}">
                          <a16:colId xmlns:a16="http://schemas.microsoft.com/office/drawing/2014/main" val="3361796551"/>
                        </a:ext>
                      </a:extLst>
                    </a:gridCol>
                  </a:tblGrid>
                  <a:tr h="313730">
                    <a:tc>
                      <a:txBody>
                        <a:bodyPr/>
                        <a:lstStyle/>
                        <a:p>
                          <a:pPr algn="ctr"/>
                          <a:r>
                            <a:rPr lang="en-US" sz="1200" b="1" dirty="0">
                              <a:solidFill>
                                <a:schemeClr val="bg1"/>
                              </a:solidFill>
                            </a:rPr>
                            <a:t>label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sz="1200" b="1" dirty="0">
                              <a:solidFill>
                                <a:schemeClr val="bg1"/>
                              </a:solidFill>
                            </a:rPr>
                            <a:t>Record </a:t>
                          </a:r>
                          <a14:m>
                            <m:oMath xmlns:m="http://schemas.openxmlformats.org/officeDocument/2006/math">
                              <m:r>
                                <a:rPr lang="en-US" sz="1200" b="1" i="1" smtClean="0">
                                  <a:solidFill>
                                    <a:schemeClr val="bg1"/>
                                  </a:solidFill>
                                  <a:latin typeface="Cambria Math" panose="02040503050406030204" pitchFamily="18" charset="0"/>
                                </a:rPr>
                                <m:t>∈ </m:t>
                              </m:r>
                            </m:oMath>
                          </a14:m>
                          <a:r>
                            <a:rPr lang="en-US" sz="1200" b="1" dirty="0">
                              <a:solidFill>
                                <a:schemeClr val="bg1"/>
                              </a:solidFill>
                            </a:rPr>
                            <a:t>D</a:t>
                          </a:r>
                          <a:r>
                            <a:rPr lang="en-US" sz="1200" b="1" baseline="-25000" dirty="0">
                              <a:solidFill>
                                <a:schemeClr val="bg1"/>
                              </a:solidFill>
                            </a:rPr>
                            <a:t>1</a:t>
                          </a:r>
                          <a:endParaRPr lang="en-US" sz="12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Record </a:t>
                          </a:r>
                          <a14:m>
                            <m:oMath xmlns:m="http://schemas.openxmlformats.org/officeDocument/2006/math">
                              <m:r>
                                <a:rPr lang="en-US" sz="1200" b="1" i="1" smtClean="0">
                                  <a:solidFill>
                                    <a:schemeClr val="bg1"/>
                                  </a:solidFill>
                                  <a:latin typeface="Cambria Math" panose="02040503050406030204" pitchFamily="18" charset="0"/>
                                </a:rPr>
                                <m:t>∈ </m:t>
                              </m:r>
                            </m:oMath>
                          </a14:m>
                          <a:r>
                            <a:rPr lang="en-US" sz="1200" b="1" dirty="0">
                              <a:solidFill>
                                <a:schemeClr val="bg1"/>
                              </a:solidFill>
                            </a:rPr>
                            <a:t>D</a:t>
                          </a:r>
                          <a:r>
                            <a:rPr lang="en-US" sz="1200" b="1" baseline="-25000" dirty="0">
                              <a:solidFill>
                                <a:schemeClr val="bg1"/>
                              </a:solidFill>
                            </a:rPr>
                            <a:t>2</a:t>
                          </a:r>
                          <a:endParaRPr lang="en-US" sz="12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F1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F2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F3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1821272695"/>
                      </a:ext>
                    </a:extLst>
                  </a:tr>
                  <a:tr h="313730">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IBM,…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IBM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983479206"/>
                      </a:ext>
                    </a:extLst>
                  </a:tr>
                  <a:tr h="313730">
                    <a:tc>
                      <a:txBody>
                        <a:bodyPr/>
                        <a:lstStyle/>
                        <a:p>
                          <a:pPr algn="ctr"/>
                          <a:r>
                            <a:rPr lang="en-US" sz="12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GE China,…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GE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293089128"/>
                      </a:ext>
                    </a:extLst>
                  </a:tr>
                  <a:tr h="313730">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MS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Microsoft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749461770"/>
                      </a:ext>
                    </a:extLst>
                  </a:tr>
                  <a:tr h="313730">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466128594"/>
                      </a:ext>
                    </a:extLst>
                  </a:tr>
                </a:tbl>
              </a:graphicData>
            </a:graphic>
          </p:graphicFrame>
        </mc:Choice>
        <mc:Fallback xmlns="">
          <p:graphicFrame>
            <p:nvGraphicFramePr>
              <p:cNvPr id="12" name="Table 11">
                <a:extLst>
                  <a:ext uri="{FF2B5EF4-FFF2-40B4-BE49-F238E27FC236}">
                    <a16:creationId xmlns:a16="http://schemas.microsoft.com/office/drawing/2014/main" id="{36F98A1C-2993-3647-BF9F-BF4BC35F3D22}"/>
                  </a:ext>
                </a:extLst>
              </p:cNvPr>
              <p:cNvGraphicFramePr>
                <a:graphicFrameLocks noGrp="1"/>
              </p:cNvGraphicFramePr>
              <p:nvPr>
                <p:extLst>
                  <p:ext uri="{D42A27DB-BD31-4B8C-83A1-F6EECF244321}">
                    <p14:modId xmlns:p14="http://schemas.microsoft.com/office/powerpoint/2010/main" val="3805057654"/>
                  </p:ext>
                </p:extLst>
              </p:nvPr>
            </p:nvGraphicFramePr>
            <p:xfrm>
              <a:off x="6423119" y="1770536"/>
              <a:ext cx="4716948" cy="1568650"/>
            </p:xfrm>
            <a:graphic>
              <a:graphicData uri="http://schemas.openxmlformats.org/drawingml/2006/table">
                <a:tbl>
                  <a:tblPr firstRow="1" bandRow="1">
                    <a:tableStyleId>{5940675A-B579-460E-94D1-54222C63F5DA}</a:tableStyleId>
                  </a:tblPr>
                  <a:tblGrid>
                    <a:gridCol w="535138">
                      <a:extLst>
                        <a:ext uri="{9D8B030D-6E8A-4147-A177-3AD203B41FA5}">
                          <a16:colId xmlns:a16="http://schemas.microsoft.com/office/drawing/2014/main" val="561152561"/>
                        </a:ext>
                      </a:extLst>
                    </a:gridCol>
                    <a:gridCol w="957593">
                      <a:extLst>
                        <a:ext uri="{9D8B030D-6E8A-4147-A177-3AD203B41FA5}">
                          <a16:colId xmlns:a16="http://schemas.microsoft.com/office/drawing/2014/main" val="3792505907"/>
                        </a:ext>
                      </a:extLst>
                    </a:gridCol>
                    <a:gridCol w="957593">
                      <a:extLst>
                        <a:ext uri="{9D8B030D-6E8A-4147-A177-3AD203B41FA5}">
                          <a16:colId xmlns:a16="http://schemas.microsoft.com/office/drawing/2014/main" val="3338116288"/>
                        </a:ext>
                      </a:extLst>
                    </a:gridCol>
                    <a:gridCol w="566656">
                      <a:extLst>
                        <a:ext uri="{9D8B030D-6E8A-4147-A177-3AD203B41FA5}">
                          <a16:colId xmlns:a16="http://schemas.microsoft.com/office/drawing/2014/main" val="1111276766"/>
                        </a:ext>
                      </a:extLst>
                    </a:gridCol>
                    <a:gridCol w="566656">
                      <a:extLst>
                        <a:ext uri="{9D8B030D-6E8A-4147-A177-3AD203B41FA5}">
                          <a16:colId xmlns:a16="http://schemas.microsoft.com/office/drawing/2014/main" val="3713257677"/>
                        </a:ext>
                      </a:extLst>
                    </a:gridCol>
                    <a:gridCol w="566656">
                      <a:extLst>
                        <a:ext uri="{9D8B030D-6E8A-4147-A177-3AD203B41FA5}">
                          <a16:colId xmlns:a16="http://schemas.microsoft.com/office/drawing/2014/main" val="3530445150"/>
                        </a:ext>
                      </a:extLst>
                    </a:gridCol>
                    <a:gridCol w="566656">
                      <a:extLst>
                        <a:ext uri="{9D8B030D-6E8A-4147-A177-3AD203B41FA5}">
                          <a16:colId xmlns:a16="http://schemas.microsoft.com/office/drawing/2014/main" val="3361796551"/>
                        </a:ext>
                      </a:extLst>
                    </a:gridCol>
                  </a:tblGrid>
                  <a:tr h="313730">
                    <a:tc>
                      <a:txBody>
                        <a:bodyPr/>
                        <a:lstStyle/>
                        <a:p>
                          <a:pPr algn="ctr"/>
                          <a:r>
                            <a:rPr lang="en-US" sz="1200" b="1" dirty="0">
                              <a:solidFill>
                                <a:schemeClr val="bg1"/>
                              </a:solidFill>
                            </a:rPr>
                            <a:t>label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56579" t="-4000" r="-335526" b="-4000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56579" t="-4000" r="-235526" b="-400000"/>
                          </a:stretch>
                        </a:blip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F1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F2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F3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1821272695"/>
                      </a:ext>
                    </a:extLst>
                  </a:tr>
                  <a:tr h="313730">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IBM,…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IBM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983479206"/>
                      </a:ext>
                    </a:extLst>
                  </a:tr>
                  <a:tr h="313730">
                    <a:tc>
                      <a:txBody>
                        <a:bodyPr/>
                        <a:lstStyle/>
                        <a:p>
                          <a:pPr algn="ctr"/>
                          <a:r>
                            <a:rPr lang="en-US" sz="12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GE China,…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GE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293089128"/>
                      </a:ext>
                    </a:extLst>
                  </a:tr>
                  <a:tr h="313730">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MS Corp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Microsoft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749461770"/>
                      </a:ext>
                    </a:extLst>
                  </a:tr>
                  <a:tr h="313730">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466128594"/>
                      </a:ext>
                    </a:extLst>
                  </a:tr>
                </a:tbl>
              </a:graphicData>
            </a:graphic>
          </p:graphicFrame>
        </mc:Fallback>
      </mc:AlternateContent>
      <p:sp>
        <p:nvSpPr>
          <p:cNvPr id="13" name="TextBox 12">
            <a:extLst>
              <a:ext uri="{FF2B5EF4-FFF2-40B4-BE49-F238E27FC236}">
                <a16:creationId xmlns:a16="http://schemas.microsoft.com/office/drawing/2014/main" id="{3C780787-627E-AD45-9627-EE51D2640119}"/>
              </a:ext>
            </a:extLst>
          </p:cNvPr>
          <p:cNvSpPr txBox="1"/>
          <p:nvPr/>
        </p:nvSpPr>
        <p:spPr>
          <a:xfrm>
            <a:off x="7560527" y="900120"/>
            <a:ext cx="1709761"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C00000"/>
                </a:solidFill>
                <a:effectLst/>
                <a:uFillTx/>
                <a:latin typeface="IBM Plex Sans" panose="020B0503050203000203" pitchFamily="34" charset="77"/>
                <a:sym typeface="Calibri"/>
              </a:rPr>
              <a:t>Jaccard similarity</a:t>
            </a:r>
          </a:p>
        </p:txBody>
      </p:sp>
      <p:sp>
        <p:nvSpPr>
          <p:cNvPr id="14" name="TextBox 13">
            <a:extLst>
              <a:ext uri="{FF2B5EF4-FFF2-40B4-BE49-F238E27FC236}">
                <a16:creationId xmlns:a16="http://schemas.microsoft.com/office/drawing/2014/main" id="{3E302233-10DD-8447-B6B4-A348EDDDEA0E}"/>
              </a:ext>
            </a:extLst>
          </p:cNvPr>
          <p:cNvSpPr txBox="1"/>
          <p:nvPr/>
        </p:nvSpPr>
        <p:spPr>
          <a:xfrm>
            <a:off x="8519340" y="371729"/>
            <a:ext cx="2349359"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C00000"/>
                </a:solidFill>
                <a:effectLst/>
                <a:uFillTx/>
                <a:latin typeface="IBM Plex Sans" panose="020B0503050203000203" pitchFamily="34" charset="77"/>
                <a:sym typeface="Calibri"/>
              </a:rPr>
              <a:t>companyNameSimilarity</a:t>
            </a:r>
          </a:p>
        </p:txBody>
      </p:sp>
      <p:sp>
        <p:nvSpPr>
          <p:cNvPr id="15" name="TextBox 14">
            <a:extLst>
              <a:ext uri="{FF2B5EF4-FFF2-40B4-BE49-F238E27FC236}">
                <a16:creationId xmlns:a16="http://schemas.microsoft.com/office/drawing/2014/main" id="{A5777C39-74CE-6244-8CB9-5003F0E6BCE8}"/>
              </a:ext>
            </a:extLst>
          </p:cNvPr>
          <p:cNvSpPr txBox="1"/>
          <p:nvPr/>
        </p:nvSpPr>
        <p:spPr>
          <a:xfrm>
            <a:off x="9878975" y="965613"/>
            <a:ext cx="2181044"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600" dirty="0">
                <a:solidFill>
                  <a:srgbClr val="C00000"/>
                </a:solidFill>
                <a:latin typeface="IBM Plex Sans" panose="020B0503050203000203" pitchFamily="34" charset="77"/>
                <a:sym typeface="Calibri"/>
              </a:rPr>
              <a:t>Edit distance similarity</a:t>
            </a:r>
            <a:endParaRPr kumimoji="0" lang="en-US" sz="1600" b="0" i="0" u="none" strike="noStrike" cap="none" spc="0" normalizeH="0" baseline="0" dirty="0">
              <a:ln>
                <a:noFill/>
              </a:ln>
              <a:solidFill>
                <a:srgbClr val="C00000"/>
              </a:solidFill>
              <a:effectLst/>
              <a:uFillTx/>
              <a:latin typeface="IBM Plex Sans" panose="020B0503050203000203" pitchFamily="34" charset="77"/>
              <a:sym typeface="Calibri"/>
            </a:endParaRPr>
          </a:p>
        </p:txBody>
      </p:sp>
      <p:cxnSp>
        <p:nvCxnSpPr>
          <p:cNvPr id="16" name="Curved Connector 15">
            <a:extLst>
              <a:ext uri="{FF2B5EF4-FFF2-40B4-BE49-F238E27FC236}">
                <a16:creationId xmlns:a16="http://schemas.microsoft.com/office/drawing/2014/main" id="{4A5D1B37-9A9D-DA41-94C6-F903E1111762}"/>
              </a:ext>
            </a:extLst>
          </p:cNvPr>
          <p:cNvCxnSpPr>
            <a:cxnSpLocks/>
          </p:cNvCxnSpPr>
          <p:nvPr/>
        </p:nvCxnSpPr>
        <p:spPr>
          <a:xfrm rot="16200000" flipV="1">
            <a:off x="8515661" y="1274095"/>
            <a:ext cx="531864" cy="366185"/>
          </a:xfrm>
          <a:prstGeom prst="curvedConnector3">
            <a:avLst>
              <a:gd name="adj1" fmla="val 50000"/>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7" name="Curved Connector 16">
            <a:extLst>
              <a:ext uri="{FF2B5EF4-FFF2-40B4-BE49-F238E27FC236}">
                <a16:creationId xmlns:a16="http://schemas.microsoft.com/office/drawing/2014/main" id="{3FB0C54D-743C-9142-9012-B3F6BCFCFC99}"/>
              </a:ext>
            </a:extLst>
          </p:cNvPr>
          <p:cNvCxnSpPr>
            <a:cxnSpLocks/>
          </p:cNvCxnSpPr>
          <p:nvPr/>
        </p:nvCxnSpPr>
        <p:spPr>
          <a:xfrm rot="16200000" flipV="1">
            <a:off x="9154509" y="1140299"/>
            <a:ext cx="1012838" cy="152801"/>
          </a:xfrm>
          <a:prstGeom prst="curvedConnector3">
            <a:avLst>
              <a:gd name="adj1" fmla="val 50000"/>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8" name="Curved Connector 17">
            <a:extLst>
              <a:ext uri="{FF2B5EF4-FFF2-40B4-BE49-F238E27FC236}">
                <a16:creationId xmlns:a16="http://schemas.microsoft.com/office/drawing/2014/main" id="{10B28729-70E2-C449-923D-6D1E4CA79094}"/>
              </a:ext>
            </a:extLst>
          </p:cNvPr>
          <p:cNvCxnSpPr>
            <a:cxnSpLocks/>
          </p:cNvCxnSpPr>
          <p:nvPr/>
        </p:nvCxnSpPr>
        <p:spPr>
          <a:xfrm rot="5400000" flipH="1" flipV="1">
            <a:off x="10141927" y="1361710"/>
            <a:ext cx="425864" cy="344370"/>
          </a:xfrm>
          <a:prstGeom prst="curvedConnector3">
            <a:avLst>
              <a:gd name="adj1" fmla="val 50000"/>
            </a:avLst>
          </a:prstGeom>
          <a:ln w="19050">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B4E9D5E-D80D-174D-A347-FAA11C8F2880}"/>
                  </a:ext>
                </a:extLst>
              </p:cNvPr>
              <p:cNvSpPr txBox="1"/>
              <p:nvPr/>
            </p:nvSpPr>
            <p:spPr>
              <a:xfrm>
                <a:off x="539021" y="3947317"/>
                <a:ext cx="11278855" cy="707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i="0" u="none" strike="noStrike" cap="none" spc="0" normalizeH="0" baseline="0" dirty="0">
                    <a:ln>
                      <a:noFill/>
                    </a:ln>
                    <a:solidFill>
                      <a:srgbClr val="000000"/>
                    </a:solidFill>
                    <a:effectLst/>
                    <a:uFillTx/>
                    <a:latin typeface="+mn-lt"/>
                    <a:ea typeface="+mn-ea"/>
                    <a:cs typeface="+mn-cs"/>
                    <a:sym typeface="Calibri"/>
                  </a:rPr>
                  <a:t>Given</a:t>
                </a:r>
                <a:r>
                  <a:rPr kumimoji="0" lang="en-US" sz="2000" b="1" i="0" u="none" strike="noStrike" cap="none" spc="0" normalizeH="0" baseline="0" dirty="0">
                    <a:ln>
                      <a:noFill/>
                    </a:ln>
                    <a:solidFill>
                      <a:srgbClr val="000000"/>
                    </a:solidFill>
                    <a:effectLst/>
                    <a:uFillTx/>
                    <a:latin typeface="+mn-lt"/>
                    <a:ea typeface="+mn-ea"/>
                    <a:cs typeface="+mn-cs"/>
                    <a:sym typeface="Calibri"/>
                  </a:rPr>
                  <a:t> </a:t>
                </a:r>
                <a:r>
                  <a:rPr kumimoji="0" lang="en-US" sz="2000" b="0" i="0" u="none" strike="noStrike" cap="none" spc="0" normalizeH="0" baseline="0" dirty="0">
                    <a:ln>
                      <a:noFill/>
                    </a:ln>
                    <a:solidFill>
                      <a:srgbClr val="000000"/>
                    </a:solidFill>
                    <a:effectLst/>
                    <a:uFillTx/>
                    <a:latin typeface="+mn-lt"/>
                    <a:ea typeface="+mn-ea"/>
                    <a:cs typeface="+mn-cs"/>
                    <a:sym typeface="Calibri"/>
                  </a:rPr>
                  <a:t>a precision </a:t>
                </a:r>
                <a:r>
                  <a:rPr lang="en-US" sz="2000" dirty="0">
                    <a:solidFill>
                      <a:srgbClr val="000000"/>
                    </a:solidFill>
                    <a:sym typeface="Calibri"/>
                  </a:rPr>
                  <a:t>threshold</a:t>
                </a:r>
                <a:r>
                  <a:rPr lang="en-US" sz="2000" b="1" dirty="0">
                    <a:solidFill>
                      <a:srgbClr val="C00000"/>
                    </a:solidFill>
                    <a:sym typeface="Calibri"/>
                  </a:rPr>
                  <a:t> </a:t>
                </a:r>
                <a14:m>
                  <m:oMath xmlns:m="http://schemas.openxmlformats.org/officeDocument/2006/math">
                    <m:r>
                      <a:rPr lang="en-US" sz="2000" b="1" i="1" smtClean="0">
                        <a:solidFill>
                          <a:srgbClr val="C00000"/>
                        </a:solidFill>
                        <a:latin typeface="Cambria Math" panose="02040503050406030204" pitchFamily="18" charset="0"/>
                        <a:sym typeface="Calibri"/>
                      </a:rPr>
                      <m:t>𝜷</m:t>
                    </m:r>
                    <m:r>
                      <a:rPr lang="en-US" sz="2000" b="0" i="1" smtClean="0">
                        <a:solidFill>
                          <a:srgbClr val="000000"/>
                        </a:solidFill>
                        <a:latin typeface="Cambria Math" panose="02040503050406030204" pitchFamily="18" charset="0"/>
                        <a:sym typeface="Calibri"/>
                      </a:rPr>
                      <m:t> </m:t>
                    </m:r>
                  </m:oMath>
                </a14:m>
                <a:endParaRPr lang="en-US" sz="2000" b="0" dirty="0">
                  <a:solidFill>
                    <a:srgbClr val="000000"/>
                  </a:solidFill>
                  <a:sym typeface="Calibri"/>
                </a:endParaRPr>
              </a:p>
              <a:p>
                <a:pPr hangingPunct="0"/>
                <a:r>
                  <a:rPr kumimoji="0" lang="en-US" sz="2000" b="0" i="0" u="none" strike="noStrike" cap="none" spc="0" normalizeH="0" baseline="0" dirty="0">
                    <a:ln>
                      <a:noFill/>
                    </a:ln>
                    <a:solidFill>
                      <a:srgbClr val="000000"/>
                    </a:solidFill>
                    <a:effectLst/>
                    <a:uFillTx/>
                    <a:latin typeface="+mn-lt"/>
                    <a:ea typeface="+mn-ea"/>
                    <a:cs typeface="+mn-cs"/>
                    <a:sym typeface="Calibri"/>
                  </a:rPr>
                  <a:t>learn a threshold-based </a:t>
                </a:r>
                <a:r>
                  <a:rPr lang="en-US" sz="2000" dirty="0">
                    <a:solidFill>
                      <a:srgbClr val="000000"/>
                    </a:solidFill>
                    <a:sym typeface="Calibri"/>
                  </a:rPr>
                  <a:t>B</a:t>
                </a:r>
                <a:r>
                  <a:rPr kumimoji="0" lang="en-US" sz="2000" b="0" i="0" u="none" strike="noStrike" cap="none" spc="0" normalizeH="0" baseline="0" dirty="0">
                    <a:ln>
                      <a:noFill/>
                    </a:ln>
                    <a:solidFill>
                      <a:srgbClr val="000000"/>
                    </a:solidFill>
                    <a:effectLst/>
                    <a:uFillTx/>
                    <a:latin typeface="+mn-lt"/>
                    <a:ea typeface="+mn-ea"/>
                    <a:cs typeface="+mn-cs"/>
                    <a:sym typeface="Calibri"/>
                  </a:rPr>
                  <a:t>oolean function </a:t>
                </a:r>
                <a14:m>
                  <m:oMath xmlns:m="http://schemas.openxmlformats.org/officeDocument/2006/math">
                    <m:r>
                      <a:rPr kumimoji="0" lang="en-US" sz="20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𝑭</m:t>
                    </m:r>
                  </m:oMath>
                </a14:m>
                <a:r>
                  <a:rPr kumimoji="0" lang="en-US" sz="2000" b="0" i="0" u="none" strike="noStrike" cap="none" spc="0" normalizeH="0" baseline="0" dirty="0">
                    <a:ln>
                      <a:noFill/>
                    </a:ln>
                    <a:solidFill>
                      <a:srgbClr val="000000"/>
                    </a:solidFill>
                    <a:effectLst/>
                    <a:uFillTx/>
                    <a:latin typeface="+mn-lt"/>
                    <a:ea typeface="+mn-ea"/>
                    <a:cs typeface="+mn-cs"/>
                    <a:sym typeface="Calibri"/>
                  </a:rPr>
                  <a:t> such</a:t>
                </a:r>
                <a:r>
                  <a:rPr kumimoji="0" lang="en-US" sz="2000" b="0" i="0" u="none" strike="noStrike" cap="none" spc="0" normalizeH="0" dirty="0">
                    <a:ln>
                      <a:noFill/>
                    </a:ln>
                    <a:solidFill>
                      <a:srgbClr val="000000"/>
                    </a:solidFill>
                    <a:effectLst/>
                    <a:uFillTx/>
                    <a:latin typeface="+mn-lt"/>
                    <a:ea typeface="+mn-ea"/>
                    <a:cs typeface="+mn-cs"/>
                    <a:sym typeface="Calibri"/>
                  </a:rPr>
                  <a:t> that </a:t>
                </a:r>
                <a14:m>
                  <m:oMath xmlns:m="http://schemas.openxmlformats.org/officeDocument/2006/math">
                    <m:r>
                      <a:rPr lang="en-US" sz="2000" b="1" i="1">
                        <a:solidFill>
                          <a:srgbClr val="C00000"/>
                        </a:solidFill>
                        <a:latin typeface="Cambria Math" panose="02040503050406030204" pitchFamily="18" charset="0"/>
                        <a:sym typeface="Calibri"/>
                      </a:rPr>
                      <m:t>𝑭</m:t>
                    </m:r>
                  </m:oMath>
                </a14:m>
                <a:r>
                  <a:rPr kumimoji="0" lang="en-US" sz="2000" b="0" i="0" u="none" strike="noStrike" cap="none" spc="0" normalizeH="0" baseline="0" dirty="0">
                    <a:ln>
                      <a:noFill/>
                    </a:ln>
                    <a:solidFill>
                      <a:srgbClr val="000000"/>
                    </a:solidFill>
                    <a:effectLst/>
                    <a:uFillTx/>
                    <a:latin typeface="+mn-lt"/>
                    <a:ea typeface="+mn-ea"/>
                    <a:cs typeface="+mn-cs"/>
                    <a:sym typeface="Calibri"/>
                  </a:rPr>
                  <a:t> achieves the highest recall</a:t>
                </a:r>
                <a:r>
                  <a:rPr kumimoji="0" lang="en-US" sz="2000" b="0" i="0" u="none" strike="noStrike" cap="none" spc="0" normalizeH="0" dirty="0">
                    <a:ln>
                      <a:noFill/>
                    </a:ln>
                    <a:solidFill>
                      <a:srgbClr val="000000"/>
                    </a:solidFill>
                    <a:effectLst/>
                    <a:uFillTx/>
                    <a:latin typeface="+mn-lt"/>
                    <a:ea typeface="+mn-ea"/>
                    <a:cs typeface="+mn-cs"/>
                    <a:sym typeface="Calibri"/>
                  </a:rPr>
                  <a:t> with</a:t>
                </a:r>
                <a:r>
                  <a:rPr kumimoji="0" lang="en-US" sz="2000" b="0" i="0" u="none" strike="noStrike" cap="none" spc="0" normalizeH="0" baseline="0" dirty="0">
                    <a:ln>
                      <a:noFill/>
                    </a:ln>
                    <a:solidFill>
                      <a:srgbClr val="000000"/>
                    </a:solidFill>
                    <a:effectLst/>
                    <a:uFillTx/>
                    <a:latin typeface="+mn-lt"/>
                    <a:ea typeface="+mn-ea"/>
                    <a:cs typeface="+mn-cs"/>
                    <a:sym typeface="Calibri"/>
                  </a:rPr>
                  <a:t> </a:t>
                </a:r>
                <a14:m>
                  <m:oMath xmlns:m="http://schemas.openxmlformats.org/officeDocument/2006/math">
                    <m:r>
                      <m:rPr>
                        <m:sty m:val="p"/>
                      </m:rPr>
                      <a:rPr lang="en-US" sz="2000" dirty="0">
                        <a:solidFill>
                          <a:srgbClr val="C00000"/>
                        </a:solidFill>
                        <a:latin typeface="Cambria Math" panose="02040503050406030204" pitchFamily="18" charset="0"/>
                        <a:sym typeface="Calibri"/>
                      </a:rPr>
                      <m:t>Precision</m:t>
                    </m:r>
                    <m:d>
                      <m:dPr>
                        <m:ctrlPr>
                          <a:rPr lang="en-US" sz="2000" i="1" dirty="0">
                            <a:solidFill>
                              <a:srgbClr val="C00000"/>
                            </a:solidFill>
                            <a:latin typeface="Cambria Math" panose="02040503050406030204" pitchFamily="18" charset="0"/>
                            <a:sym typeface="Calibri"/>
                          </a:rPr>
                        </m:ctrlPr>
                      </m:dPr>
                      <m:e>
                        <m:r>
                          <a:rPr lang="en-US" sz="2000" b="1" i="1">
                            <a:solidFill>
                              <a:srgbClr val="C00000"/>
                            </a:solidFill>
                            <a:latin typeface="Cambria Math" panose="02040503050406030204" pitchFamily="18" charset="0"/>
                            <a:sym typeface="Calibri"/>
                          </a:rPr>
                          <m:t>𝑭</m:t>
                        </m:r>
                      </m:e>
                    </m:d>
                    <m:r>
                      <a:rPr lang="en-US" sz="2000" b="1" i="1">
                        <a:solidFill>
                          <a:srgbClr val="C00000"/>
                        </a:solidFill>
                        <a:latin typeface="Cambria Math" panose="02040503050406030204" pitchFamily="18" charset="0"/>
                        <a:sym typeface="Calibri"/>
                      </a:rPr>
                      <m:t>≥</m:t>
                    </m:r>
                    <m:r>
                      <a:rPr lang="en-US" sz="2000" b="1" i="1">
                        <a:solidFill>
                          <a:srgbClr val="C00000"/>
                        </a:solidFill>
                        <a:latin typeface="Cambria Math" panose="02040503050406030204" pitchFamily="18" charset="0"/>
                        <a:sym typeface="Calibri"/>
                      </a:rPr>
                      <m:t>𝜷</m:t>
                    </m:r>
                  </m:oMath>
                </a14:m>
                <a:r>
                  <a:rPr kumimoji="0" lang="en-US" sz="2000" b="0" i="0" u="none" strike="noStrike" cap="none" spc="0" normalizeH="0" baseline="0" dirty="0">
                    <a:ln>
                      <a:noFill/>
                    </a:ln>
                    <a:solidFill>
                      <a:srgbClr val="000000"/>
                    </a:solidFill>
                    <a:effectLst/>
                    <a:uFillTx/>
                    <a:latin typeface="+mn-lt"/>
                    <a:ea typeface="+mn-ea"/>
                    <a:cs typeface="+mn-cs"/>
                    <a:sym typeface="Calibri"/>
                  </a:rPr>
                  <a:t>:</a:t>
                </a:r>
              </a:p>
            </p:txBody>
          </p:sp>
        </mc:Choice>
        <mc:Fallback xmlns="">
          <p:sp>
            <p:nvSpPr>
              <p:cNvPr id="20" name="TextBox 19">
                <a:extLst>
                  <a:ext uri="{FF2B5EF4-FFF2-40B4-BE49-F238E27FC236}">
                    <a16:creationId xmlns:a16="http://schemas.microsoft.com/office/drawing/2014/main" id="{0B4E9D5E-D80D-174D-A347-FAA11C8F2880}"/>
                  </a:ext>
                </a:extLst>
              </p:cNvPr>
              <p:cNvSpPr txBox="1">
                <a:spLocks noRot="1" noChangeAspect="1" noMove="1" noResize="1" noEditPoints="1" noAdjustHandles="1" noChangeArrowheads="1" noChangeShapeType="1" noTextEdit="1"/>
              </p:cNvSpPr>
              <p:nvPr/>
            </p:nvSpPr>
            <p:spPr>
              <a:xfrm>
                <a:off x="539021" y="3947317"/>
                <a:ext cx="11278855" cy="707884"/>
              </a:xfrm>
              <a:prstGeom prst="rect">
                <a:avLst/>
              </a:prstGeom>
              <a:blipFill>
                <a:blip r:embed="rId4"/>
                <a:stretch>
                  <a:fillRect l="-899" t="-3509" b="-12281"/>
                </a:stretch>
              </a:blipFill>
              <a:ln w="12700" cap="flat">
                <a:noFill/>
                <a:miter lim="400000"/>
              </a:ln>
              <a:effectLst/>
            </p:spPr>
            <p:txBody>
              <a:bodyPr/>
              <a:lstStyle/>
              <a:p>
                <a:r>
                  <a:rPr lang="en-US">
                    <a:noFill/>
                  </a:rPr>
                  <a:t> </a:t>
                </a:r>
              </a:p>
            </p:txBody>
          </p:sp>
        </mc:Fallback>
      </mc:AlternateContent>
      <p:sp>
        <p:nvSpPr>
          <p:cNvPr id="21" name="TextBox 20">
            <a:extLst>
              <a:ext uri="{FF2B5EF4-FFF2-40B4-BE49-F238E27FC236}">
                <a16:creationId xmlns:a16="http://schemas.microsoft.com/office/drawing/2014/main" id="{E90FAFE3-F292-644B-BEA6-D542A6BB18FB}"/>
              </a:ext>
            </a:extLst>
          </p:cNvPr>
          <p:cNvSpPr txBox="1"/>
          <p:nvPr/>
        </p:nvSpPr>
        <p:spPr>
          <a:xfrm>
            <a:off x="3943948" y="934299"/>
            <a:ext cx="2094482" cy="11695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C00000"/>
                </a:solidFill>
                <a:effectLst/>
                <a:uFillTx/>
                <a:latin typeface="IBM Plex Sans" panose="020B0503050203000203" pitchFamily="34" charset="77"/>
                <a:sym typeface="Calibri"/>
              </a:rPr>
              <a:t>Jaccard similarity</a:t>
            </a:r>
          </a:p>
          <a:p>
            <a:pPr marL="0" marR="0" indent="0" algn="ctr" defTabSz="914400" rtl="0" fontAlgn="auto" latinLnBrk="0" hangingPunct="0">
              <a:lnSpc>
                <a:spcPct val="100000"/>
              </a:lnSpc>
              <a:spcBef>
                <a:spcPts val="0"/>
              </a:spcBef>
              <a:spcAft>
                <a:spcPts val="0"/>
              </a:spcAft>
              <a:buClrTx/>
              <a:buSzTx/>
              <a:buFontTx/>
              <a:buNone/>
              <a:tabLst/>
            </a:pPr>
            <a:r>
              <a:rPr lang="en-US" sz="1400" dirty="0">
                <a:solidFill>
                  <a:srgbClr val="C00000"/>
                </a:solidFill>
                <a:latin typeface="IBM Plex Sans" panose="020B0503050203000203" pitchFamily="34" charset="77"/>
                <a:sym typeface="Calibri"/>
              </a:rPr>
              <a:t>edit distance similarity</a:t>
            </a:r>
          </a:p>
          <a:p>
            <a:pPr marL="0" marR="0" indent="0" algn="ct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err="1">
                <a:ln>
                  <a:noFill/>
                </a:ln>
                <a:solidFill>
                  <a:srgbClr val="C00000"/>
                </a:solidFill>
                <a:effectLst/>
                <a:uFillTx/>
                <a:latin typeface="IBM Plex Sans" panose="020B0503050203000203" pitchFamily="34" charset="77"/>
                <a:sym typeface="Calibri"/>
              </a:rPr>
              <a:t>Jaro</a:t>
            </a:r>
            <a:r>
              <a:rPr kumimoji="0" lang="en-US" sz="1400" b="0" i="0" u="none" strike="noStrike" cap="none" spc="0" normalizeH="0" baseline="0" dirty="0">
                <a:ln>
                  <a:noFill/>
                </a:ln>
                <a:solidFill>
                  <a:srgbClr val="C00000"/>
                </a:solidFill>
                <a:effectLst/>
                <a:uFillTx/>
                <a:latin typeface="IBM Plex Sans" panose="020B0503050203000203" pitchFamily="34" charset="77"/>
                <a:sym typeface="Calibri"/>
              </a:rPr>
              <a:t> Winkler similarity</a:t>
            </a:r>
          </a:p>
          <a:p>
            <a:pPr marL="0" marR="0" indent="0" algn="ctr" defTabSz="914400" rtl="0" fontAlgn="auto" latinLnBrk="0" hangingPunct="0">
              <a:lnSpc>
                <a:spcPct val="100000"/>
              </a:lnSpc>
              <a:spcBef>
                <a:spcPts val="0"/>
              </a:spcBef>
              <a:spcAft>
                <a:spcPts val="0"/>
              </a:spcAft>
              <a:buClrTx/>
              <a:buSzTx/>
              <a:buFontTx/>
              <a:buNone/>
              <a:tabLst/>
            </a:pPr>
            <a:r>
              <a:rPr lang="en-US" sz="1400" dirty="0" err="1">
                <a:solidFill>
                  <a:srgbClr val="C00000"/>
                </a:solidFill>
                <a:latin typeface="IBM Plex Sans" panose="020B0503050203000203" pitchFamily="34" charset="77"/>
                <a:sym typeface="Calibri"/>
              </a:rPr>
              <a:t>companyName</a:t>
            </a:r>
            <a:r>
              <a:rPr lang="en-US" sz="1400" dirty="0">
                <a:solidFill>
                  <a:srgbClr val="C00000"/>
                </a:solidFill>
                <a:latin typeface="IBM Plex Sans" panose="020B0503050203000203" pitchFamily="34" charset="77"/>
                <a:sym typeface="Calibri"/>
              </a:rPr>
              <a:t> similarity</a:t>
            </a:r>
          </a:p>
          <a:p>
            <a:pPr marL="0" marR="0" indent="0" algn="ct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C00000"/>
                </a:solidFill>
                <a:effectLst/>
                <a:uFillTx/>
                <a:latin typeface="IBM Plex Sans" panose="020B0503050203000203" pitchFamily="34" charset="77"/>
                <a:sym typeface="Calibri"/>
              </a:rPr>
              <a:t>……</a:t>
            </a: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9650EBAF-A998-C34D-BC71-82F38655497E}"/>
                  </a:ext>
                </a:extLst>
              </p:cNvPr>
              <p:cNvSpPr/>
              <p:nvPr/>
            </p:nvSpPr>
            <p:spPr>
              <a:xfrm>
                <a:off x="1738887" y="3339186"/>
                <a:ext cx="7112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i="1">
                              <a:solidFill>
                                <a:srgbClr val="DF6633"/>
                              </a:solidFill>
                              <a:latin typeface="Cambria Math" panose="02040503050406030204" pitchFamily="18" charset="0"/>
                            </a:rPr>
                          </m:ctrlPr>
                        </m:dPr>
                        <m:e>
                          <m:r>
                            <m:rPr>
                              <m:sty m:val="p"/>
                            </m:rPr>
                            <a:rPr lang="en-US">
                              <a:solidFill>
                                <a:srgbClr val="DF6633"/>
                              </a:solidFill>
                              <a:latin typeface="Cambria Math" panose="02040503050406030204" pitchFamily="18" charset="0"/>
                            </a:rPr>
                            <m:t>r</m:t>
                          </m:r>
                          <m:r>
                            <a:rPr lang="en-US">
                              <a:solidFill>
                                <a:srgbClr val="DF6633"/>
                              </a:solidFill>
                              <a:latin typeface="Cambria Math" panose="02040503050406030204" pitchFamily="18" charset="0"/>
                            </a:rPr>
                            <m:t>,</m:t>
                          </m:r>
                          <m:r>
                            <m:rPr>
                              <m:sty m:val="p"/>
                            </m:rPr>
                            <a:rPr lang="en-US">
                              <a:solidFill>
                                <a:srgbClr val="DF6633"/>
                              </a:solidFill>
                              <a:latin typeface="Cambria Math" panose="02040503050406030204" pitchFamily="18" charset="0"/>
                            </a:rPr>
                            <m:t>s</m:t>
                          </m:r>
                        </m:e>
                      </m:d>
                    </m:oMath>
                  </m:oMathPara>
                </a14:m>
                <a:endParaRPr lang="en-US" dirty="0"/>
              </a:p>
            </p:txBody>
          </p:sp>
        </mc:Choice>
        <mc:Fallback xmlns="">
          <p:sp>
            <p:nvSpPr>
              <p:cNvPr id="22" name="Rectangle 21">
                <a:extLst>
                  <a:ext uri="{FF2B5EF4-FFF2-40B4-BE49-F238E27FC236}">
                    <a16:creationId xmlns:a16="http://schemas.microsoft.com/office/drawing/2014/main" id="{9650EBAF-A998-C34D-BC71-82F38655497E}"/>
                  </a:ext>
                </a:extLst>
              </p:cNvPr>
              <p:cNvSpPr>
                <a:spLocks noRot="1" noChangeAspect="1" noMove="1" noResize="1" noEditPoints="1" noAdjustHandles="1" noChangeArrowheads="1" noChangeShapeType="1" noTextEdit="1"/>
              </p:cNvSpPr>
              <p:nvPr/>
            </p:nvSpPr>
            <p:spPr>
              <a:xfrm>
                <a:off x="1738887" y="3339186"/>
                <a:ext cx="711285"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416B119D-6888-2C4A-8760-4B90FE954CEA}"/>
                  </a:ext>
                </a:extLst>
              </p:cNvPr>
              <p:cNvSpPr/>
              <p:nvPr/>
            </p:nvSpPr>
            <p:spPr>
              <a:xfrm>
                <a:off x="4189092" y="2954636"/>
                <a:ext cx="1657185" cy="369332"/>
              </a:xfrm>
              <a:prstGeom prst="rect">
                <a:avLst/>
              </a:prstGeom>
            </p:spPr>
            <p:txBody>
              <a:bodyPr wrap="none">
                <a:spAutoFit/>
              </a:bodyPr>
              <a:lstStyle/>
              <a:p>
                <a14:m>
                  <m:oMath xmlns:m="http://schemas.openxmlformats.org/officeDocument/2006/math">
                    <m:r>
                      <a:rPr lang="en-US" i="1">
                        <a:solidFill>
                          <a:srgbClr val="DF6633"/>
                        </a:solidFill>
                        <a:latin typeface="Cambria Math" panose="02040503050406030204" pitchFamily="18" charset="0"/>
                        <a:cs typeface="CordiaUPC" panose="020B0304020202020204" pitchFamily="34" charset="-34"/>
                      </a:rPr>
                      <m:t>𝐹</m:t>
                    </m:r>
                    <m:r>
                      <a:rPr lang="en-US" i="1">
                        <a:solidFill>
                          <a:srgbClr val="DF6633"/>
                        </a:solidFill>
                        <a:latin typeface="Cambria Math" panose="02040503050406030204" pitchFamily="18" charset="0"/>
                        <a:cs typeface="CordiaUPC" panose="020B0304020202020204" pitchFamily="34" charset="-34"/>
                      </a:rPr>
                      <m:t>={</m:t>
                    </m:r>
                    <m:sSub>
                      <m:sSubPr>
                        <m:ctrlPr>
                          <a:rPr lang="en-US" i="1">
                            <a:solidFill>
                              <a:srgbClr val="DF6633"/>
                            </a:solidFill>
                            <a:latin typeface="Cambria Math" panose="02040503050406030204" pitchFamily="18" charset="0"/>
                            <a:cs typeface="CordiaUPC" panose="020B0304020202020204" pitchFamily="34" charset="-34"/>
                          </a:rPr>
                        </m:ctrlPr>
                      </m:sSubPr>
                      <m:e>
                        <m:r>
                          <a:rPr lang="en-US" i="1">
                            <a:solidFill>
                              <a:srgbClr val="DF6633"/>
                            </a:solidFill>
                            <a:latin typeface="Cambria Math" panose="02040503050406030204" pitchFamily="18" charset="0"/>
                            <a:cs typeface="CordiaUPC" panose="020B0304020202020204" pitchFamily="34" charset="-34"/>
                          </a:rPr>
                          <m:t>𝑓</m:t>
                        </m:r>
                      </m:e>
                      <m:sub>
                        <m:r>
                          <a:rPr lang="en-US" i="1">
                            <a:solidFill>
                              <a:srgbClr val="DF6633"/>
                            </a:solidFill>
                            <a:latin typeface="Cambria Math" panose="02040503050406030204" pitchFamily="18" charset="0"/>
                            <a:cs typeface="CordiaUPC" panose="020B0304020202020204" pitchFamily="34" charset="-34"/>
                          </a:rPr>
                          <m:t>1</m:t>
                        </m:r>
                      </m:sub>
                    </m:sSub>
                    <m:r>
                      <a:rPr lang="en-US" i="1">
                        <a:solidFill>
                          <a:srgbClr val="DF6633"/>
                        </a:solidFill>
                        <a:latin typeface="Cambria Math" panose="02040503050406030204" pitchFamily="18" charset="0"/>
                        <a:cs typeface="CordiaUPC" panose="020B0304020202020204" pitchFamily="34" charset="-34"/>
                      </a:rPr>
                      <m:t>, …, </m:t>
                    </m:r>
                    <m:sSub>
                      <m:sSubPr>
                        <m:ctrlPr>
                          <a:rPr lang="en-US" i="1">
                            <a:solidFill>
                              <a:srgbClr val="DF6633"/>
                            </a:solidFill>
                            <a:latin typeface="Cambria Math" panose="02040503050406030204" pitchFamily="18" charset="0"/>
                            <a:cs typeface="CordiaUPC" panose="020B0304020202020204" pitchFamily="34" charset="-34"/>
                          </a:rPr>
                        </m:ctrlPr>
                      </m:sSubPr>
                      <m:e>
                        <m:r>
                          <a:rPr lang="en-US" i="1">
                            <a:solidFill>
                              <a:srgbClr val="DF6633"/>
                            </a:solidFill>
                            <a:latin typeface="Cambria Math" panose="02040503050406030204" pitchFamily="18" charset="0"/>
                            <a:cs typeface="CordiaUPC" panose="020B0304020202020204" pitchFamily="34" charset="-34"/>
                          </a:rPr>
                          <m:t>𝑓</m:t>
                        </m:r>
                      </m:e>
                      <m:sub>
                        <m:r>
                          <a:rPr lang="en-US" i="1">
                            <a:solidFill>
                              <a:srgbClr val="DF6633"/>
                            </a:solidFill>
                            <a:latin typeface="Cambria Math" panose="02040503050406030204" pitchFamily="18" charset="0"/>
                            <a:cs typeface="CordiaUPC" panose="020B0304020202020204" pitchFamily="34" charset="-34"/>
                          </a:rPr>
                          <m:t>𝑑</m:t>
                        </m:r>
                      </m:sub>
                    </m:sSub>
                    <m:r>
                      <a:rPr lang="en-US" i="1">
                        <a:solidFill>
                          <a:srgbClr val="DF6633"/>
                        </a:solidFill>
                        <a:latin typeface="Cambria Math" panose="02040503050406030204" pitchFamily="18" charset="0"/>
                        <a:cs typeface="CordiaUPC" panose="020B0304020202020204" pitchFamily="34" charset="-34"/>
                      </a:rPr>
                      <m:t>}</m:t>
                    </m:r>
                  </m:oMath>
                </a14:m>
                <a:r>
                  <a:rPr lang="en-US" b="1" dirty="0">
                    <a:solidFill>
                      <a:srgbClr val="DF6633"/>
                    </a:solidFill>
                    <a:latin typeface="CordiaUPC" panose="020B0304020202020204" pitchFamily="34" charset="-34"/>
                    <a:cs typeface="CordiaUPC" panose="020B0304020202020204" pitchFamily="34" charset="-34"/>
                  </a:rPr>
                  <a:t> </a:t>
                </a:r>
                <a:endParaRPr lang="en-US" dirty="0"/>
              </a:p>
            </p:txBody>
          </p:sp>
        </mc:Choice>
        <mc:Fallback xmlns="">
          <p:sp>
            <p:nvSpPr>
              <p:cNvPr id="23" name="Rectangle 22">
                <a:extLst>
                  <a:ext uri="{FF2B5EF4-FFF2-40B4-BE49-F238E27FC236}">
                    <a16:creationId xmlns:a16="http://schemas.microsoft.com/office/drawing/2014/main" id="{416B119D-6888-2C4A-8760-4B90FE954CEA}"/>
                  </a:ext>
                </a:extLst>
              </p:cNvPr>
              <p:cNvSpPr>
                <a:spLocks noRot="1" noChangeAspect="1" noMove="1" noResize="1" noEditPoints="1" noAdjustHandles="1" noChangeArrowheads="1" noChangeShapeType="1" noTextEdit="1"/>
              </p:cNvSpPr>
              <p:nvPr/>
            </p:nvSpPr>
            <p:spPr>
              <a:xfrm>
                <a:off x="4189092" y="2954636"/>
                <a:ext cx="1657185" cy="369332"/>
              </a:xfrm>
              <a:prstGeom prst="rect">
                <a:avLst/>
              </a:prstGeom>
              <a:blipFill>
                <a:blip r:embed="rId6"/>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E9BCC07C-9C54-D84C-A85C-2D7FBE5F1F76}"/>
                  </a:ext>
                </a:extLst>
              </p:cNvPr>
              <p:cNvSpPr/>
              <p:nvPr/>
            </p:nvSpPr>
            <p:spPr>
              <a:xfrm>
                <a:off x="7317985" y="3330134"/>
                <a:ext cx="3293401" cy="3742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a:solidFill>
                                <a:srgbClr val="DF6633"/>
                              </a:solidFill>
                              <a:latin typeface="Cambria Math" panose="02040503050406030204" pitchFamily="18" charset="0"/>
                            </a:rPr>
                          </m:ctrlPr>
                        </m:accPr>
                        <m:e>
                          <m:r>
                            <a:rPr lang="en-US" i="1">
                              <a:solidFill>
                                <a:srgbClr val="DF6633"/>
                              </a:solidFill>
                              <a:latin typeface="Cambria Math" panose="02040503050406030204" pitchFamily="18" charset="0"/>
                            </a:rPr>
                            <m:t>𝐹</m:t>
                          </m:r>
                        </m:e>
                      </m:acc>
                      <m:d>
                        <m:dPr>
                          <m:ctrlPr>
                            <a:rPr lang="en-US" i="1">
                              <a:solidFill>
                                <a:srgbClr val="DF6633"/>
                              </a:solidFill>
                              <a:latin typeface="Cambria Math" panose="02040503050406030204" pitchFamily="18" charset="0"/>
                            </a:rPr>
                          </m:ctrlPr>
                        </m:dPr>
                        <m:e>
                          <m:r>
                            <a:rPr lang="en-US" i="1">
                              <a:solidFill>
                                <a:srgbClr val="DF6633"/>
                              </a:solidFill>
                              <a:latin typeface="Cambria Math" panose="02040503050406030204" pitchFamily="18" charset="0"/>
                            </a:rPr>
                            <m:t>𝑟</m:t>
                          </m:r>
                          <m:r>
                            <a:rPr lang="en-US" i="1">
                              <a:solidFill>
                                <a:srgbClr val="DF6633"/>
                              </a:solidFill>
                              <a:latin typeface="Cambria Math" panose="02040503050406030204" pitchFamily="18" charset="0"/>
                            </a:rPr>
                            <m:t>,</m:t>
                          </m:r>
                          <m:r>
                            <a:rPr lang="en-US" i="1">
                              <a:solidFill>
                                <a:srgbClr val="DF6633"/>
                              </a:solidFill>
                              <a:latin typeface="Cambria Math" panose="02040503050406030204" pitchFamily="18" charset="0"/>
                            </a:rPr>
                            <m:t>𝑠</m:t>
                          </m:r>
                        </m:e>
                      </m:d>
                      <m:r>
                        <a:rPr lang="en-US" i="1">
                          <a:solidFill>
                            <a:srgbClr val="DF6633"/>
                          </a:solidFill>
                          <a:latin typeface="Cambria Math" panose="02040503050406030204" pitchFamily="18" charset="0"/>
                        </a:rPr>
                        <m:t>= &lt;</m:t>
                      </m:r>
                      <m:sSub>
                        <m:sSubPr>
                          <m:ctrlPr>
                            <a:rPr lang="en-US" i="1">
                              <a:solidFill>
                                <a:srgbClr val="DF6633"/>
                              </a:solidFill>
                              <a:latin typeface="Cambria Math" panose="02040503050406030204" pitchFamily="18" charset="0"/>
                            </a:rPr>
                          </m:ctrlPr>
                        </m:sSubPr>
                        <m:e>
                          <m:r>
                            <a:rPr lang="en-US" i="1">
                              <a:solidFill>
                                <a:srgbClr val="DF6633"/>
                              </a:solidFill>
                              <a:latin typeface="Cambria Math" panose="02040503050406030204" pitchFamily="18" charset="0"/>
                            </a:rPr>
                            <m:t>𝑓</m:t>
                          </m:r>
                        </m:e>
                        <m:sub>
                          <m:r>
                            <a:rPr lang="en-US" i="1">
                              <a:solidFill>
                                <a:srgbClr val="DF6633"/>
                              </a:solidFill>
                              <a:latin typeface="Cambria Math" panose="02040503050406030204" pitchFamily="18" charset="0"/>
                            </a:rPr>
                            <m:t>1</m:t>
                          </m:r>
                        </m:sub>
                      </m:sSub>
                      <m:r>
                        <a:rPr lang="en-US" i="1">
                          <a:solidFill>
                            <a:srgbClr val="DF6633"/>
                          </a:solidFill>
                          <a:latin typeface="Cambria Math" panose="02040503050406030204" pitchFamily="18" charset="0"/>
                        </a:rPr>
                        <m:t>,…, </m:t>
                      </m:r>
                      <m:sSub>
                        <m:sSubPr>
                          <m:ctrlPr>
                            <a:rPr lang="en-US" i="1">
                              <a:solidFill>
                                <a:srgbClr val="DF6633"/>
                              </a:solidFill>
                              <a:latin typeface="Cambria Math" panose="02040503050406030204" pitchFamily="18" charset="0"/>
                            </a:rPr>
                          </m:ctrlPr>
                        </m:sSubPr>
                        <m:e>
                          <m:r>
                            <a:rPr lang="en-US" i="1">
                              <a:solidFill>
                                <a:srgbClr val="DF6633"/>
                              </a:solidFill>
                              <a:latin typeface="Cambria Math" panose="02040503050406030204" pitchFamily="18" charset="0"/>
                            </a:rPr>
                            <m:t>𝑓</m:t>
                          </m:r>
                        </m:e>
                        <m:sub>
                          <m:r>
                            <a:rPr lang="en-US" i="1">
                              <a:solidFill>
                                <a:srgbClr val="DF6633"/>
                              </a:solidFill>
                              <a:latin typeface="Cambria Math" panose="02040503050406030204" pitchFamily="18" charset="0"/>
                            </a:rPr>
                            <m:t>𝑑</m:t>
                          </m:r>
                        </m:sub>
                      </m:sSub>
                      <m:r>
                        <a:rPr lang="en-US" i="1">
                          <a:solidFill>
                            <a:srgbClr val="DF6633"/>
                          </a:solidFill>
                          <a:latin typeface="Cambria Math" panose="02040503050406030204" pitchFamily="18" charset="0"/>
                        </a:rPr>
                        <m:t>&gt; ∈</m:t>
                      </m:r>
                      <m:sSup>
                        <m:sSupPr>
                          <m:ctrlPr>
                            <a:rPr lang="en-US" i="1">
                              <a:solidFill>
                                <a:srgbClr val="DF6633"/>
                              </a:solidFill>
                              <a:latin typeface="Cambria Math" panose="02040503050406030204" pitchFamily="18" charset="0"/>
                            </a:rPr>
                          </m:ctrlPr>
                        </m:sSupPr>
                        <m:e>
                          <m:d>
                            <m:dPr>
                              <m:begChr m:val="["/>
                              <m:endChr m:val="]"/>
                              <m:ctrlPr>
                                <a:rPr lang="en-US" i="1">
                                  <a:solidFill>
                                    <a:srgbClr val="DF6633"/>
                                  </a:solidFill>
                                  <a:latin typeface="Cambria Math" panose="02040503050406030204" pitchFamily="18" charset="0"/>
                                </a:rPr>
                              </m:ctrlPr>
                            </m:dPr>
                            <m:e>
                              <m:r>
                                <a:rPr lang="en-US" i="1">
                                  <a:solidFill>
                                    <a:srgbClr val="DF6633"/>
                                  </a:solidFill>
                                  <a:latin typeface="Cambria Math" panose="02040503050406030204" pitchFamily="18" charset="0"/>
                                </a:rPr>
                                <m:t>0,1</m:t>
                              </m:r>
                            </m:e>
                          </m:d>
                        </m:e>
                        <m:sup>
                          <m:r>
                            <a:rPr lang="en-US" i="1">
                              <a:solidFill>
                                <a:srgbClr val="DF6633"/>
                              </a:solidFill>
                              <a:latin typeface="Cambria Math" panose="02040503050406030204" pitchFamily="18" charset="0"/>
                            </a:rPr>
                            <m:t>𝑑</m:t>
                          </m:r>
                        </m:sup>
                      </m:sSup>
                    </m:oMath>
                  </m:oMathPara>
                </a14:m>
                <a:endParaRPr lang="en-US" dirty="0"/>
              </a:p>
            </p:txBody>
          </p:sp>
        </mc:Choice>
        <mc:Fallback xmlns="">
          <p:sp>
            <p:nvSpPr>
              <p:cNvPr id="24" name="Rectangle 23">
                <a:extLst>
                  <a:ext uri="{FF2B5EF4-FFF2-40B4-BE49-F238E27FC236}">
                    <a16:creationId xmlns:a16="http://schemas.microsoft.com/office/drawing/2014/main" id="{E9BCC07C-9C54-D84C-A85C-2D7FBE5F1F76}"/>
                  </a:ext>
                </a:extLst>
              </p:cNvPr>
              <p:cNvSpPr>
                <a:spLocks noRot="1" noChangeAspect="1" noMove="1" noResize="1" noEditPoints="1" noAdjustHandles="1" noChangeArrowheads="1" noChangeShapeType="1" noTextEdit="1"/>
              </p:cNvSpPr>
              <p:nvPr/>
            </p:nvSpPr>
            <p:spPr>
              <a:xfrm>
                <a:off x="7317985" y="3330134"/>
                <a:ext cx="3293401" cy="374270"/>
              </a:xfrm>
              <a:prstGeom prst="rect">
                <a:avLst/>
              </a:prstGeom>
              <a:blipFill>
                <a:blip r:embed="rId7"/>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C678C74-5183-9F46-8749-0E804E5237FC}"/>
                  </a:ext>
                </a:extLst>
              </p:cNvPr>
              <p:cNvSpPr txBox="1"/>
              <p:nvPr/>
            </p:nvSpPr>
            <p:spPr>
              <a:xfrm>
                <a:off x="832544" y="4986451"/>
                <a:ext cx="1021067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20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m:t>
                      </m:r>
                      <m:r>
                        <a:rPr kumimoji="0" lang="en-US" sz="20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𝐽𝑎𝑐𝑐𝑎𝑟𝑑𝑆𝑖𝑚𝑖𝑙𝑎𝑟𝑖𝑡𝑦</m:t>
                      </m:r>
                      <m:d>
                        <m:dPr>
                          <m:ctrlPr>
                            <a:rPr kumimoji="0" lang="en-US" sz="20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ctrlPr>
                        </m:dPr>
                        <m:e>
                          <m:r>
                            <a:rPr kumimoji="0" lang="en-US" sz="20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𝑛𝑎𝑚𝑒</m:t>
                          </m:r>
                        </m:e>
                      </m:d>
                      <m:r>
                        <a:rPr kumimoji="0" lang="en-US" sz="20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≥0.7∧</m:t>
                      </m:r>
                      <m:r>
                        <a:rPr kumimoji="0" lang="en-US" sz="20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𝐽𝑎𝑐𝑐𝑎𝑟𝑑𝑆𝑖𝑚𝑖𝑙𝑎𝑟𝑖𝑡𝑦</m:t>
                      </m:r>
                      <m:d>
                        <m:dPr>
                          <m:ctrlPr>
                            <a:rPr kumimoji="0" lang="en-US" sz="20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ctrlPr>
                        </m:dPr>
                        <m:e>
                          <m:r>
                            <a:rPr kumimoji="0" lang="en-US" sz="20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𝑠𝑡𝑟𝑒𝑒</m:t>
                          </m:r>
                        </m:e>
                      </m:d>
                      <m:r>
                        <a:rPr kumimoji="0" lang="en-US" sz="20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≥0.6)</m:t>
                      </m:r>
                      <m:r>
                        <a:rPr kumimoji="0" lang="en-US" sz="2000" b="0" i="1" u="none" strike="noStrike" cap="none" spc="0" normalizeH="0" baseline="0" smtClean="0">
                          <a:ln>
                            <a:noFill/>
                          </a:ln>
                          <a:solidFill>
                            <a:srgbClr val="7030A0"/>
                          </a:solidFill>
                          <a:effectLst/>
                          <a:uFillTx/>
                          <a:latin typeface="Cambria Math" panose="02040503050406030204" pitchFamily="18" charset="0"/>
                          <a:ea typeface="+mn-ea"/>
                          <a:cs typeface="+mn-cs"/>
                          <a:sym typeface="Calibri"/>
                        </a:rPr>
                        <m:t>∨</m:t>
                      </m:r>
                      <m:r>
                        <a:rPr kumimoji="0" lang="en-US" sz="2000" b="0" i="1" u="none" strike="noStrike" cap="none" spc="0" normalizeH="0" baseline="0" smtClean="0">
                          <a:ln>
                            <a:noFill/>
                          </a:ln>
                          <a:solidFill>
                            <a:srgbClr val="00B0F0"/>
                          </a:solidFill>
                          <a:effectLst/>
                          <a:uFillTx/>
                          <a:latin typeface="Cambria Math" panose="02040503050406030204" pitchFamily="18" charset="0"/>
                          <a:ea typeface="+mn-ea"/>
                          <a:cs typeface="+mn-cs"/>
                          <a:sym typeface="Calibri"/>
                        </a:rPr>
                        <m:t>(</m:t>
                      </m:r>
                      <m:r>
                        <a:rPr kumimoji="0" lang="en-US" sz="2000" b="0" i="1" u="none" strike="noStrike" cap="none" spc="0" normalizeH="0" baseline="0" smtClean="0">
                          <a:ln>
                            <a:noFill/>
                          </a:ln>
                          <a:solidFill>
                            <a:srgbClr val="00B0F0"/>
                          </a:solidFill>
                          <a:effectLst/>
                          <a:uFillTx/>
                          <a:latin typeface="Cambria Math" panose="02040503050406030204" pitchFamily="18" charset="0"/>
                          <a:ea typeface="+mn-ea"/>
                          <a:cs typeface="+mn-cs"/>
                          <a:sym typeface="Calibri"/>
                        </a:rPr>
                        <m:t>𝐸𝑞𝑢𝑎𝑙𝑖𝑡𝑦</m:t>
                      </m:r>
                      <m:d>
                        <m:dPr>
                          <m:ctrlPr>
                            <a:rPr kumimoji="0" lang="en-US" sz="2000" b="0" i="1" u="none" strike="noStrike" cap="none" spc="0" normalizeH="0" baseline="0" smtClean="0">
                              <a:ln>
                                <a:noFill/>
                              </a:ln>
                              <a:solidFill>
                                <a:srgbClr val="00B0F0"/>
                              </a:solidFill>
                              <a:effectLst/>
                              <a:uFillTx/>
                              <a:latin typeface="Cambria Math" panose="02040503050406030204" pitchFamily="18" charset="0"/>
                              <a:ea typeface="+mn-ea"/>
                              <a:cs typeface="+mn-cs"/>
                              <a:sym typeface="Calibri"/>
                            </a:rPr>
                          </m:ctrlPr>
                        </m:dPr>
                        <m:e>
                          <m:r>
                            <a:rPr kumimoji="0" lang="en-US" sz="2000" b="0" i="1" u="none" strike="noStrike" cap="none" spc="0" normalizeH="0" baseline="0" smtClean="0">
                              <a:ln>
                                <a:noFill/>
                              </a:ln>
                              <a:solidFill>
                                <a:srgbClr val="00B0F0"/>
                              </a:solidFill>
                              <a:effectLst/>
                              <a:uFillTx/>
                              <a:latin typeface="Cambria Math" panose="02040503050406030204" pitchFamily="18" charset="0"/>
                              <a:ea typeface="+mn-ea"/>
                              <a:cs typeface="+mn-cs"/>
                              <a:sym typeface="Calibri"/>
                            </a:rPr>
                            <m:t>𝑃h𝑜𝑛𝑒</m:t>
                          </m:r>
                        </m:e>
                      </m:d>
                      <m:r>
                        <a:rPr kumimoji="0" lang="en-US" sz="2000" b="0" i="1" u="none" strike="noStrike" cap="none" spc="0" normalizeH="0" baseline="0" smtClean="0">
                          <a:ln>
                            <a:noFill/>
                          </a:ln>
                          <a:solidFill>
                            <a:srgbClr val="00B0F0"/>
                          </a:solidFill>
                          <a:effectLst/>
                          <a:uFillTx/>
                          <a:latin typeface="Cambria Math" panose="02040503050406030204" pitchFamily="18" charset="0"/>
                          <a:ea typeface="+mn-ea"/>
                          <a:cs typeface="+mn-cs"/>
                          <a:sym typeface="Calibri"/>
                        </a:rPr>
                        <m:t>)</m:t>
                      </m:r>
                    </m:oMath>
                  </m:oMathPara>
                </a14:m>
                <a:endParaRPr kumimoji="0" lang="en-US" sz="1800" b="0" i="0" u="none" strike="noStrike" cap="none" spc="0" normalizeH="0" baseline="0" dirty="0">
                  <a:ln>
                    <a:noFill/>
                  </a:ln>
                  <a:solidFill>
                    <a:srgbClr val="7030A0"/>
                  </a:solidFill>
                  <a:effectLst/>
                  <a:uFillTx/>
                  <a:latin typeface="+mn-lt"/>
                  <a:ea typeface="+mn-ea"/>
                  <a:cs typeface="+mn-cs"/>
                  <a:sym typeface="Calibri"/>
                </a:endParaRPr>
              </a:p>
            </p:txBody>
          </p:sp>
        </mc:Choice>
        <mc:Fallback xmlns="">
          <p:sp>
            <p:nvSpPr>
              <p:cNvPr id="25" name="TextBox 24">
                <a:extLst>
                  <a:ext uri="{FF2B5EF4-FFF2-40B4-BE49-F238E27FC236}">
                    <a16:creationId xmlns:a16="http://schemas.microsoft.com/office/drawing/2014/main" id="{0C678C74-5183-9F46-8749-0E804E5237FC}"/>
                  </a:ext>
                </a:extLst>
              </p:cNvPr>
              <p:cNvSpPr txBox="1">
                <a:spLocks noRot="1" noChangeAspect="1" noMove="1" noResize="1" noEditPoints="1" noAdjustHandles="1" noChangeArrowheads="1" noChangeShapeType="1" noTextEdit="1"/>
              </p:cNvSpPr>
              <p:nvPr/>
            </p:nvSpPr>
            <p:spPr>
              <a:xfrm>
                <a:off x="832544" y="4986451"/>
                <a:ext cx="10210678" cy="400108"/>
              </a:xfrm>
              <a:prstGeom prst="rect">
                <a:avLst/>
              </a:prstGeom>
              <a:blipFill>
                <a:blip r:embed="rId8"/>
                <a:stretch>
                  <a:fillRect b="-12500"/>
                </a:stretch>
              </a:blipFill>
              <a:ln w="12700" cap="flat">
                <a:noFill/>
                <a:miter lim="400000"/>
              </a:ln>
              <a:effectLst/>
            </p:spPr>
            <p:txBody>
              <a:bodyPr/>
              <a:lstStyle/>
              <a:p>
                <a:r>
                  <a:rPr lang="en-US">
                    <a:noFill/>
                  </a:rPr>
                  <a:t> </a:t>
                </a:r>
              </a:p>
            </p:txBody>
          </p:sp>
        </mc:Fallback>
      </mc:AlternateContent>
      <p:sp>
        <p:nvSpPr>
          <p:cNvPr id="26" name="Oval Callout 25">
            <a:extLst>
              <a:ext uri="{FF2B5EF4-FFF2-40B4-BE49-F238E27FC236}">
                <a16:creationId xmlns:a16="http://schemas.microsoft.com/office/drawing/2014/main" id="{A73CEB7A-EE1A-DD41-914E-E02D85A1407C}"/>
              </a:ext>
            </a:extLst>
          </p:cNvPr>
          <p:cNvSpPr/>
          <p:nvPr/>
        </p:nvSpPr>
        <p:spPr>
          <a:xfrm>
            <a:off x="2492754" y="5759608"/>
            <a:ext cx="7386221" cy="908861"/>
          </a:xfrm>
          <a:prstGeom prst="wedgeEllipseCallout">
            <a:avLst>
              <a:gd name="adj1" fmla="val -11097"/>
              <a:gd name="adj2" fmla="val -89354"/>
            </a:avLst>
          </a:prstGeom>
          <a:solidFill>
            <a:schemeClr val="accent6">
              <a:lumMod val="20000"/>
              <a:lumOff val="8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How to find out the combinations of matching functions as well as the appropriate threshold values?</a:t>
            </a:r>
          </a:p>
        </p:txBody>
      </p:sp>
      <p:sp>
        <p:nvSpPr>
          <p:cNvPr id="27" name="TextBox 26">
            <a:extLst>
              <a:ext uri="{FF2B5EF4-FFF2-40B4-BE49-F238E27FC236}">
                <a16:creationId xmlns:a16="http://schemas.microsoft.com/office/drawing/2014/main" id="{BE34BBF5-0575-804B-857A-B27849F2335E}"/>
              </a:ext>
            </a:extLst>
          </p:cNvPr>
          <p:cNvSpPr txBox="1"/>
          <p:nvPr/>
        </p:nvSpPr>
        <p:spPr>
          <a:xfrm>
            <a:off x="112009" y="595747"/>
            <a:ext cx="2422584"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600" dirty="0">
                <a:solidFill>
                  <a:srgbClr val="000000"/>
                </a:solidFill>
                <a:sym typeface="Calibri"/>
              </a:rPr>
              <a:t>[</a:t>
            </a:r>
            <a:r>
              <a:rPr lang="en-US" sz="1600" dirty="0" err="1">
                <a:solidFill>
                  <a:srgbClr val="000000"/>
                </a:solidFill>
                <a:sym typeface="Calibri"/>
              </a:rPr>
              <a:t>Arasu</a:t>
            </a:r>
            <a:r>
              <a:rPr lang="en-US" sz="1600" dirty="0">
                <a:solidFill>
                  <a:srgbClr val="000000"/>
                </a:solidFill>
                <a:sym typeface="Calibri"/>
              </a:rPr>
              <a:t> et al., SIGMOD 2010]</a:t>
            </a:r>
            <a:endParaRPr kumimoji="0" lang="en-US" sz="16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766516730"/>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B2BEF5-2B34-4771-87D6-6BCCE3519057}"/>
              </a:ext>
            </a:extLst>
          </p:cNvPr>
          <p:cNvSpPr>
            <a:spLocks noGrp="1"/>
          </p:cNvSpPr>
          <p:nvPr>
            <p:ph type="sldNum" sz="quarter" idx="2"/>
          </p:nvPr>
        </p:nvSpPr>
        <p:spPr>
          <a:xfrm>
            <a:off x="11378677" y="6548630"/>
            <a:ext cx="203009" cy="177417"/>
          </a:xfrm>
        </p:spPr>
        <p:txBody>
          <a:bodyPr/>
          <a:lstStyle/>
          <a:p>
            <a:fld id="{86CB4B4D-7CA3-9044-876B-883B54F8677D}" type="slidenum">
              <a:rPr lang="en-US"/>
              <a:t>72</a:t>
            </a:fld>
            <a:endParaRPr lang="en-US"/>
          </a:p>
        </p:txBody>
      </p:sp>
      <p:sp>
        <p:nvSpPr>
          <p:cNvPr id="3" name="Title 2">
            <a:extLst>
              <a:ext uri="{FF2B5EF4-FFF2-40B4-BE49-F238E27FC236}">
                <a16:creationId xmlns:a16="http://schemas.microsoft.com/office/drawing/2014/main" id="{1A34BE3E-A276-4D9F-897C-14488D9191FD}"/>
              </a:ext>
            </a:extLst>
          </p:cNvPr>
          <p:cNvSpPr>
            <a:spLocks noGrp="1"/>
          </p:cNvSpPr>
          <p:nvPr>
            <p:ph type="title"/>
          </p:nvPr>
        </p:nvSpPr>
        <p:spPr>
          <a:xfrm>
            <a:off x="301938" y="87982"/>
            <a:ext cx="10972166" cy="571498"/>
          </a:xfrm>
        </p:spPr>
        <p:txBody>
          <a:bodyPr lIns="0" tIns="0" rIns="0" bIns="0" anchor="t">
            <a:normAutofit/>
          </a:bodyPr>
          <a:lstStyle/>
          <a:p>
            <a:r>
              <a:rPr lang="en-US" dirty="0">
                <a:latin typeface="IBM Plex Sans"/>
              </a:rPr>
              <a:t>Sampling strategy</a:t>
            </a:r>
            <a:endParaRPr lang="en-US" dirty="0"/>
          </a:p>
        </p:txBody>
      </p:sp>
      <p:sp>
        <p:nvSpPr>
          <p:cNvPr id="38" name="Text Placeholder 3">
            <a:extLst>
              <a:ext uri="{FF2B5EF4-FFF2-40B4-BE49-F238E27FC236}">
                <a16:creationId xmlns:a16="http://schemas.microsoft.com/office/drawing/2014/main" id="{9AFA7309-94B8-AC4F-8990-16AFFCFDBA64}"/>
              </a:ext>
            </a:extLst>
          </p:cNvPr>
          <p:cNvSpPr>
            <a:spLocks noGrp="1"/>
          </p:cNvSpPr>
          <p:nvPr>
            <p:ph type="body" idx="1"/>
          </p:nvPr>
        </p:nvSpPr>
        <p:spPr>
          <a:xfrm>
            <a:off x="609519" y="864936"/>
            <a:ext cx="10972166" cy="5683693"/>
          </a:xfrm>
        </p:spPr>
        <p:txBody>
          <a:bodyPr>
            <a:normAutofit/>
          </a:bodyPr>
          <a:lstStyle/>
          <a:p>
            <a:r>
              <a:rPr lang="en-US" b="1" dirty="0">
                <a:solidFill>
                  <a:schemeClr val="tx1"/>
                </a:solidFill>
              </a:rPr>
              <a:t>Assumption: </a:t>
            </a:r>
            <a:r>
              <a:rPr lang="en-US" b="1" i="1" dirty="0">
                <a:solidFill>
                  <a:srgbClr val="C00000"/>
                </a:solidFill>
              </a:rPr>
              <a:t>monotonicity of precision</a:t>
            </a:r>
          </a:p>
          <a:p>
            <a:endParaRPr lang="en-US" dirty="0">
              <a:solidFill>
                <a:schemeClr val="tx1"/>
              </a:solidFill>
            </a:endParaRPr>
          </a:p>
          <a:p>
            <a:endParaRPr lang="en-US" dirty="0">
              <a:solidFill>
                <a:schemeClr val="tx1"/>
              </a:solidFill>
            </a:endParaRPr>
          </a:p>
          <a:p>
            <a:endParaRPr lang="en-US" dirty="0">
              <a:solidFill>
                <a:schemeClr val="tx1"/>
              </a:solidFill>
            </a:endParaRPr>
          </a:p>
          <a:p>
            <a:r>
              <a:rPr lang="en-US" dirty="0">
                <a:solidFill>
                  <a:schemeClr val="tx1"/>
                </a:solidFill>
              </a:rPr>
              <a:t>Given two threshold-based </a:t>
            </a:r>
            <a:r>
              <a:rPr lang="en-US" dirty="0" err="1">
                <a:solidFill>
                  <a:schemeClr val="tx1"/>
                </a:solidFill>
              </a:rPr>
              <a:t>boolean</a:t>
            </a:r>
            <a:r>
              <a:rPr lang="en-US" dirty="0">
                <a:solidFill>
                  <a:schemeClr val="tx1"/>
                </a:solidFill>
              </a:rPr>
              <a:t> functions</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p:sp>
        <p:nvSpPr>
          <p:cNvPr id="5" name="Rectangle 4">
            <a:extLst>
              <a:ext uri="{FF2B5EF4-FFF2-40B4-BE49-F238E27FC236}">
                <a16:creationId xmlns:a16="http://schemas.microsoft.com/office/drawing/2014/main" id="{F40D7EC5-DD6F-4149-9C37-639FA63BD503}"/>
              </a:ext>
            </a:extLst>
          </p:cNvPr>
          <p:cNvSpPr/>
          <p:nvPr/>
        </p:nvSpPr>
        <p:spPr>
          <a:xfrm>
            <a:off x="8420438" y="830930"/>
            <a:ext cx="2853666" cy="400110"/>
          </a:xfrm>
          <a:prstGeom prst="rect">
            <a:avLst/>
          </a:prstGeom>
        </p:spPr>
        <p:txBody>
          <a:bodyPr wrap="none">
            <a:spAutoFit/>
          </a:bodyPr>
          <a:lstStyle/>
          <a:p>
            <a:pPr lvl="1"/>
            <a:r>
              <a:rPr lang="en-US" sz="2000" dirty="0">
                <a:latin typeface="IBM Plex Sans" panose="020B0503050203000203" pitchFamily="34" charset="0"/>
              </a:rPr>
              <a:t>[</a:t>
            </a:r>
            <a:r>
              <a:rPr lang="en-US" sz="2000" dirty="0" err="1">
                <a:latin typeface="IBM Plex Sans" panose="020B0503050203000203" pitchFamily="34" charset="0"/>
              </a:rPr>
              <a:t>Arasu</a:t>
            </a:r>
            <a:r>
              <a:rPr lang="en-US" sz="2000" dirty="0">
                <a:latin typeface="IBM Plex Sans" panose="020B0503050203000203" pitchFamily="34" charset="0"/>
              </a:rPr>
              <a:t> et al., 2010]</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73C706A-7677-0840-8D30-C242DD8EC2BD}"/>
                  </a:ext>
                </a:extLst>
              </p:cNvPr>
              <p:cNvSpPr txBox="1"/>
              <p:nvPr/>
            </p:nvSpPr>
            <p:spPr>
              <a:xfrm>
                <a:off x="1310123" y="2890140"/>
                <a:ext cx="357995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𝐹</m:t>
                      </m:r>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m:t>
                      </m:r>
                      <m:sSub>
                        <m:sSubPr>
                          <m:ctrlP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ctrlPr>
                        </m:sSubPr>
                        <m:e>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𝐹</m:t>
                          </m:r>
                        </m:e>
                        <m:sub>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𝑖</m:t>
                          </m:r>
                        </m:sub>
                      </m:sSub>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m:t>
                      </m:r>
                      <m:sSub>
                        <m:sSubPr>
                          <m:ctrlP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ctrlPr>
                        </m:sSubPr>
                        <m:e>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𝜃</m:t>
                          </m:r>
                        </m:e>
                        <m:sub>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𝑖</m:t>
                          </m:r>
                        </m:sub>
                      </m:sSub>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m:t>
                      </m:r>
                      <m:sSub>
                        <m:sSubPr>
                          <m:ctrlP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ctrlPr>
                        </m:sSubPr>
                        <m:e>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𝐹</m:t>
                          </m:r>
                        </m:e>
                        <m:sub>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𝑑</m:t>
                          </m:r>
                        </m:sub>
                      </m:sSub>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m:t>
                      </m:r>
                      <m:sSub>
                        <m:sSubPr>
                          <m:ctrlP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ctrlPr>
                        </m:sSubPr>
                        <m:e>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𝜃</m:t>
                          </m:r>
                        </m:e>
                        <m:sub>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𝑑</m:t>
                          </m:r>
                        </m:sub>
                      </m:sSub>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 </m:t>
                      </m:r>
                    </m:oMath>
                  </m:oMathPara>
                </a14:m>
                <a:endParaRPr kumimoji="0" lang="en-US" sz="2400" b="0" i="0" u="none" strike="noStrike" cap="none" spc="0" normalizeH="0" baseline="0" dirty="0">
                  <a:ln>
                    <a:noFill/>
                  </a:ln>
                  <a:solidFill>
                    <a:srgbClr val="C00000"/>
                  </a:solidFill>
                  <a:effectLst/>
                  <a:uFillTx/>
                  <a:ea typeface="+mn-ea"/>
                  <a:cs typeface="+mn-cs"/>
                  <a:sym typeface="Calibri"/>
                </a:endParaRPr>
              </a:p>
            </p:txBody>
          </p:sp>
        </mc:Choice>
        <mc:Fallback xmlns="">
          <p:sp>
            <p:nvSpPr>
              <p:cNvPr id="13" name="TextBox 12">
                <a:extLst>
                  <a:ext uri="{FF2B5EF4-FFF2-40B4-BE49-F238E27FC236}">
                    <a16:creationId xmlns:a16="http://schemas.microsoft.com/office/drawing/2014/main" id="{473C706A-7677-0840-8D30-C242DD8EC2BD}"/>
                  </a:ext>
                </a:extLst>
              </p:cNvPr>
              <p:cNvSpPr txBox="1">
                <a:spLocks noRot="1" noChangeAspect="1" noMove="1" noResize="1" noEditPoints="1" noAdjustHandles="1" noChangeArrowheads="1" noChangeShapeType="1" noTextEdit="1"/>
              </p:cNvSpPr>
              <p:nvPr/>
            </p:nvSpPr>
            <p:spPr>
              <a:xfrm>
                <a:off x="1310123" y="2890140"/>
                <a:ext cx="3579954" cy="369332"/>
              </a:xfrm>
              <a:prstGeom prst="rect">
                <a:avLst/>
              </a:prstGeom>
              <a:blipFill>
                <a:blip r:embed="rId2"/>
                <a:stretch>
                  <a:fillRect l="-1413" t="-10345" r="-2827" b="-379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622499B-396C-9745-9924-A36F1636667B}"/>
                  </a:ext>
                </a:extLst>
              </p:cNvPr>
              <p:cNvSpPr txBox="1"/>
              <p:nvPr/>
            </p:nvSpPr>
            <p:spPr>
              <a:xfrm>
                <a:off x="5908536" y="2890140"/>
                <a:ext cx="362875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𝐺</m:t>
                      </m:r>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m:t>
                      </m:r>
                      <m:sSub>
                        <m:sSubPr>
                          <m:ctrlP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ctrlPr>
                        </m:sSubPr>
                        <m:e>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𝐹</m:t>
                          </m:r>
                        </m:e>
                        <m:sub>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𝑖</m:t>
                          </m:r>
                        </m:sub>
                      </m:sSub>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m:t>
                      </m:r>
                      <m:sSub>
                        <m:sSubPr>
                          <m:ctrlP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ctrlPr>
                        </m:sSubPr>
                        <m:e>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𝛾</m:t>
                          </m:r>
                        </m:e>
                        <m:sub>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𝑖</m:t>
                          </m:r>
                        </m:sub>
                      </m:sSub>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m:t>
                      </m:r>
                      <m:sSub>
                        <m:sSubPr>
                          <m:ctrlP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ctrlPr>
                        </m:sSubPr>
                        <m:e>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𝐹</m:t>
                          </m:r>
                        </m:e>
                        <m:sub>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𝑑</m:t>
                          </m:r>
                        </m:sub>
                      </m:sSub>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m:t>
                      </m:r>
                      <m:sSub>
                        <m:sSubPr>
                          <m:ctrlP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ctrlPr>
                        </m:sSubPr>
                        <m:e>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𝛾</m:t>
                          </m:r>
                        </m:e>
                        <m:sub>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𝑑</m:t>
                          </m:r>
                        </m:sub>
                      </m:sSub>
                      <m:r>
                        <a:rPr kumimoji="0" lang="en-US" sz="2400" b="0"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 </m:t>
                      </m:r>
                    </m:oMath>
                  </m:oMathPara>
                </a14:m>
                <a:endParaRPr kumimoji="0" lang="en-US" sz="2400" b="0" i="0" u="none" strike="noStrike" cap="none" spc="0" normalizeH="0" baseline="0" dirty="0">
                  <a:ln>
                    <a:noFill/>
                  </a:ln>
                  <a:solidFill>
                    <a:srgbClr val="C00000"/>
                  </a:solidFill>
                  <a:effectLst/>
                  <a:uFillTx/>
                  <a:ea typeface="+mn-ea"/>
                  <a:cs typeface="+mn-cs"/>
                  <a:sym typeface="Calibri"/>
                </a:endParaRPr>
              </a:p>
            </p:txBody>
          </p:sp>
        </mc:Choice>
        <mc:Fallback xmlns="">
          <p:sp>
            <p:nvSpPr>
              <p:cNvPr id="18" name="TextBox 17">
                <a:extLst>
                  <a:ext uri="{FF2B5EF4-FFF2-40B4-BE49-F238E27FC236}">
                    <a16:creationId xmlns:a16="http://schemas.microsoft.com/office/drawing/2014/main" id="{C622499B-396C-9745-9924-A36F1636667B}"/>
                  </a:ext>
                </a:extLst>
              </p:cNvPr>
              <p:cNvSpPr txBox="1">
                <a:spLocks noRot="1" noChangeAspect="1" noMove="1" noResize="1" noEditPoints="1" noAdjustHandles="1" noChangeArrowheads="1" noChangeShapeType="1" noTextEdit="1"/>
              </p:cNvSpPr>
              <p:nvPr/>
            </p:nvSpPr>
            <p:spPr>
              <a:xfrm>
                <a:off x="5908536" y="2890140"/>
                <a:ext cx="3628750" cy="369332"/>
              </a:xfrm>
              <a:prstGeom prst="rect">
                <a:avLst/>
              </a:prstGeom>
              <a:blipFill>
                <a:blip r:embed="rId3"/>
                <a:stretch>
                  <a:fillRect l="-348" t="-10345" r="-1742" b="-3793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B93FE61-5463-114B-8A95-B8B024B969E3}"/>
                  </a:ext>
                </a:extLst>
              </p:cNvPr>
              <p:cNvSpPr txBox="1"/>
              <p:nvPr/>
            </p:nvSpPr>
            <p:spPr>
              <a:xfrm>
                <a:off x="1310123" y="3943434"/>
                <a:ext cx="721268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24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𝑷𝒓𝒆𝒄𝒊𝒔𝒊𝒐𝒏</m:t>
                      </m:r>
                      <m:r>
                        <a:rPr kumimoji="0" lang="en-US" sz="24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 </m:t>
                      </m:r>
                      <m:d>
                        <m:dPr>
                          <m:ctrlPr>
                            <a:rPr kumimoji="0" lang="en-US" sz="24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ctrlPr>
                        </m:dPr>
                        <m:e>
                          <m:r>
                            <a:rPr kumimoji="0" lang="en-US" sz="24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𝑭</m:t>
                          </m:r>
                        </m:e>
                      </m:d>
                      <m:r>
                        <a:rPr kumimoji="0" lang="en-US" sz="24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m:t>
                      </m:r>
                      <m:r>
                        <a:rPr kumimoji="0" lang="en-US" sz="24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𝑷𝒓𝒆𝒄𝒊𝒔𝒊𝒐𝒏</m:t>
                      </m:r>
                      <m:r>
                        <a:rPr kumimoji="0" lang="en-US" sz="24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 </m:t>
                      </m:r>
                      <m:d>
                        <m:dPr>
                          <m:ctrlPr>
                            <a:rPr kumimoji="0" lang="en-US" sz="24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ctrlPr>
                        </m:dPr>
                        <m:e>
                          <m:r>
                            <a:rPr kumimoji="0" lang="en-US" sz="24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𝑮</m:t>
                          </m:r>
                        </m:e>
                      </m:d>
                      <m:r>
                        <a:rPr kumimoji="0" lang="en-US" sz="24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 </m:t>
                      </m:r>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Calibri"/>
                        </a:rPr>
                        <m:t>𝑖𝑓</m:t>
                      </m:r>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Calibri"/>
                        </a:rPr>
                        <m:t> </m:t>
                      </m:r>
                      <m:sSub>
                        <m:sSubPr>
                          <m:ctrlP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Calibri"/>
                            </a:rPr>
                          </m:ctrlPr>
                        </m:sSubPr>
                        <m:e>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Calibri"/>
                            </a:rPr>
                            <m:t>𝜃</m:t>
                          </m:r>
                        </m:e>
                        <m:sub>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Calibri"/>
                            </a:rPr>
                            <m:t>𝑖</m:t>
                          </m:r>
                        </m:sub>
                      </m:sSub>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Calibri"/>
                        </a:rPr>
                        <m:t>≥</m:t>
                      </m:r>
                      <m:sSub>
                        <m:sSubPr>
                          <m:ctrlP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Calibri"/>
                            </a:rPr>
                          </m:ctrlPr>
                        </m:sSubPr>
                        <m:e>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Calibri"/>
                            </a:rPr>
                            <m:t>𝛾</m:t>
                          </m:r>
                        </m:e>
                        <m:sub>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Calibri"/>
                            </a:rPr>
                            <m:t>𝑖</m:t>
                          </m:r>
                        </m:sub>
                      </m:sSub>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Calibri"/>
                        </a:rPr>
                        <m:t> , 1≤</m:t>
                      </m:r>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Calibri"/>
                        </a:rPr>
                        <m:t>𝑖</m:t>
                      </m:r>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Calibri"/>
                        </a:rPr>
                        <m:t>≤</m:t>
                      </m:r>
                      <m:r>
                        <a:rPr kumimoji="0" lang="en-US" sz="2400" b="0" i="1" u="none" strike="noStrike" cap="none" spc="0" normalizeH="0" baseline="0" smtClean="0">
                          <a:ln>
                            <a:noFill/>
                          </a:ln>
                          <a:solidFill>
                            <a:schemeClr val="tx1"/>
                          </a:solidFill>
                          <a:effectLst/>
                          <a:uFillTx/>
                          <a:latin typeface="Cambria Math" panose="02040503050406030204" pitchFamily="18" charset="0"/>
                          <a:ea typeface="+mn-ea"/>
                          <a:cs typeface="+mn-cs"/>
                          <a:sym typeface="Calibri"/>
                        </a:rPr>
                        <m:t>𝑑</m:t>
                      </m:r>
                    </m:oMath>
                  </m:oMathPara>
                </a14:m>
                <a:endParaRPr kumimoji="0" lang="en-US" sz="2400" b="0" i="0" u="none" strike="noStrike" cap="none" spc="0" normalizeH="0" baseline="0" dirty="0">
                  <a:ln>
                    <a:noFill/>
                  </a:ln>
                  <a:solidFill>
                    <a:srgbClr val="C00000"/>
                  </a:solidFill>
                  <a:effectLst/>
                  <a:uFillTx/>
                  <a:ea typeface="+mn-ea"/>
                  <a:cs typeface="+mn-cs"/>
                  <a:sym typeface="Calibri"/>
                </a:endParaRPr>
              </a:p>
            </p:txBody>
          </p:sp>
        </mc:Choice>
        <mc:Fallback xmlns="">
          <p:sp>
            <p:nvSpPr>
              <p:cNvPr id="21" name="TextBox 20">
                <a:extLst>
                  <a:ext uri="{FF2B5EF4-FFF2-40B4-BE49-F238E27FC236}">
                    <a16:creationId xmlns:a16="http://schemas.microsoft.com/office/drawing/2014/main" id="{CB93FE61-5463-114B-8A95-B8B024B969E3}"/>
                  </a:ext>
                </a:extLst>
              </p:cNvPr>
              <p:cNvSpPr txBox="1">
                <a:spLocks noRot="1" noChangeAspect="1" noMove="1" noResize="1" noEditPoints="1" noAdjustHandles="1" noChangeArrowheads="1" noChangeShapeType="1" noTextEdit="1"/>
              </p:cNvSpPr>
              <p:nvPr/>
            </p:nvSpPr>
            <p:spPr>
              <a:xfrm>
                <a:off x="1310123" y="3943434"/>
                <a:ext cx="7212680" cy="369332"/>
              </a:xfrm>
              <a:prstGeom prst="rect">
                <a:avLst/>
              </a:prstGeom>
              <a:blipFill>
                <a:blip r:embed="rId4"/>
                <a:stretch>
                  <a:fillRect l="-351" t="-6667" r="-351" b="-33333"/>
                </a:stretch>
              </a:blipFill>
              <a:ln w="12700" cap="flat">
                <a:noFill/>
                <a:miter lim="400000"/>
              </a:ln>
              <a:effectLst/>
            </p:spPr>
            <p:txBody>
              <a:bodyPr/>
              <a:lstStyle/>
              <a:p>
                <a:r>
                  <a:rPr lang="en-US">
                    <a:noFill/>
                  </a:rPr>
                  <a:t> </a:t>
                </a:r>
              </a:p>
            </p:txBody>
          </p:sp>
        </mc:Fallback>
      </mc:AlternateContent>
      <p:sp>
        <p:nvSpPr>
          <p:cNvPr id="20" name="TextBox 19">
            <a:extLst>
              <a:ext uri="{FF2B5EF4-FFF2-40B4-BE49-F238E27FC236}">
                <a16:creationId xmlns:a16="http://schemas.microsoft.com/office/drawing/2014/main" id="{56560851-C971-7244-A9AE-A2394726152D}"/>
              </a:ext>
            </a:extLst>
          </p:cNvPr>
          <p:cNvSpPr txBox="1"/>
          <p:nvPr/>
        </p:nvSpPr>
        <p:spPr>
          <a:xfrm>
            <a:off x="1103718" y="3401399"/>
            <a:ext cx="2185853"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0000"/>
                </a:solidFill>
                <a:effectLst/>
                <a:uFillTx/>
                <a:latin typeface="+mn-lt"/>
                <a:ea typeface="+mn-ea"/>
                <a:cs typeface="+mn-cs"/>
                <a:sym typeface="Calibri"/>
              </a:rPr>
              <a:t>The following holds:</a:t>
            </a:r>
          </a:p>
        </p:txBody>
      </p:sp>
    </p:spTree>
    <p:extLst>
      <p:ext uri="{BB962C8B-B14F-4D97-AF65-F5344CB8AC3E}">
        <p14:creationId xmlns:p14="http://schemas.microsoft.com/office/powerpoint/2010/main" val="1228453699"/>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B2BEF5-2B34-4771-87D6-6BCCE3519057}"/>
              </a:ext>
            </a:extLst>
          </p:cNvPr>
          <p:cNvSpPr>
            <a:spLocks noGrp="1"/>
          </p:cNvSpPr>
          <p:nvPr>
            <p:ph type="sldNum" sz="quarter" idx="2"/>
          </p:nvPr>
        </p:nvSpPr>
        <p:spPr>
          <a:xfrm>
            <a:off x="11378677" y="6548630"/>
            <a:ext cx="203009" cy="177417"/>
          </a:xfrm>
        </p:spPr>
        <p:txBody>
          <a:bodyPr/>
          <a:lstStyle/>
          <a:p>
            <a:fld id="{86CB4B4D-7CA3-9044-876B-883B54F8677D}" type="slidenum">
              <a:rPr lang="en-US"/>
              <a:t>73</a:t>
            </a:fld>
            <a:endParaRPr lang="en-US"/>
          </a:p>
        </p:txBody>
      </p:sp>
      <p:sp>
        <p:nvSpPr>
          <p:cNvPr id="3" name="Title 2">
            <a:extLst>
              <a:ext uri="{FF2B5EF4-FFF2-40B4-BE49-F238E27FC236}">
                <a16:creationId xmlns:a16="http://schemas.microsoft.com/office/drawing/2014/main" id="{1A34BE3E-A276-4D9F-897C-14488D9191FD}"/>
              </a:ext>
            </a:extLst>
          </p:cNvPr>
          <p:cNvSpPr>
            <a:spLocks noGrp="1"/>
          </p:cNvSpPr>
          <p:nvPr>
            <p:ph type="title"/>
          </p:nvPr>
        </p:nvSpPr>
        <p:spPr>
          <a:xfrm>
            <a:off x="301938" y="87982"/>
            <a:ext cx="10972166" cy="571498"/>
          </a:xfrm>
        </p:spPr>
        <p:txBody>
          <a:bodyPr lIns="0" tIns="0" rIns="0" bIns="0" anchor="t">
            <a:normAutofit/>
          </a:bodyPr>
          <a:lstStyle/>
          <a:p>
            <a:r>
              <a:rPr lang="en-US" dirty="0">
                <a:latin typeface="IBM Plex Sans"/>
              </a:rPr>
              <a:t>Sampling strategy</a:t>
            </a:r>
            <a:endParaRPr lang="en-US" dirty="0"/>
          </a:p>
        </p:txBody>
      </p:sp>
      <p:sp>
        <p:nvSpPr>
          <p:cNvPr id="5" name="Rectangle 4">
            <a:extLst>
              <a:ext uri="{FF2B5EF4-FFF2-40B4-BE49-F238E27FC236}">
                <a16:creationId xmlns:a16="http://schemas.microsoft.com/office/drawing/2014/main" id="{F40D7EC5-DD6F-4149-9C37-639FA63BD503}"/>
              </a:ext>
            </a:extLst>
          </p:cNvPr>
          <p:cNvSpPr/>
          <p:nvPr/>
        </p:nvSpPr>
        <p:spPr>
          <a:xfrm>
            <a:off x="8420438" y="830930"/>
            <a:ext cx="2853666" cy="400110"/>
          </a:xfrm>
          <a:prstGeom prst="rect">
            <a:avLst/>
          </a:prstGeom>
        </p:spPr>
        <p:txBody>
          <a:bodyPr wrap="none">
            <a:spAutoFit/>
          </a:bodyPr>
          <a:lstStyle/>
          <a:p>
            <a:pPr lvl="1"/>
            <a:r>
              <a:rPr lang="en-US" sz="2000" dirty="0">
                <a:latin typeface="IBM Plex Sans" panose="020B0503050203000203" pitchFamily="34" charset="0"/>
              </a:rPr>
              <a:t>[</a:t>
            </a:r>
            <a:r>
              <a:rPr lang="en-US" sz="2000" dirty="0" err="1">
                <a:latin typeface="IBM Plex Sans" panose="020B0503050203000203" pitchFamily="34" charset="0"/>
              </a:rPr>
              <a:t>Arasu</a:t>
            </a:r>
            <a:r>
              <a:rPr lang="en-US" sz="2000" dirty="0">
                <a:latin typeface="IBM Plex Sans" panose="020B0503050203000203" pitchFamily="34" charset="0"/>
              </a:rPr>
              <a:t> et al., 2010]</a:t>
            </a:r>
          </a:p>
        </p:txBody>
      </p:sp>
      <p:pic>
        <p:nvPicPr>
          <p:cNvPr id="8" name="Picture 7">
            <a:extLst>
              <a:ext uri="{FF2B5EF4-FFF2-40B4-BE49-F238E27FC236}">
                <a16:creationId xmlns:a16="http://schemas.microsoft.com/office/drawing/2014/main" id="{125D601B-404B-F946-8163-993DE0ECFE98}"/>
              </a:ext>
            </a:extLst>
          </p:cNvPr>
          <p:cNvPicPr>
            <a:picLocks noChangeAspect="1"/>
          </p:cNvPicPr>
          <p:nvPr/>
        </p:nvPicPr>
        <p:blipFill>
          <a:blip r:embed="rId3"/>
          <a:stretch>
            <a:fillRect/>
          </a:stretch>
        </p:blipFill>
        <p:spPr>
          <a:xfrm>
            <a:off x="968291" y="1444844"/>
            <a:ext cx="3918619" cy="3968311"/>
          </a:xfrm>
          <a:prstGeom prst="rect">
            <a:avLst/>
          </a:prstGeom>
        </p:spPr>
      </p:pic>
      <p:sp>
        <p:nvSpPr>
          <p:cNvPr id="9" name="TextBox 8">
            <a:extLst>
              <a:ext uri="{FF2B5EF4-FFF2-40B4-BE49-F238E27FC236}">
                <a16:creationId xmlns:a16="http://schemas.microsoft.com/office/drawing/2014/main" id="{78733869-6D80-D848-8ED2-7F302313BEAA}"/>
              </a:ext>
            </a:extLst>
          </p:cNvPr>
          <p:cNvSpPr txBox="1"/>
          <p:nvPr/>
        </p:nvSpPr>
        <p:spPr>
          <a:xfrm>
            <a:off x="5119719" y="1575293"/>
            <a:ext cx="5060038"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effectLst/>
                <a:uFillTx/>
                <a:latin typeface="CordiaUPC" panose="020B0304020202020204" pitchFamily="34" charset="-34"/>
                <a:cs typeface="CordiaUPC" panose="020B0304020202020204" pitchFamily="34" charset="-34"/>
                <a:sym typeface="Calibri"/>
              </a:rPr>
              <a:t>If the monotonicity assumption hold, then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1CD567D-742B-A841-A16A-BC1F58B278F3}"/>
                  </a:ext>
                </a:extLst>
              </p:cNvPr>
              <p:cNvSpPr txBox="1"/>
              <p:nvPr/>
            </p:nvSpPr>
            <p:spPr>
              <a:xfrm>
                <a:off x="5788021" y="2160066"/>
                <a:ext cx="369511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14:m>
                  <m:oMathPara xmlns:m="http://schemas.openxmlformats.org/officeDocument/2006/math">
                    <m:oMathParaPr>
                      <m:jc m:val="centerGroup"/>
                    </m:oMathParaPr>
                    <m:oMath xmlns:m="http://schemas.openxmlformats.org/officeDocument/2006/math">
                      <m:r>
                        <a:rPr kumimoji="0" lang="en-US" sz="18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𝑷𝒓𝒆𝒄𝒊𝒔𝒊𝒐𝒏</m:t>
                      </m:r>
                      <m:d>
                        <m:dPr>
                          <m:ctrlPr>
                            <a:rPr kumimoji="0" lang="en-US" sz="18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ctrlPr>
                        </m:dPr>
                        <m:e>
                          <m:r>
                            <a:rPr kumimoji="0" lang="en-US" sz="18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𝑪</m:t>
                          </m:r>
                          <m:r>
                            <a:rPr kumimoji="0" lang="en-US" sz="18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𝟏</m:t>
                          </m:r>
                        </m:e>
                      </m:d>
                      <m:r>
                        <a:rPr kumimoji="0" lang="en-US" sz="18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&gt;</m:t>
                      </m:r>
                      <m:r>
                        <a:rPr kumimoji="0" lang="en-US" sz="18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𝑷𝒓𝒆𝒄𝒊𝒔𝒊𝒐𝒏</m:t>
                      </m:r>
                      <m:r>
                        <a:rPr kumimoji="0" lang="en-US" sz="18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m:t>
                      </m:r>
                      <m:r>
                        <a:rPr kumimoji="0" lang="en-US" sz="18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𝑪</m:t>
                      </m:r>
                      <m:r>
                        <a:rPr kumimoji="0" lang="en-US" sz="18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𝟐</m:t>
                      </m:r>
                      <m:r>
                        <a:rPr kumimoji="0" lang="en-US" sz="1800" b="1" i="1" u="none" strike="noStrike" cap="none" spc="0" normalizeH="0" baseline="0" smtClean="0">
                          <a:ln>
                            <a:noFill/>
                          </a:ln>
                          <a:solidFill>
                            <a:srgbClr val="C00000"/>
                          </a:solidFill>
                          <a:effectLst/>
                          <a:uFillTx/>
                          <a:latin typeface="Cambria Math" panose="02040503050406030204" pitchFamily="18" charset="0"/>
                          <a:ea typeface="+mn-ea"/>
                          <a:cs typeface="+mn-cs"/>
                          <a:sym typeface="Calibri"/>
                        </a:rPr>
                        <m:t>)</m:t>
                      </m:r>
                    </m:oMath>
                  </m:oMathPara>
                </a14:m>
                <a:endParaRPr kumimoji="0" lang="en-US" sz="1800" b="1" i="0" u="none" strike="noStrike" cap="none" spc="0" normalizeH="0" baseline="0" dirty="0">
                  <a:ln>
                    <a:noFill/>
                  </a:ln>
                  <a:solidFill>
                    <a:srgbClr val="C00000"/>
                  </a:solidFill>
                  <a:effectLst/>
                  <a:uFillTx/>
                  <a:ea typeface="+mn-ea"/>
                  <a:cs typeface="+mn-cs"/>
                  <a:sym typeface="Calibri"/>
                </a:endParaRPr>
              </a:p>
            </p:txBody>
          </p:sp>
        </mc:Choice>
        <mc:Fallback xmlns="">
          <p:sp>
            <p:nvSpPr>
              <p:cNvPr id="10" name="TextBox 9">
                <a:extLst>
                  <a:ext uri="{FF2B5EF4-FFF2-40B4-BE49-F238E27FC236}">
                    <a16:creationId xmlns:a16="http://schemas.microsoft.com/office/drawing/2014/main" id="{41CD567D-742B-A841-A16A-BC1F58B278F3}"/>
                  </a:ext>
                </a:extLst>
              </p:cNvPr>
              <p:cNvSpPr txBox="1">
                <a:spLocks noRot="1" noChangeAspect="1" noMove="1" noResize="1" noEditPoints="1" noAdjustHandles="1" noChangeArrowheads="1" noChangeShapeType="1" noTextEdit="1"/>
              </p:cNvSpPr>
              <p:nvPr/>
            </p:nvSpPr>
            <p:spPr>
              <a:xfrm>
                <a:off x="5788021" y="2160066"/>
                <a:ext cx="3695112" cy="369330"/>
              </a:xfrm>
              <a:prstGeom prst="rect">
                <a:avLst/>
              </a:prstGeom>
              <a:blipFill>
                <a:blip r:embed="rId4"/>
                <a:stretch>
                  <a:fillRect b="-1333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9DE9B7-0B33-6A4A-81FA-C50BB8990065}"/>
                  </a:ext>
                </a:extLst>
              </p:cNvPr>
              <p:cNvSpPr txBox="1"/>
              <p:nvPr/>
            </p:nvSpPr>
            <p:spPr>
              <a:xfrm>
                <a:off x="5119719" y="3569152"/>
                <a:ext cx="5962528" cy="1077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kumimoji="0" lang="en-US" sz="3200" b="1" i="0" u="none" strike="noStrike" cap="none" spc="0" normalizeH="0" baseline="0" dirty="0">
                    <a:ln>
                      <a:noFill/>
                    </a:ln>
                    <a:effectLst/>
                    <a:uFillTx/>
                    <a:latin typeface="CordiaUPC" panose="020B0304020202020204" pitchFamily="34" charset="-34"/>
                    <a:cs typeface="CordiaUPC" panose="020B0304020202020204" pitchFamily="34" charset="-34"/>
                    <a:sym typeface="Calibri"/>
                  </a:rPr>
                  <a:t>If both </a:t>
                </a:r>
                <a14:m>
                  <m:oMath xmlns:m="http://schemas.openxmlformats.org/officeDocument/2006/math">
                    <m:r>
                      <a:rPr kumimoji="0" lang="en-US" sz="2000" b="1" i="1" u="none" strike="noStrike" cap="none" spc="0" normalizeH="0" baseline="0" smtClean="0">
                        <a:ln>
                          <a:noFill/>
                        </a:ln>
                        <a:solidFill>
                          <a:srgbClr val="C00000"/>
                        </a:solidFill>
                        <a:effectLst/>
                        <a:uFillTx/>
                        <a:latin typeface="Cambria Math" panose="02040503050406030204" pitchFamily="18" charset="0"/>
                        <a:cs typeface="CordiaUPC" panose="020B0304020202020204" pitchFamily="34" charset="-34"/>
                        <a:sym typeface="Calibri"/>
                      </a:rPr>
                      <m:t>𝑪</m:t>
                    </m:r>
                    <m:r>
                      <a:rPr kumimoji="0" lang="en-US" sz="2000" b="1" i="1" u="none" strike="noStrike" cap="none" spc="0" normalizeH="0" baseline="0" smtClean="0">
                        <a:ln>
                          <a:noFill/>
                        </a:ln>
                        <a:solidFill>
                          <a:srgbClr val="C00000"/>
                        </a:solidFill>
                        <a:effectLst/>
                        <a:uFillTx/>
                        <a:latin typeface="Cambria Math" panose="02040503050406030204" pitchFamily="18" charset="0"/>
                        <a:cs typeface="CordiaUPC" panose="020B0304020202020204" pitchFamily="34" charset="-34"/>
                        <a:sym typeface="Calibri"/>
                      </a:rPr>
                      <m:t>𝟏</m:t>
                    </m:r>
                  </m:oMath>
                </a14:m>
                <a:r>
                  <a:rPr kumimoji="0" lang="en-US" sz="3200" b="1" i="0" u="none" strike="noStrike" cap="none" spc="0" normalizeH="0" baseline="0" dirty="0">
                    <a:ln>
                      <a:noFill/>
                    </a:ln>
                    <a:effectLst/>
                    <a:uFillTx/>
                    <a:latin typeface="CordiaUPC" panose="020B0304020202020204" pitchFamily="34" charset="-34"/>
                    <a:cs typeface="CordiaUPC" panose="020B0304020202020204" pitchFamily="34" charset="-34"/>
                    <a:sym typeface="Calibri"/>
                  </a:rPr>
                  <a:t> and </a:t>
                </a:r>
                <a14:m>
                  <m:oMath xmlns:m="http://schemas.openxmlformats.org/officeDocument/2006/math">
                    <m:r>
                      <a:rPr lang="en-US" sz="2000" b="1" i="1">
                        <a:solidFill>
                          <a:srgbClr val="C00000"/>
                        </a:solidFill>
                        <a:latin typeface="Cambria Math" panose="02040503050406030204" pitchFamily="18" charset="0"/>
                        <a:cs typeface="CordiaUPC" panose="020B0304020202020204" pitchFamily="34" charset="-34"/>
                        <a:sym typeface="Calibri"/>
                      </a:rPr>
                      <m:t>𝑪</m:t>
                    </m:r>
                    <m:r>
                      <a:rPr lang="en-US" sz="2000" b="1" i="1" smtClean="0">
                        <a:solidFill>
                          <a:srgbClr val="C00000"/>
                        </a:solidFill>
                        <a:latin typeface="Cambria Math" panose="02040503050406030204" pitchFamily="18" charset="0"/>
                        <a:cs typeface="CordiaUPC" panose="020B0304020202020204" pitchFamily="34" charset="-34"/>
                        <a:sym typeface="Calibri"/>
                      </a:rPr>
                      <m:t>𝟐</m:t>
                    </m:r>
                  </m:oMath>
                </a14:m>
                <a:r>
                  <a:rPr kumimoji="0" lang="en-US" sz="3200" b="1" i="0" u="none" strike="noStrike" cap="none" spc="0" normalizeH="0" baseline="0" dirty="0">
                    <a:ln>
                      <a:noFill/>
                    </a:ln>
                    <a:effectLst/>
                    <a:uFillTx/>
                    <a:latin typeface="CordiaUPC" panose="020B0304020202020204" pitchFamily="34" charset="-34"/>
                    <a:cs typeface="CordiaUPC" panose="020B0304020202020204" pitchFamily="34" charset="-34"/>
                    <a:sym typeface="Calibri"/>
                  </a:rPr>
                  <a:t> satisfy the precision threshold</a:t>
                </a:r>
                <a:r>
                  <a:rPr lang="en-US" sz="3200" b="1" dirty="0">
                    <a:latin typeface="CordiaUPC" panose="020B0304020202020204" pitchFamily="34" charset="-34"/>
                    <a:cs typeface="CordiaUPC" panose="020B0304020202020204" pitchFamily="34" charset="-34"/>
                    <a:sym typeface="Calibri"/>
                  </a:rPr>
                  <a:t>,</a:t>
                </a:r>
              </a:p>
              <a:p>
                <a:pPr hangingPunct="0"/>
                <a:r>
                  <a:rPr lang="en-US" sz="3200" b="1" dirty="0">
                    <a:latin typeface="CordiaUPC" panose="020B0304020202020204" pitchFamily="34" charset="-34"/>
                    <a:cs typeface="CordiaUPC" panose="020B0304020202020204" pitchFamily="34" charset="-34"/>
                    <a:sym typeface="Calibri"/>
                  </a:rPr>
                  <a:t>then </a:t>
                </a:r>
                <a14:m>
                  <m:oMath xmlns:m="http://schemas.openxmlformats.org/officeDocument/2006/math">
                    <m:r>
                      <a:rPr lang="en-US" sz="2000" b="1" i="1">
                        <a:solidFill>
                          <a:srgbClr val="C00000"/>
                        </a:solidFill>
                        <a:latin typeface="Cambria Math" panose="02040503050406030204" pitchFamily="18" charset="0"/>
                        <a:cs typeface="CordiaUPC" panose="020B0304020202020204" pitchFamily="34" charset="-34"/>
                        <a:sym typeface="Calibri"/>
                      </a:rPr>
                      <m:t>𝑪</m:t>
                    </m:r>
                    <m:r>
                      <a:rPr lang="en-US" sz="2000" b="1" i="1" smtClean="0">
                        <a:solidFill>
                          <a:srgbClr val="C00000"/>
                        </a:solidFill>
                        <a:latin typeface="Cambria Math" panose="02040503050406030204" pitchFamily="18" charset="0"/>
                        <a:cs typeface="CordiaUPC" panose="020B0304020202020204" pitchFamily="34" charset="-34"/>
                        <a:sym typeface="Calibri"/>
                      </a:rPr>
                      <m:t>𝟐</m:t>
                    </m:r>
                  </m:oMath>
                </a14:m>
                <a:r>
                  <a:rPr lang="en-US" sz="3200" b="1" dirty="0">
                    <a:latin typeface="CordiaUPC" panose="020B0304020202020204" pitchFamily="34" charset="-34"/>
                    <a:cs typeface="CordiaUPC" panose="020B0304020202020204" pitchFamily="34" charset="-34"/>
                    <a:sym typeface="Calibri"/>
                  </a:rPr>
                  <a:t> is preferred.</a:t>
                </a:r>
                <a:endParaRPr kumimoji="0" lang="en-US" sz="3200" b="1" i="0" u="none" strike="noStrike" cap="none" spc="0" normalizeH="0" baseline="0" dirty="0">
                  <a:ln>
                    <a:noFill/>
                  </a:ln>
                  <a:effectLst/>
                  <a:uFillTx/>
                  <a:latin typeface="CordiaUPC" panose="020B0304020202020204" pitchFamily="34" charset="-34"/>
                  <a:cs typeface="CordiaUPC" panose="020B0304020202020204" pitchFamily="34" charset="-34"/>
                  <a:sym typeface="Calibri"/>
                </a:endParaRPr>
              </a:p>
            </p:txBody>
          </p:sp>
        </mc:Choice>
        <mc:Fallback xmlns="">
          <p:sp>
            <p:nvSpPr>
              <p:cNvPr id="19" name="TextBox 18">
                <a:extLst>
                  <a:ext uri="{FF2B5EF4-FFF2-40B4-BE49-F238E27FC236}">
                    <a16:creationId xmlns:a16="http://schemas.microsoft.com/office/drawing/2014/main" id="{B89DE9B7-0B33-6A4A-81FA-C50BB8990065}"/>
                  </a:ext>
                </a:extLst>
              </p:cNvPr>
              <p:cNvSpPr txBox="1">
                <a:spLocks noRot="1" noChangeAspect="1" noMove="1" noResize="1" noEditPoints="1" noAdjustHandles="1" noChangeArrowheads="1" noChangeShapeType="1" noTextEdit="1"/>
              </p:cNvSpPr>
              <p:nvPr/>
            </p:nvSpPr>
            <p:spPr>
              <a:xfrm>
                <a:off x="5119719" y="3569152"/>
                <a:ext cx="5962528" cy="1077216"/>
              </a:xfrm>
              <a:prstGeom prst="rect">
                <a:avLst/>
              </a:prstGeom>
              <a:blipFill>
                <a:blip r:embed="rId5"/>
                <a:stretch>
                  <a:fillRect l="-3185" t="-5814" r="-2123" b="-16279"/>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5FE50243-598B-3243-BA20-BBF7103BD72D}"/>
                  </a:ext>
                </a:extLst>
              </p:cNvPr>
              <p:cNvSpPr/>
              <p:nvPr/>
            </p:nvSpPr>
            <p:spPr>
              <a:xfrm>
                <a:off x="1025918" y="5703904"/>
                <a:ext cx="10248186" cy="646331"/>
              </a:xfrm>
              <a:prstGeom prst="rect">
                <a:avLst/>
              </a:prstGeom>
            </p:spPr>
            <p:txBody>
              <a:bodyPr wrap="square">
                <a:spAutoFit/>
              </a:bodyPr>
              <a:lstStyle/>
              <a:p>
                <a:r>
                  <a:rPr lang="en-US" dirty="0"/>
                  <a:t>The problem becomes </a:t>
                </a:r>
                <a:r>
                  <a:rPr lang="en-US" b="1" i="1" dirty="0">
                    <a:solidFill>
                      <a:srgbClr val="C00000"/>
                    </a:solidFill>
                  </a:rPr>
                  <a:t>finding the set of lowest possible threshold values (</a:t>
                </a:r>
                <a14:m>
                  <m:oMath xmlns:m="http://schemas.openxmlformats.org/officeDocument/2006/math">
                    <m:sSup>
                      <m:sSupPr>
                        <m:ctrlPr>
                          <a:rPr lang="en-US" b="1" i="1">
                            <a:solidFill>
                              <a:srgbClr val="C00000"/>
                            </a:solidFill>
                            <a:latin typeface="Cambria Math" panose="02040503050406030204" pitchFamily="18" charset="0"/>
                          </a:rPr>
                        </m:ctrlPr>
                      </m:sSupPr>
                      <m:e>
                        <m:r>
                          <a:rPr lang="en-US" b="1" i="1">
                            <a:solidFill>
                              <a:srgbClr val="C00000"/>
                            </a:solidFill>
                            <a:latin typeface="Cambria Math" panose="02040503050406030204" pitchFamily="18" charset="0"/>
                          </a:rPr>
                          <m:t>𝜽</m:t>
                        </m:r>
                      </m:e>
                      <m:sup>
                        <m:r>
                          <a:rPr lang="en-US" b="1" i="1">
                            <a:solidFill>
                              <a:srgbClr val="C00000"/>
                            </a:solidFill>
                            <a:latin typeface="Cambria Math" panose="02040503050406030204" pitchFamily="18" charset="0"/>
                          </a:rPr>
                          <m:t>′</m:t>
                        </m:r>
                      </m:sup>
                    </m:sSup>
                    <m:r>
                      <a:rPr lang="en-US" b="1" i="1">
                        <a:solidFill>
                          <a:srgbClr val="C00000"/>
                        </a:solidFill>
                        <a:latin typeface="Cambria Math" panose="02040503050406030204" pitchFamily="18" charset="0"/>
                      </a:rPr>
                      <m:t>𝒔</m:t>
                    </m:r>
                  </m:oMath>
                </a14:m>
                <a:r>
                  <a:rPr lang="en-US" b="1" i="1" dirty="0">
                    <a:solidFill>
                      <a:srgbClr val="C00000"/>
                    </a:solidFill>
                  </a:rPr>
                  <a:t>) that achieve certain precision threshold (e.g., 90%)</a:t>
                </a:r>
              </a:p>
            </p:txBody>
          </p:sp>
        </mc:Choice>
        <mc:Fallback xmlns="">
          <p:sp>
            <p:nvSpPr>
              <p:cNvPr id="12" name="Rectangle 11">
                <a:extLst>
                  <a:ext uri="{FF2B5EF4-FFF2-40B4-BE49-F238E27FC236}">
                    <a16:creationId xmlns:a16="http://schemas.microsoft.com/office/drawing/2014/main" id="{5FE50243-598B-3243-BA20-BBF7103BD72D}"/>
                  </a:ext>
                </a:extLst>
              </p:cNvPr>
              <p:cNvSpPr>
                <a:spLocks noRot="1" noChangeAspect="1" noMove="1" noResize="1" noEditPoints="1" noAdjustHandles="1" noChangeArrowheads="1" noChangeShapeType="1" noTextEdit="1"/>
              </p:cNvSpPr>
              <p:nvPr/>
            </p:nvSpPr>
            <p:spPr>
              <a:xfrm>
                <a:off x="1025918" y="5703904"/>
                <a:ext cx="10248186" cy="646331"/>
              </a:xfrm>
              <a:prstGeom prst="rect">
                <a:avLst/>
              </a:prstGeom>
              <a:blipFill>
                <a:blip r:embed="rId6"/>
                <a:stretch>
                  <a:fillRect l="-495" t="-3846" b="-11538"/>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76EFF8A7-E1E1-AD48-AEFA-C045B8973DA5}"/>
              </a:ext>
            </a:extLst>
          </p:cNvPr>
          <p:cNvSpPr txBox="1"/>
          <p:nvPr/>
        </p:nvSpPr>
        <p:spPr>
          <a:xfrm>
            <a:off x="4089256" y="680568"/>
            <a:ext cx="1424619"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FF0000"/>
                </a:solidFill>
                <a:effectLst/>
                <a:uFillTx/>
                <a:latin typeface="+mn-lt"/>
                <a:ea typeface="+mn-ea"/>
                <a:cs typeface="+mn-cs"/>
                <a:sym typeface="Calibri"/>
              </a:rPr>
              <a:t>High precision</a:t>
            </a:r>
          </a:p>
          <a:p>
            <a:pPr marL="0" marR="0" indent="0" algn="l" defTabSz="914400" rtl="0" fontAlgn="auto" latinLnBrk="0" hangingPunct="0">
              <a:lnSpc>
                <a:spcPct val="100000"/>
              </a:lnSpc>
              <a:spcBef>
                <a:spcPts val="0"/>
              </a:spcBef>
              <a:spcAft>
                <a:spcPts val="0"/>
              </a:spcAft>
              <a:buClrTx/>
              <a:buSzTx/>
              <a:buFontTx/>
              <a:buNone/>
              <a:tabLst/>
            </a:pPr>
            <a:r>
              <a:rPr lang="en-US" dirty="0">
                <a:solidFill>
                  <a:srgbClr val="FF0000"/>
                </a:solidFill>
                <a:sym typeface="Calibri"/>
              </a:rPr>
              <a:t>Low recall</a:t>
            </a:r>
            <a:endParaRPr kumimoji="0" lang="en-US" sz="1800" b="0" i="0" u="none" strike="noStrike" cap="none" spc="0" normalizeH="0" baseline="0" dirty="0">
              <a:ln>
                <a:noFill/>
              </a:ln>
              <a:solidFill>
                <a:srgbClr val="FF0000"/>
              </a:solidFill>
              <a:effectLst/>
              <a:uFillTx/>
              <a:sym typeface="Calibri"/>
            </a:endParaRPr>
          </a:p>
        </p:txBody>
      </p:sp>
      <p:cxnSp>
        <p:nvCxnSpPr>
          <p:cNvPr id="23" name="Straight Arrow Connector 22">
            <a:extLst>
              <a:ext uri="{FF2B5EF4-FFF2-40B4-BE49-F238E27FC236}">
                <a16:creationId xmlns:a16="http://schemas.microsoft.com/office/drawing/2014/main" id="{615E6D29-BF1C-F142-906B-B286971FC395}"/>
              </a:ext>
            </a:extLst>
          </p:cNvPr>
          <p:cNvCxnSpPr>
            <a:cxnSpLocks/>
          </p:cNvCxnSpPr>
          <p:nvPr/>
        </p:nvCxnSpPr>
        <p:spPr>
          <a:xfrm flipH="1">
            <a:off x="4352544" y="1347985"/>
            <a:ext cx="224099" cy="519694"/>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4" name="TextBox 23">
            <a:extLst>
              <a:ext uri="{FF2B5EF4-FFF2-40B4-BE49-F238E27FC236}">
                <a16:creationId xmlns:a16="http://schemas.microsoft.com/office/drawing/2014/main" id="{E18B1EBC-1FB7-334B-862C-9D2E19FBDD31}"/>
              </a:ext>
            </a:extLst>
          </p:cNvPr>
          <p:cNvSpPr txBox="1"/>
          <p:nvPr/>
        </p:nvSpPr>
        <p:spPr>
          <a:xfrm>
            <a:off x="15283" y="4766826"/>
            <a:ext cx="1335556"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FF0000"/>
                </a:solidFill>
                <a:effectLst/>
                <a:uFillTx/>
                <a:latin typeface="+mn-lt"/>
                <a:ea typeface="+mn-ea"/>
                <a:cs typeface="+mn-cs"/>
                <a:sym typeface="Calibri"/>
              </a:rPr>
              <a:t>low precision</a:t>
            </a:r>
          </a:p>
          <a:p>
            <a:pPr marL="0" marR="0" indent="0" algn="l" defTabSz="914400" rtl="0" fontAlgn="auto" latinLnBrk="0" hangingPunct="0">
              <a:lnSpc>
                <a:spcPct val="100000"/>
              </a:lnSpc>
              <a:spcBef>
                <a:spcPts val="0"/>
              </a:spcBef>
              <a:spcAft>
                <a:spcPts val="0"/>
              </a:spcAft>
              <a:buClrTx/>
              <a:buSzTx/>
              <a:buFontTx/>
              <a:buNone/>
              <a:tabLst/>
            </a:pPr>
            <a:r>
              <a:rPr lang="en-US" dirty="0">
                <a:solidFill>
                  <a:srgbClr val="FF0000"/>
                </a:solidFill>
                <a:sym typeface="Calibri"/>
              </a:rPr>
              <a:t>high recall</a:t>
            </a:r>
            <a:endParaRPr kumimoji="0" lang="en-US" sz="1800" b="0" i="0" u="none" strike="noStrike" cap="none" spc="0" normalizeH="0" baseline="0" dirty="0">
              <a:ln>
                <a:noFill/>
              </a:ln>
              <a:solidFill>
                <a:srgbClr val="FF0000"/>
              </a:solidFill>
              <a:effectLst/>
              <a:uFillTx/>
              <a:sym typeface="Calibri"/>
            </a:endParaRPr>
          </a:p>
        </p:txBody>
      </p:sp>
      <p:cxnSp>
        <p:nvCxnSpPr>
          <p:cNvPr id="25" name="Straight Arrow Connector 24">
            <a:extLst>
              <a:ext uri="{FF2B5EF4-FFF2-40B4-BE49-F238E27FC236}">
                <a16:creationId xmlns:a16="http://schemas.microsoft.com/office/drawing/2014/main" id="{064B70A2-4623-2949-95D0-DD8BD52BBD86}"/>
              </a:ext>
            </a:extLst>
          </p:cNvPr>
          <p:cNvCxnSpPr>
            <a:cxnSpLocks/>
          </p:cNvCxnSpPr>
          <p:nvPr/>
        </p:nvCxnSpPr>
        <p:spPr>
          <a:xfrm flipV="1">
            <a:off x="843339" y="4476077"/>
            <a:ext cx="846006" cy="354066"/>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563204335"/>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B2BEF5-2B34-4771-87D6-6BCCE3519057}"/>
              </a:ext>
            </a:extLst>
          </p:cNvPr>
          <p:cNvSpPr>
            <a:spLocks noGrp="1"/>
          </p:cNvSpPr>
          <p:nvPr>
            <p:ph type="sldNum" sz="quarter" idx="2"/>
          </p:nvPr>
        </p:nvSpPr>
        <p:spPr>
          <a:xfrm>
            <a:off x="11378677" y="6548630"/>
            <a:ext cx="203009" cy="177417"/>
          </a:xfrm>
        </p:spPr>
        <p:txBody>
          <a:bodyPr/>
          <a:lstStyle/>
          <a:p>
            <a:fld id="{86CB4B4D-7CA3-9044-876B-883B54F8677D}" type="slidenum">
              <a:rPr lang="en-US"/>
              <a:t>74</a:t>
            </a:fld>
            <a:endParaRPr lang="en-US"/>
          </a:p>
        </p:txBody>
      </p:sp>
      <p:sp>
        <p:nvSpPr>
          <p:cNvPr id="3" name="Title 2">
            <a:extLst>
              <a:ext uri="{FF2B5EF4-FFF2-40B4-BE49-F238E27FC236}">
                <a16:creationId xmlns:a16="http://schemas.microsoft.com/office/drawing/2014/main" id="{1A34BE3E-A276-4D9F-897C-14488D9191FD}"/>
              </a:ext>
            </a:extLst>
          </p:cNvPr>
          <p:cNvSpPr>
            <a:spLocks noGrp="1"/>
          </p:cNvSpPr>
          <p:nvPr>
            <p:ph type="title"/>
          </p:nvPr>
        </p:nvSpPr>
        <p:spPr>
          <a:xfrm>
            <a:off x="301938" y="87982"/>
            <a:ext cx="10972166" cy="571498"/>
          </a:xfrm>
        </p:spPr>
        <p:txBody>
          <a:bodyPr lIns="0" tIns="0" rIns="0" bIns="0" anchor="t">
            <a:normAutofit/>
          </a:bodyPr>
          <a:lstStyle/>
          <a:p>
            <a:r>
              <a:rPr lang="en-US" dirty="0">
                <a:latin typeface="IBM Plex Sans"/>
              </a:rPr>
              <a:t>Exploring the ideal set of threshold values</a:t>
            </a:r>
            <a:endParaRPr lang="en-US" dirty="0"/>
          </a:p>
        </p:txBody>
      </p:sp>
      <p:sp>
        <p:nvSpPr>
          <p:cNvPr id="38" name="Text Placeholder 3">
            <a:extLst>
              <a:ext uri="{FF2B5EF4-FFF2-40B4-BE49-F238E27FC236}">
                <a16:creationId xmlns:a16="http://schemas.microsoft.com/office/drawing/2014/main" id="{9AFA7309-94B8-AC4F-8990-16AFFCFDBA64}"/>
              </a:ext>
            </a:extLst>
          </p:cNvPr>
          <p:cNvSpPr>
            <a:spLocks noGrp="1"/>
          </p:cNvSpPr>
          <p:nvPr>
            <p:ph type="body" idx="1"/>
          </p:nvPr>
        </p:nvSpPr>
        <p:spPr>
          <a:xfrm>
            <a:off x="609519" y="864937"/>
            <a:ext cx="10972166" cy="5067300"/>
          </a:xfrm>
        </p:spPr>
        <p:txBody>
          <a:bodyPr>
            <a:normAutofit/>
          </a:bodyPr>
          <a:lstStyle/>
          <a:p>
            <a:r>
              <a:rPr lang="en-US" b="1" dirty="0">
                <a:solidFill>
                  <a:schemeClr val="tx1"/>
                </a:solidFill>
              </a:rPr>
              <a:t>Core idea: </a:t>
            </a:r>
            <a:r>
              <a:rPr lang="en-US" dirty="0">
                <a:solidFill>
                  <a:schemeClr val="tx1"/>
                </a:solidFill>
              </a:rPr>
              <a:t>finding the the set of threshold values using binary search</a:t>
            </a:r>
          </a:p>
          <a:p>
            <a:endParaRPr lang="en-US" dirty="0">
              <a:solidFill>
                <a:schemeClr val="tx1"/>
              </a:solidFill>
            </a:endParaRPr>
          </a:p>
          <a:p>
            <a:endParaRPr lang="en-US" dirty="0">
              <a:solidFill>
                <a:schemeClr val="tx1"/>
              </a:solidFill>
            </a:endParaRPr>
          </a:p>
          <a:p>
            <a:endParaRPr lang="en-US" dirty="0">
              <a:solidFill>
                <a:schemeClr val="tx1"/>
              </a:solidFill>
            </a:endParaRPr>
          </a:p>
        </p:txBody>
      </p:sp>
      <p:sp>
        <p:nvSpPr>
          <p:cNvPr id="5" name="Rectangle 4">
            <a:extLst>
              <a:ext uri="{FF2B5EF4-FFF2-40B4-BE49-F238E27FC236}">
                <a16:creationId xmlns:a16="http://schemas.microsoft.com/office/drawing/2014/main" id="{F40D7EC5-DD6F-4149-9C37-639FA63BD503}"/>
              </a:ext>
            </a:extLst>
          </p:cNvPr>
          <p:cNvSpPr/>
          <p:nvPr/>
        </p:nvSpPr>
        <p:spPr>
          <a:xfrm>
            <a:off x="9036396" y="156631"/>
            <a:ext cx="2853666" cy="400110"/>
          </a:xfrm>
          <a:prstGeom prst="rect">
            <a:avLst/>
          </a:prstGeom>
        </p:spPr>
        <p:txBody>
          <a:bodyPr wrap="none">
            <a:spAutoFit/>
          </a:bodyPr>
          <a:lstStyle/>
          <a:p>
            <a:pPr lvl="1"/>
            <a:r>
              <a:rPr lang="en-US" sz="2000" dirty="0">
                <a:latin typeface="IBM Plex Sans" panose="020B0503050203000203" pitchFamily="34" charset="0"/>
              </a:rPr>
              <a:t>[</a:t>
            </a:r>
            <a:r>
              <a:rPr lang="en-US" sz="2000" dirty="0" err="1">
                <a:latin typeface="IBM Plex Sans" panose="020B0503050203000203" pitchFamily="34" charset="0"/>
              </a:rPr>
              <a:t>Arasu</a:t>
            </a:r>
            <a:r>
              <a:rPr lang="en-US" sz="2000" dirty="0">
                <a:latin typeface="IBM Plex Sans" panose="020B0503050203000203" pitchFamily="34" charset="0"/>
              </a:rPr>
              <a:t> et al., 2010]</a:t>
            </a:r>
          </a:p>
        </p:txBody>
      </p:sp>
      <p:pic>
        <p:nvPicPr>
          <p:cNvPr id="6" name="Picture 5">
            <a:extLst>
              <a:ext uri="{FF2B5EF4-FFF2-40B4-BE49-F238E27FC236}">
                <a16:creationId xmlns:a16="http://schemas.microsoft.com/office/drawing/2014/main" id="{4EA48594-C56F-EC48-91E2-17C5EBCC4F9C}"/>
              </a:ext>
            </a:extLst>
          </p:cNvPr>
          <p:cNvPicPr>
            <a:picLocks noChangeAspect="1"/>
          </p:cNvPicPr>
          <p:nvPr/>
        </p:nvPicPr>
        <p:blipFill>
          <a:blip r:embed="rId2"/>
          <a:stretch>
            <a:fillRect/>
          </a:stretch>
        </p:blipFill>
        <p:spPr>
          <a:xfrm>
            <a:off x="8280849" y="2472948"/>
            <a:ext cx="3097828" cy="3240889"/>
          </a:xfrm>
          <a:prstGeom prst="rect">
            <a:avLst/>
          </a:prstGeom>
        </p:spPr>
      </p:pic>
      <p:pic>
        <p:nvPicPr>
          <p:cNvPr id="8" name="Picture 7">
            <a:extLst>
              <a:ext uri="{FF2B5EF4-FFF2-40B4-BE49-F238E27FC236}">
                <a16:creationId xmlns:a16="http://schemas.microsoft.com/office/drawing/2014/main" id="{B16EEDEA-9B9E-8D4A-8977-0F351EF2CC49}"/>
              </a:ext>
            </a:extLst>
          </p:cNvPr>
          <p:cNvPicPr>
            <a:picLocks noChangeAspect="1"/>
          </p:cNvPicPr>
          <p:nvPr/>
        </p:nvPicPr>
        <p:blipFill>
          <a:blip r:embed="rId3"/>
          <a:stretch>
            <a:fillRect/>
          </a:stretch>
        </p:blipFill>
        <p:spPr>
          <a:xfrm>
            <a:off x="609519" y="2472949"/>
            <a:ext cx="3092577" cy="3240889"/>
          </a:xfrm>
          <a:prstGeom prst="rect">
            <a:avLst/>
          </a:prstGeom>
        </p:spPr>
      </p:pic>
      <p:cxnSp>
        <p:nvCxnSpPr>
          <p:cNvPr id="10" name="Straight Arrow Connector 9">
            <a:extLst>
              <a:ext uri="{FF2B5EF4-FFF2-40B4-BE49-F238E27FC236}">
                <a16:creationId xmlns:a16="http://schemas.microsoft.com/office/drawing/2014/main" id="{E0893095-7B00-E041-8128-3089E688EEB9}"/>
              </a:ext>
            </a:extLst>
          </p:cNvPr>
          <p:cNvCxnSpPr>
            <a:cxnSpLocks/>
          </p:cNvCxnSpPr>
          <p:nvPr/>
        </p:nvCxnSpPr>
        <p:spPr>
          <a:xfrm flipH="1" flipV="1">
            <a:off x="2405849" y="2243991"/>
            <a:ext cx="213063" cy="1082280"/>
          </a:xfrm>
          <a:prstGeom prst="straightConnector1">
            <a:avLst/>
          </a:prstGeom>
          <a:noFill/>
          <a:ln w="25400" cap="flat">
            <a:solidFill>
              <a:srgbClr val="C0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72F507E-497D-B44B-AD60-40811C0BF938}"/>
                  </a:ext>
                </a:extLst>
              </p:cNvPr>
              <p:cNvSpPr txBox="1"/>
              <p:nvPr/>
            </p:nvSpPr>
            <p:spPr>
              <a:xfrm>
                <a:off x="301938" y="1634833"/>
                <a:ext cx="3407534"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a:solidFill>
                      <a:srgbClr val="C00000"/>
                    </a:solidFill>
                    <a:sym typeface="Calibri"/>
                  </a:rPr>
                  <a:t>All Boolean functions in this region </a:t>
                </a:r>
              </a:p>
              <a:p>
                <a:pPr marL="0" marR="0" indent="0" algn="ctr" defTabSz="914400" rtl="0" fontAlgn="auto" latinLnBrk="0" hangingPunct="0">
                  <a:lnSpc>
                    <a:spcPct val="100000"/>
                  </a:lnSpc>
                  <a:spcBef>
                    <a:spcPts val="0"/>
                  </a:spcBef>
                  <a:spcAft>
                    <a:spcPts val="0"/>
                  </a:spcAft>
                  <a:buClrTx/>
                  <a:buSzTx/>
                  <a:buFontTx/>
                  <a:buNone/>
                  <a:tabLst/>
                </a:pPr>
                <a:r>
                  <a:rPr lang="en-US" dirty="0">
                    <a:solidFill>
                      <a:srgbClr val="C00000"/>
                    </a:solidFill>
                    <a:sym typeface="Calibri"/>
                  </a:rPr>
                  <a:t>has precision &gt; </a:t>
                </a:r>
                <a14:m>
                  <m:oMath xmlns:m="http://schemas.openxmlformats.org/officeDocument/2006/math">
                    <m:r>
                      <a:rPr lang="en-US" b="0" i="1" smtClean="0">
                        <a:solidFill>
                          <a:srgbClr val="C00000"/>
                        </a:solidFill>
                        <a:latin typeface="Cambria Math" panose="02040503050406030204" pitchFamily="18" charset="0"/>
                        <a:sym typeface="Calibri"/>
                      </a:rPr>
                      <m:t>𝑃</m:t>
                    </m:r>
                    <m:r>
                      <a:rPr lang="en-US" b="0" i="1" smtClean="0">
                        <a:solidFill>
                          <a:srgbClr val="C00000"/>
                        </a:solidFill>
                        <a:latin typeface="Cambria Math" panose="02040503050406030204" pitchFamily="18" charset="0"/>
                        <a:sym typeface="Calibri"/>
                      </a:rPr>
                      <m:t>′</m:t>
                    </m:r>
                  </m:oMath>
                </a14:m>
                <a:endParaRPr kumimoji="0" lang="en-US" sz="1800" b="0" i="0" u="none" strike="noStrike" cap="none" spc="0" normalizeH="0" baseline="0" dirty="0">
                  <a:ln>
                    <a:noFill/>
                  </a:ln>
                  <a:solidFill>
                    <a:srgbClr val="C00000"/>
                  </a:solidFill>
                  <a:effectLst/>
                  <a:uFillTx/>
                  <a:latin typeface="+mn-lt"/>
                  <a:ea typeface="+mn-ea"/>
                  <a:cs typeface="+mn-cs"/>
                  <a:sym typeface="Calibri"/>
                </a:endParaRPr>
              </a:p>
            </p:txBody>
          </p:sp>
        </mc:Choice>
        <mc:Fallback xmlns="">
          <p:sp>
            <p:nvSpPr>
              <p:cNvPr id="12" name="TextBox 11">
                <a:extLst>
                  <a:ext uri="{FF2B5EF4-FFF2-40B4-BE49-F238E27FC236}">
                    <a16:creationId xmlns:a16="http://schemas.microsoft.com/office/drawing/2014/main" id="{C72F507E-497D-B44B-AD60-40811C0BF938}"/>
                  </a:ext>
                </a:extLst>
              </p:cNvPr>
              <p:cNvSpPr txBox="1">
                <a:spLocks noRot="1" noChangeAspect="1" noMove="1" noResize="1" noEditPoints="1" noAdjustHandles="1" noChangeArrowheads="1" noChangeShapeType="1" noTextEdit="1"/>
              </p:cNvSpPr>
              <p:nvPr/>
            </p:nvSpPr>
            <p:spPr>
              <a:xfrm>
                <a:off x="301938" y="1634833"/>
                <a:ext cx="3407534" cy="646329"/>
              </a:xfrm>
              <a:prstGeom prst="rect">
                <a:avLst/>
              </a:prstGeom>
              <a:blipFill>
                <a:blip r:embed="rId4"/>
                <a:stretch>
                  <a:fillRect l="-2612" t="-3846" r="-2239" b="-13462"/>
                </a:stretch>
              </a:blipFill>
              <a:ln w="12700" cap="flat">
                <a:noFill/>
                <a:miter lim="400000"/>
              </a:ln>
              <a:effectLst/>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D8E83BDD-0DC8-AC43-8677-8867B7819A47}"/>
              </a:ext>
            </a:extLst>
          </p:cNvPr>
          <p:cNvCxnSpPr>
            <a:cxnSpLocks/>
            <a:endCxn id="22" idx="0"/>
          </p:cNvCxnSpPr>
          <p:nvPr/>
        </p:nvCxnSpPr>
        <p:spPr>
          <a:xfrm>
            <a:off x="1768135" y="4455830"/>
            <a:ext cx="0" cy="1537233"/>
          </a:xfrm>
          <a:prstGeom prst="straightConnector1">
            <a:avLst/>
          </a:prstGeom>
          <a:noFill/>
          <a:ln w="25400" cap="flat">
            <a:solidFill>
              <a:srgbClr val="C0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A5B6C5A-D75A-2A48-A7BF-83A89AA1C3B0}"/>
                  </a:ext>
                </a:extLst>
              </p:cNvPr>
              <p:cNvSpPr txBox="1"/>
              <p:nvPr/>
            </p:nvSpPr>
            <p:spPr>
              <a:xfrm>
                <a:off x="64368" y="5993063"/>
                <a:ext cx="3407534"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a:solidFill>
                      <a:srgbClr val="C00000"/>
                    </a:solidFill>
                    <a:sym typeface="Calibri"/>
                  </a:rPr>
                  <a:t>All Boolean functions in this region </a:t>
                </a:r>
              </a:p>
              <a:p>
                <a:pPr marL="0" marR="0" indent="0" algn="ctr" defTabSz="914400" rtl="0" fontAlgn="auto" latinLnBrk="0" hangingPunct="0">
                  <a:lnSpc>
                    <a:spcPct val="100000"/>
                  </a:lnSpc>
                  <a:spcBef>
                    <a:spcPts val="0"/>
                  </a:spcBef>
                  <a:spcAft>
                    <a:spcPts val="0"/>
                  </a:spcAft>
                  <a:buClrTx/>
                  <a:buSzTx/>
                  <a:buFontTx/>
                  <a:buNone/>
                  <a:tabLst/>
                </a:pPr>
                <a:r>
                  <a:rPr lang="en-US" dirty="0">
                    <a:solidFill>
                      <a:srgbClr val="C00000"/>
                    </a:solidFill>
                    <a:sym typeface="Calibri"/>
                  </a:rPr>
                  <a:t>has precision &lt; </a:t>
                </a:r>
                <a14:m>
                  <m:oMath xmlns:m="http://schemas.openxmlformats.org/officeDocument/2006/math">
                    <m:r>
                      <a:rPr lang="en-US" b="0" i="1" smtClean="0">
                        <a:solidFill>
                          <a:srgbClr val="C00000"/>
                        </a:solidFill>
                        <a:latin typeface="Cambria Math" panose="02040503050406030204" pitchFamily="18" charset="0"/>
                        <a:sym typeface="Calibri"/>
                      </a:rPr>
                      <m:t>𝑃</m:t>
                    </m:r>
                    <m:r>
                      <a:rPr lang="en-US" b="0" i="1" smtClean="0">
                        <a:solidFill>
                          <a:srgbClr val="C00000"/>
                        </a:solidFill>
                        <a:latin typeface="Cambria Math" panose="02040503050406030204" pitchFamily="18" charset="0"/>
                        <a:sym typeface="Calibri"/>
                      </a:rPr>
                      <m:t>′</m:t>
                    </m:r>
                  </m:oMath>
                </a14:m>
                <a:endParaRPr kumimoji="0" lang="en-US" sz="1800" b="0" i="0" u="none" strike="noStrike" cap="none" spc="0" normalizeH="0" baseline="0" dirty="0">
                  <a:ln>
                    <a:noFill/>
                  </a:ln>
                  <a:solidFill>
                    <a:srgbClr val="C00000"/>
                  </a:solidFill>
                  <a:effectLst/>
                  <a:uFillTx/>
                  <a:latin typeface="+mn-lt"/>
                  <a:ea typeface="+mn-ea"/>
                  <a:cs typeface="+mn-cs"/>
                  <a:sym typeface="Calibri"/>
                </a:endParaRPr>
              </a:p>
            </p:txBody>
          </p:sp>
        </mc:Choice>
        <mc:Fallback xmlns="">
          <p:sp>
            <p:nvSpPr>
              <p:cNvPr id="22" name="TextBox 21">
                <a:extLst>
                  <a:ext uri="{FF2B5EF4-FFF2-40B4-BE49-F238E27FC236}">
                    <a16:creationId xmlns:a16="http://schemas.microsoft.com/office/drawing/2014/main" id="{DA5B6C5A-D75A-2A48-A7BF-83A89AA1C3B0}"/>
                  </a:ext>
                </a:extLst>
              </p:cNvPr>
              <p:cNvSpPr txBox="1">
                <a:spLocks noRot="1" noChangeAspect="1" noMove="1" noResize="1" noEditPoints="1" noAdjustHandles="1" noChangeArrowheads="1" noChangeShapeType="1" noTextEdit="1"/>
              </p:cNvSpPr>
              <p:nvPr/>
            </p:nvSpPr>
            <p:spPr>
              <a:xfrm>
                <a:off x="64368" y="5993063"/>
                <a:ext cx="3407534" cy="646329"/>
              </a:xfrm>
              <a:prstGeom prst="rect">
                <a:avLst/>
              </a:prstGeom>
              <a:blipFill>
                <a:blip r:embed="rId5"/>
                <a:stretch>
                  <a:fillRect l="-1859" t="-3846" r="-2230" b="-13462"/>
                </a:stretch>
              </a:blipFill>
              <a:ln w="12700" cap="flat">
                <a:noFill/>
                <a:miter lim="400000"/>
              </a:ln>
              <a:effectLst/>
            </p:spPr>
            <p:txBody>
              <a:bodyPr/>
              <a:lstStyle/>
              <a:p>
                <a:r>
                  <a:rPr lang="en-US">
                    <a:noFill/>
                  </a:rPr>
                  <a:t> </a:t>
                </a:r>
              </a:p>
            </p:txBody>
          </p:sp>
        </mc:Fallback>
      </mc:AlternateContent>
      <p:pic>
        <p:nvPicPr>
          <p:cNvPr id="24" name="Picture 23">
            <a:extLst>
              <a:ext uri="{FF2B5EF4-FFF2-40B4-BE49-F238E27FC236}">
                <a16:creationId xmlns:a16="http://schemas.microsoft.com/office/drawing/2014/main" id="{97EA9AFB-8AEA-5D46-9B99-6879DAC4865F}"/>
              </a:ext>
            </a:extLst>
          </p:cNvPr>
          <p:cNvPicPr>
            <a:picLocks noChangeAspect="1"/>
          </p:cNvPicPr>
          <p:nvPr/>
        </p:nvPicPr>
        <p:blipFill>
          <a:blip r:embed="rId6"/>
          <a:stretch>
            <a:fillRect/>
          </a:stretch>
        </p:blipFill>
        <p:spPr>
          <a:xfrm>
            <a:off x="4442558" y="2472948"/>
            <a:ext cx="3097829" cy="3235388"/>
          </a:xfrm>
          <a:prstGeom prst="rect">
            <a:avLst/>
          </a:prstGeom>
        </p:spPr>
      </p:pic>
      <p:cxnSp>
        <p:nvCxnSpPr>
          <p:cNvPr id="26" name="Straight Arrow Connector 25">
            <a:extLst>
              <a:ext uri="{FF2B5EF4-FFF2-40B4-BE49-F238E27FC236}">
                <a16:creationId xmlns:a16="http://schemas.microsoft.com/office/drawing/2014/main" id="{824591DD-04E4-754A-8CFD-3B876058C64D}"/>
              </a:ext>
            </a:extLst>
          </p:cNvPr>
          <p:cNvCxnSpPr>
            <a:cxnSpLocks/>
          </p:cNvCxnSpPr>
          <p:nvPr/>
        </p:nvCxnSpPr>
        <p:spPr>
          <a:xfrm flipV="1">
            <a:off x="5467449" y="2221846"/>
            <a:ext cx="345934" cy="686431"/>
          </a:xfrm>
          <a:prstGeom prst="straightConnector1">
            <a:avLst/>
          </a:prstGeom>
          <a:noFill/>
          <a:ln w="25400" cap="flat">
            <a:solidFill>
              <a:srgbClr val="C0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8" name="TextBox 27">
            <a:extLst>
              <a:ext uri="{FF2B5EF4-FFF2-40B4-BE49-F238E27FC236}">
                <a16:creationId xmlns:a16="http://schemas.microsoft.com/office/drawing/2014/main" id="{FE0EFBB4-020D-F640-919B-20002273D50E}"/>
              </a:ext>
            </a:extLst>
          </p:cNvPr>
          <p:cNvSpPr txBox="1"/>
          <p:nvPr/>
        </p:nvSpPr>
        <p:spPr>
          <a:xfrm>
            <a:off x="4275907" y="1465301"/>
            <a:ext cx="3431130"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a:solidFill>
                  <a:srgbClr val="C00000"/>
                </a:solidFill>
                <a:sym typeface="Calibri"/>
              </a:rPr>
              <a:t>Each point corresponds to a </a:t>
            </a:r>
          </a:p>
          <a:p>
            <a:pPr marL="0" marR="0" indent="0" algn="ctr" defTabSz="914400" rtl="0" fontAlgn="auto" latinLnBrk="0" hangingPunct="0">
              <a:lnSpc>
                <a:spcPct val="100000"/>
              </a:lnSpc>
              <a:spcBef>
                <a:spcPts val="0"/>
              </a:spcBef>
              <a:spcAft>
                <a:spcPts val="0"/>
              </a:spcAft>
              <a:buClrTx/>
              <a:buSzTx/>
              <a:buFontTx/>
              <a:buNone/>
              <a:tabLst/>
            </a:pPr>
            <a:r>
              <a:rPr lang="en-US" dirty="0">
                <a:solidFill>
                  <a:srgbClr val="C00000"/>
                </a:solidFill>
                <a:sym typeface="Calibri"/>
              </a:rPr>
              <a:t>conjunction of predicates (i.e., rule)</a:t>
            </a:r>
          </a:p>
          <a:p>
            <a:pPr marL="0" marR="0" indent="0" algn="ctr"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C00000"/>
              </a:solidFill>
              <a:effectLst/>
              <a:uFillTx/>
              <a:latin typeface="+mn-lt"/>
              <a:ea typeface="+mn-ea"/>
              <a:cs typeface="+mn-cs"/>
              <a:sym typeface="Calibri"/>
            </a:endParaRPr>
          </a:p>
        </p:txBody>
      </p:sp>
      <p:cxnSp>
        <p:nvCxnSpPr>
          <p:cNvPr id="30" name="Straight Arrow Connector 29">
            <a:extLst>
              <a:ext uri="{FF2B5EF4-FFF2-40B4-BE49-F238E27FC236}">
                <a16:creationId xmlns:a16="http://schemas.microsoft.com/office/drawing/2014/main" id="{2E96D7C9-00AA-1A40-871B-F60B6857D4EA}"/>
              </a:ext>
            </a:extLst>
          </p:cNvPr>
          <p:cNvCxnSpPr>
            <a:cxnSpLocks/>
          </p:cNvCxnSpPr>
          <p:nvPr/>
        </p:nvCxnSpPr>
        <p:spPr>
          <a:xfrm flipV="1">
            <a:off x="9364033" y="2027004"/>
            <a:ext cx="285994" cy="1745212"/>
          </a:xfrm>
          <a:prstGeom prst="straightConnector1">
            <a:avLst/>
          </a:prstGeom>
          <a:noFill/>
          <a:ln w="25400" cap="flat">
            <a:solidFill>
              <a:srgbClr val="C0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 name="TextBox 31">
            <a:extLst>
              <a:ext uri="{FF2B5EF4-FFF2-40B4-BE49-F238E27FC236}">
                <a16:creationId xmlns:a16="http://schemas.microsoft.com/office/drawing/2014/main" id="{B7720F62-3691-0940-B433-B8546C145F6E}"/>
              </a:ext>
            </a:extLst>
          </p:cNvPr>
          <p:cNvSpPr txBox="1"/>
          <p:nvPr/>
        </p:nvSpPr>
        <p:spPr>
          <a:xfrm>
            <a:off x="8706219" y="1488794"/>
            <a:ext cx="2368595"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a:solidFill>
                  <a:srgbClr val="C00000"/>
                </a:solidFill>
                <a:sym typeface="Calibri"/>
              </a:rPr>
              <a:t>Find the threshold value</a:t>
            </a:r>
          </a:p>
          <a:p>
            <a:pPr marL="0" marR="0" indent="0" algn="ctr" defTabSz="914400" rtl="0" fontAlgn="auto" latinLnBrk="0" hangingPunct="0">
              <a:lnSpc>
                <a:spcPct val="100000"/>
              </a:lnSpc>
              <a:spcBef>
                <a:spcPts val="0"/>
              </a:spcBef>
              <a:spcAft>
                <a:spcPts val="0"/>
              </a:spcAft>
              <a:buClrTx/>
              <a:buSzTx/>
              <a:buFontTx/>
              <a:buNone/>
              <a:tabLst/>
            </a:pPr>
            <a:r>
              <a:rPr lang="en-US" dirty="0">
                <a:solidFill>
                  <a:srgbClr val="C00000"/>
                </a:solidFill>
                <a:sym typeface="Calibri"/>
              </a:rPr>
              <a:t>via binary search</a:t>
            </a:r>
          </a:p>
          <a:p>
            <a:pPr marL="0" marR="0" indent="0" algn="ctr"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C00000"/>
              </a:solidFill>
              <a:effectLst/>
              <a:uFillTx/>
              <a:latin typeface="+mn-lt"/>
              <a:ea typeface="+mn-ea"/>
              <a:cs typeface="+mn-cs"/>
              <a:sym typeface="Calibri"/>
            </a:endParaRPr>
          </a:p>
        </p:txBody>
      </p:sp>
      <p:sp>
        <p:nvSpPr>
          <p:cNvPr id="31" name="Rectangular Callout 30">
            <a:extLst>
              <a:ext uri="{FF2B5EF4-FFF2-40B4-BE49-F238E27FC236}">
                <a16:creationId xmlns:a16="http://schemas.microsoft.com/office/drawing/2014/main" id="{F4771518-9842-C841-9176-8A73B82D8DDF}"/>
              </a:ext>
            </a:extLst>
          </p:cNvPr>
          <p:cNvSpPr/>
          <p:nvPr/>
        </p:nvSpPr>
        <p:spPr>
          <a:xfrm>
            <a:off x="4464907" y="6174666"/>
            <a:ext cx="6609907" cy="369330"/>
          </a:xfrm>
          <a:prstGeom prst="wedgeRectCallout">
            <a:avLst>
              <a:gd name="adj1" fmla="val -36243"/>
              <a:gd name="adj2" fmla="val -138489"/>
            </a:avLst>
          </a:prstGeom>
          <a:solidFill>
            <a:schemeClr val="accent5">
              <a:lumMod val="20000"/>
              <a:lumOff val="8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Similar idea adopte</a:t>
            </a:r>
            <a:r>
              <a:rPr lang="en-US" b="1" dirty="0">
                <a:solidFill>
                  <a:srgbClr val="000000"/>
                </a:solidFill>
                <a:sym typeface="Calibri"/>
              </a:rPr>
              <a:t>d in [Tao, PODS 2018] as well.</a:t>
            </a:r>
            <a:endParaRPr kumimoji="0" lang="en-US" sz="1800" b="1"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534441733"/>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B2BEF5-2B34-4771-87D6-6BCCE3519057}"/>
              </a:ext>
            </a:extLst>
          </p:cNvPr>
          <p:cNvSpPr>
            <a:spLocks noGrp="1"/>
          </p:cNvSpPr>
          <p:nvPr>
            <p:ph type="sldNum" sz="quarter" idx="2"/>
          </p:nvPr>
        </p:nvSpPr>
        <p:spPr>
          <a:xfrm>
            <a:off x="11378677" y="6548630"/>
            <a:ext cx="203009" cy="177417"/>
          </a:xfrm>
        </p:spPr>
        <p:txBody>
          <a:bodyPr/>
          <a:lstStyle/>
          <a:p>
            <a:fld id="{86CB4B4D-7CA3-9044-876B-883B54F8677D}" type="slidenum">
              <a:rPr lang="en-US"/>
              <a:t>75</a:t>
            </a:fld>
            <a:endParaRPr lang="en-US"/>
          </a:p>
        </p:txBody>
      </p:sp>
      <p:sp>
        <p:nvSpPr>
          <p:cNvPr id="3" name="Title 2">
            <a:extLst>
              <a:ext uri="{FF2B5EF4-FFF2-40B4-BE49-F238E27FC236}">
                <a16:creationId xmlns:a16="http://schemas.microsoft.com/office/drawing/2014/main" id="{1A34BE3E-A276-4D9F-897C-14488D9191FD}"/>
              </a:ext>
            </a:extLst>
          </p:cNvPr>
          <p:cNvSpPr>
            <a:spLocks noGrp="1"/>
          </p:cNvSpPr>
          <p:nvPr>
            <p:ph type="title"/>
          </p:nvPr>
        </p:nvSpPr>
        <p:spPr>
          <a:xfrm>
            <a:off x="301938" y="87982"/>
            <a:ext cx="10972166" cy="571498"/>
          </a:xfrm>
        </p:spPr>
        <p:txBody>
          <a:bodyPr lIns="0" tIns="0" rIns="0" bIns="0" anchor="t">
            <a:normAutofit/>
          </a:bodyPr>
          <a:lstStyle/>
          <a:p>
            <a:r>
              <a:rPr lang="en-US" dirty="0">
                <a:latin typeface="IBM Plex Sans"/>
              </a:rPr>
              <a:t>HUMO</a:t>
            </a:r>
            <a:endParaRPr lang="en-US" b="0" dirty="0"/>
          </a:p>
        </p:txBody>
      </p:sp>
      <p:sp>
        <p:nvSpPr>
          <p:cNvPr id="38" name="Text Placeholder 3">
            <a:extLst>
              <a:ext uri="{FF2B5EF4-FFF2-40B4-BE49-F238E27FC236}">
                <a16:creationId xmlns:a16="http://schemas.microsoft.com/office/drawing/2014/main" id="{9AFA7309-94B8-AC4F-8990-16AFFCFDBA64}"/>
              </a:ext>
            </a:extLst>
          </p:cNvPr>
          <p:cNvSpPr>
            <a:spLocks noGrp="1"/>
          </p:cNvSpPr>
          <p:nvPr>
            <p:ph type="body" idx="1"/>
          </p:nvPr>
        </p:nvSpPr>
        <p:spPr>
          <a:xfrm>
            <a:off x="609519" y="864937"/>
            <a:ext cx="10972166" cy="5067300"/>
          </a:xfrm>
        </p:spPr>
        <p:txBody>
          <a:bodyPr>
            <a:normAutofit/>
          </a:bodyPr>
          <a:lstStyle/>
          <a:p>
            <a:r>
              <a:rPr lang="en-US" b="1" dirty="0">
                <a:solidFill>
                  <a:schemeClr val="tx1"/>
                </a:solidFill>
              </a:rPr>
              <a:t>Monotonicity assumption also used in HUMO</a:t>
            </a:r>
          </a:p>
          <a:p>
            <a:endParaRPr lang="en-US" dirty="0">
              <a:solidFill>
                <a:schemeClr val="tx1"/>
              </a:solidFill>
            </a:endParaRPr>
          </a:p>
          <a:p>
            <a:endParaRPr lang="en-US" dirty="0">
              <a:solidFill>
                <a:schemeClr val="tx1"/>
              </a:solidFill>
            </a:endParaRPr>
          </a:p>
          <a:p>
            <a:endParaRPr lang="en-US" dirty="0">
              <a:solidFill>
                <a:schemeClr val="tx1"/>
              </a:solidFill>
            </a:endParaRPr>
          </a:p>
        </p:txBody>
      </p:sp>
      <p:sp>
        <p:nvSpPr>
          <p:cNvPr id="5" name="Rectangle 4">
            <a:extLst>
              <a:ext uri="{FF2B5EF4-FFF2-40B4-BE49-F238E27FC236}">
                <a16:creationId xmlns:a16="http://schemas.microsoft.com/office/drawing/2014/main" id="{F40D7EC5-DD6F-4149-9C37-639FA63BD503}"/>
              </a:ext>
            </a:extLst>
          </p:cNvPr>
          <p:cNvSpPr/>
          <p:nvPr/>
        </p:nvSpPr>
        <p:spPr>
          <a:xfrm>
            <a:off x="7369846" y="173676"/>
            <a:ext cx="4822154" cy="400110"/>
          </a:xfrm>
          <a:prstGeom prst="rect">
            <a:avLst/>
          </a:prstGeom>
        </p:spPr>
        <p:txBody>
          <a:bodyPr wrap="none">
            <a:spAutoFit/>
          </a:bodyPr>
          <a:lstStyle/>
          <a:p>
            <a:pPr lvl="1"/>
            <a:r>
              <a:rPr lang="en-US" sz="2000" dirty="0">
                <a:latin typeface="IBM Plex Sans"/>
              </a:rPr>
              <a:t>[Chen et al. ICDE 2017, ICDE 2018]</a:t>
            </a:r>
            <a:endParaRPr lang="en-US" sz="2000" dirty="0">
              <a:latin typeface="IBM Plex Sans" panose="020B0503050203000203" pitchFamily="34" charset="0"/>
            </a:endParaRPr>
          </a:p>
        </p:txBody>
      </p:sp>
      <p:pic>
        <p:nvPicPr>
          <p:cNvPr id="7" name="Picture 6">
            <a:extLst>
              <a:ext uri="{FF2B5EF4-FFF2-40B4-BE49-F238E27FC236}">
                <a16:creationId xmlns:a16="http://schemas.microsoft.com/office/drawing/2014/main" id="{CB7A3F93-294A-034C-AF01-E1401E9D259E}"/>
              </a:ext>
            </a:extLst>
          </p:cNvPr>
          <p:cNvPicPr>
            <a:picLocks noChangeAspect="1"/>
          </p:cNvPicPr>
          <p:nvPr/>
        </p:nvPicPr>
        <p:blipFill>
          <a:blip r:embed="rId2"/>
          <a:stretch>
            <a:fillRect/>
          </a:stretch>
        </p:blipFill>
        <p:spPr>
          <a:xfrm>
            <a:off x="1759351" y="3190155"/>
            <a:ext cx="9240456" cy="2342651"/>
          </a:xfrm>
          <a:prstGeom prst="rect">
            <a:avLst/>
          </a:prstGeom>
        </p:spPr>
      </p:pic>
      <p:sp>
        <p:nvSpPr>
          <p:cNvPr id="9" name="TextBox 8">
            <a:extLst>
              <a:ext uri="{FF2B5EF4-FFF2-40B4-BE49-F238E27FC236}">
                <a16:creationId xmlns:a16="http://schemas.microsoft.com/office/drawing/2014/main" id="{2253377C-3DB9-BA47-A643-F6FCA720E83B}"/>
              </a:ext>
            </a:extLst>
          </p:cNvPr>
          <p:cNvSpPr txBox="1"/>
          <p:nvPr/>
        </p:nvSpPr>
        <p:spPr>
          <a:xfrm>
            <a:off x="983847" y="1427384"/>
            <a:ext cx="7042952"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0000"/>
                </a:solidFill>
                <a:effectLst/>
                <a:uFillTx/>
                <a:latin typeface="IBM Plex Sans" panose="020B0503050203000203" pitchFamily="34" charset="0"/>
                <a:sym typeface="Calibri"/>
              </a:rPr>
              <a:t>Pair similarity interval is divided into </a:t>
            </a:r>
            <a:r>
              <a:rPr kumimoji="0" lang="en-US" sz="2000" b="1" i="0" u="none" strike="noStrike" cap="none" spc="0" normalizeH="0" baseline="0" dirty="0">
                <a:ln>
                  <a:noFill/>
                </a:ln>
                <a:solidFill>
                  <a:srgbClr val="C00000"/>
                </a:solidFill>
                <a:effectLst/>
                <a:uFillTx/>
                <a:latin typeface="IBM Plex Sans" panose="020B0503050203000203" pitchFamily="34" charset="0"/>
                <a:sym typeface="Calibri"/>
              </a:rPr>
              <a:t>three disjoint intervals</a:t>
            </a:r>
          </a:p>
        </p:txBody>
      </p:sp>
      <p:cxnSp>
        <p:nvCxnSpPr>
          <p:cNvPr id="13" name="Straight Arrow Connector 12">
            <a:extLst>
              <a:ext uri="{FF2B5EF4-FFF2-40B4-BE49-F238E27FC236}">
                <a16:creationId xmlns:a16="http://schemas.microsoft.com/office/drawing/2014/main" id="{4FAD8313-8F43-6945-8E7B-5CCCCF4D3394}"/>
              </a:ext>
            </a:extLst>
          </p:cNvPr>
          <p:cNvCxnSpPr/>
          <p:nvPr/>
        </p:nvCxnSpPr>
        <p:spPr>
          <a:xfrm flipH="1">
            <a:off x="3524356" y="1889702"/>
            <a:ext cx="1608881" cy="1442465"/>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24A130F0-891E-B04C-81A4-EB0A71BAA79F}"/>
              </a:ext>
            </a:extLst>
          </p:cNvPr>
          <p:cNvCxnSpPr>
            <a:cxnSpLocks/>
          </p:cNvCxnSpPr>
          <p:nvPr/>
        </p:nvCxnSpPr>
        <p:spPr>
          <a:xfrm flipH="1">
            <a:off x="5937678" y="1867374"/>
            <a:ext cx="311356" cy="132278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1ECD5667-54FA-954E-8002-1F07796EF81D}"/>
              </a:ext>
            </a:extLst>
          </p:cNvPr>
          <p:cNvCxnSpPr>
            <a:cxnSpLocks/>
          </p:cNvCxnSpPr>
          <p:nvPr/>
        </p:nvCxnSpPr>
        <p:spPr>
          <a:xfrm>
            <a:off x="7048983" y="1958554"/>
            <a:ext cx="1134318" cy="136023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6" name="TextBox 15">
            <a:extLst>
              <a:ext uri="{FF2B5EF4-FFF2-40B4-BE49-F238E27FC236}">
                <a16:creationId xmlns:a16="http://schemas.microsoft.com/office/drawing/2014/main" id="{66B9BCBB-4CC6-F54F-97C9-B1631D53159D}"/>
              </a:ext>
            </a:extLst>
          </p:cNvPr>
          <p:cNvSpPr txBox="1"/>
          <p:nvPr/>
        </p:nvSpPr>
        <p:spPr>
          <a:xfrm>
            <a:off x="2031626" y="2756510"/>
            <a:ext cx="199030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C00000"/>
                </a:solidFill>
                <a:effectLst/>
                <a:uFillTx/>
                <a:latin typeface="+mn-lt"/>
                <a:ea typeface="+mn-ea"/>
                <a:cs typeface="+mn-cs"/>
                <a:sym typeface="Calibri"/>
              </a:rPr>
              <a:t>Non-matches</a:t>
            </a:r>
            <a:endParaRPr kumimoji="0" lang="en-US" sz="1800" b="1" i="0" u="none" strike="noStrike" cap="none" spc="0" normalizeH="0" baseline="0" dirty="0">
              <a:ln>
                <a:noFill/>
              </a:ln>
              <a:solidFill>
                <a:srgbClr val="C00000"/>
              </a:solidFill>
              <a:effectLst/>
              <a:uFillTx/>
              <a:sym typeface="Calibri"/>
            </a:endParaRPr>
          </a:p>
        </p:txBody>
      </p:sp>
      <p:sp>
        <p:nvSpPr>
          <p:cNvPr id="29" name="TextBox 28">
            <a:extLst>
              <a:ext uri="{FF2B5EF4-FFF2-40B4-BE49-F238E27FC236}">
                <a16:creationId xmlns:a16="http://schemas.microsoft.com/office/drawing/2014/main" id="{69E33750-1AAF-5C42-93D3-BAD6CE35074F}"/>
              </a:ext>
            </a:extLst>
          </p:cNvPr>
          <p:cNvSpPr txBox="1"/>
          <p:nvPr/>
        </p:nvSpPr>
        <p:spPr>
          <a:xfrm>
            <a:off x="4890034" y="2904416"/>
            <a:ext cx="199030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C00000"/>
                </a:solidFill>
                <a:effectLst/>
                <a:uFillTx/>
                <a:latin typeface="+mn-lt"/>
                <a:ea typeface="+mn-ea"/>
                <a:cs typeface="+mn-cs"/>
                <a:sym typeface="Calibri"/>
              </a:rPr>
              <a:t>uncertain</a:t>
            </a:r>
            <a:endParaRPr kumimoji="0" lang="en-US" sz="1800" b="1" i="0" u="none" strike="noStrike" cap="none" spc="0" normalizeH="0" baseline="0" dirty="0">
              <a:ln>
                <a:noFill/>
              </a:ln>
              <a:solidFill>
                <a:srgbClr val="C00000"/>
              </a:solidFill>
              <a:effectLst/>
              <a:uFillTx/>
              <a:sym typeface="Calibri"/>
            </a:endParaRPr>
          </a:p>
        </p:txBody>
      </p:sp>
      <p:sp>
        <p:nvSpPr>
          <p:cNvPr id="33" name="TextBox 32">
            <a:extLst>
              <a:ext uri="{FF2B5EF4-FFF2-40B4-BE49-F238E27FC236}">
                <a16:creationId xmlns:a16="http://schemas.microsoft.com/office/drawing/2014/main" id="{8A7F5335-5DD9-7648-82C7-B4671C58E321}"/>
              </a:ext>
            </a:extLst>
          </p:cNvPr>
          <p:cNvSpPr txBox="1"/>
          <p:nvPr/>
        </p:nvSpPr>
        <p:spPr>
          <a:xfrm>
            <a:off x="8342298" y="2790724"/>
            <a:ext cx="199030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C00000"/>
                </a:solidFill>
                <a:effectLst/>
                <a:uFillTx/>
                <a:latin typeface="+mn-lt"/>
                <a:ea typeface="+mn-ea"/>
                <a:cs typeface="+mn-cs"/>
                <a:sym typeface="Calibri"/>
              </a:rPr>
              <a:t>matches</a:t>
            </a:r>
            <a:endParaRPr kumimoji="0" lang="en-US" sz="1800" b="1" i="0" u="none" strike="noStrike" cap="none" spc="0" normalizeH="0" baseline="0" dirty="0">
              <a:ln>
                <a:noFill/>
              </a:ln>
              <a:solidFill>
                <a:srgbClr val="C00000"/>
              </a:solidFill>
              <a:effectLst/>
              <a:uFillTx/>
              <a:sym typeface="Calibri"/>
            </a:endParaRPr>
          </a:p>
        </p:txBody>
      </p:sp>
      <p:sp>
        <p:nvSpPr>
          <p:cNvPr id="27" name="Down Arrow 26">
            <a:extLst>
              <a:ext uri="{FF2B5EF4-FFF2-40B4-BE49-F238E27FC236}">
                <a16:creationId xmlns:a16="http://schemas.microsoft.com/office/drawing/2014/main" id="{EE6B0AC2-2843-4347-A79B-E0804771CC5F}"/>
              </a:ext>
            </a:extLst>
          </p:cNvPr>
          <p:cNvSpPr/>
          <p:nvPr/>
        </p:nvSpPr>
        <p:spPr>
          <a:xfrm rot="9395755">
            <a:off x="5014977" y="5495955"/>
            <a:ext cx="483366" cy="729205"/>
          </a:xfrm>
          <a:prstGeom prst="downArrow">
            <a:avLst/>
          </a:prstGeom>
          <a:solidFill>
            <a:srgbClr val="DF6633"/>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6" name="Down Arrow 35">
            <a:extLst>
              <a:ext uri="{FF2B5EF4-FFF2-40B4-BE49-F238E27FC236}">
                <a16:creationId xmlns:a16="http://schemas.microsoft.com/office/drawing/2014/main" id="{78B92C8C-9EC5-B94B-96E1-830030873EFB}"/>
              </a:ext>
            </a:extLst>
          </p:cNvPr>
          <p:cNvSpPr/>
          <p:nvPr/>
        </p:nvSpPr>
        <p:spPr>
          <a:xfrm rot="12447511">
            <a:off x="6078572" y="5495292"/>
            <a:ext cx="483366" cy="729205"/>
          </a:xfrm>
          <a:prstGeom prst="downArrow">
            <a:avLst/>
          </a:prstGeom>
          <a:solidFill>
            <a:srgbClr val="DF6633"/>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4" name="TextBox 33">
            <a:extLst>
              <a:ext uri="{FF2B5EF4-FFF2-40B4-BE49-F238E27FC236}">
                <a16:creationId xmlns:a16="http://schemas.microsoft.com/office/drawing/2014/main" id="{6C677B09-E52C-4E45-9108-A033271AB53C}"/>
              </a:ext>
            </a:extLst>
          </p:cNvPr>
          <p:cNvSpPr txBox="1"/>
          <p:nvPr/>
        </p:nvSpPr>
        <p:spPr>
          <a:xfrm>
            <a:off x="3524356" y="6268008"/>
            <a:ext cx="46817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DF6633"/>
                </a:solidFill>
                <a:effectLst/>
                <a:uFillTx/>
                <a:latin typeface="IBM Plex Sans" panose="020B0503050203000203" pitchFamily="34" charset="0"/>
                <a:sym typeface="Calibri"/>
              </a:rPr>
              <a:t>Find out the boundary with active learning</a:t>
            </a:r>
          </a:p>
        </p:txBody>
      </p:sp>
    </p:spTree>
    <p:extLst>
      <p:ext uri="{BB962C8B-B14F-4D97-AF65-F5344CB8AC3E}">
        <p14:creationId xmlns:p14="http://schemas.microsoft.com/office/powerpoint/2010/main" val="2459461041"/>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2BB46E-82B4-0B47-BE7B-A7FECC8A432B}"/>
              </a:ext>
            </a:extLst>
          </p:cNvPr>
          <p:cNvSpPr>
            <a:spLocks noGrp="1"/>
          </p:cNvSpPr>
          <p:nvPr>
            <p:ph type="sldNum" sz="quarter" idx="2"/>
          </p:nvPr>
        </p:nvSpPr>
        <p:spPr/>
        <p:txBody>
          <a:bodyPr/>
          <a:lstStyle/>
          <a:p>
            <a:fld id="{86CB4B4D-7CA3-9044-876B-883B54F8677D}" type="slidenum">
              <a:rPr lang="en-US" smtClean="0"/>
              <a:t>76</a:t>
            </a:fld>
            <a:endParaRPr lang="en-US"/>
          </a:p>
        </p:txBody>
      </p:sp>
      <p:sp>
        <p:nvSpPr>
          <p:cNvPr id="3" name="Title 2">
            <a:extLst>
              <a:ext uri="{FF2B5EF4-FFF2-40B4-BE49-F238E27FC236}">
                <a16:creationId xmlns:a16="http://schemas.microsoft.com/office/drawing/2014/main" id="{4AB9AB62-7DF7-034C-B8C3-A1A64875EFFD}"/>
              </a:ext>
            </a:extLst>
          </p:cNvPr>
          <p:cNvSpPr>
            <a:spLocks noGrp="1"/>
          </p:cNvSpPr>
          <p:nvPr>
            <p:ph type="title"/>
          </p:nvPr>
        </p:nvSpPr>
        <p:spPr>
          <a:xfrm>
            <a:off x="0" y="2821059"/>
            <a:ext cx="12192000" cy="571498"/>
          </a:xfrm>
        </p:spPr>
        <p:txBody>
          <a:bodyPr/>
          <a:lstStyle/>
          <a:p>
            <a:pPr algn="ctr"/>
            <a:r>
              <a:rPr lang="en-US" dirty="0"/>
              <a:t>Likely False Negatives / Likely False Positives</a:t>
            </a:r>
          </a:p>
        </p:txBody>
      </p:sp>
    </p:spTree>
    <p:extLst>
      <p:ext uri="{BB962C8B-B14F-4D97-AF65-F5344CB8AC3E}">
        <p14:creationId xmlns:p14="http://schemas.microsoft.com/office/powerpoint/2010/main" val="3790759356"/>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A820FCF7-CA3C-8443-8A68-1A2C8B81FD83}"/>
              </a:ext>
            </a:extLst>
          </p:cNvPr>
          <p:cNvSpPr/>
          <p:nvPr/>
        </p:nvSpPr>
        <p:spPr>
          <a:xfrm>
            <a:off x="182509" y="1694886"/>
            <a:ext cx="11864170" cy="5031161"/>
          </a:xfrm>
          <a:prstGeom prst="rect">
            <a:avLst/>
          </a:prstGeom>
          <a:solidFill>
            <a:schemeClr val="accent3">
              <a:lumMod val="20000"/>
              <a:lumOff val="80000"/>
            </a:schemeClr>
          </a:solidFill>
          <a:ln w="3175"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 name="Slide Number Placeholder 1">
            <a:extLst>
              <a:ext uri="{FF2B5EF4-FFF2-40B4-BE49-F238E27FC236}">
                <a16:creationId xmlns:a16="http://schemas.microsoft.com/office/drawing/2014/main" id="{9B8BF872-08E8-924C-9149-F334F70E20FB}"/>
              </a:ext>
            </a:extLst>
          </p:cNvPr>
          <p:cNvSpPr>
            <a:spLocks noGrp="1"/>
          </p:cNvSpPr>
          <p:nvPr>
            <p:ph type="sldNum" sz="quarter" idx="2"/>
          </p:nvPr>
        </p:nvSpPr>
        <p:spPr/>
        <p:txBody>
          <a:bodyPr/>
          <a:lstStyle/>
          <a:p>
            <a:fld id="{86CB4B4D-7CA3-9044-876B-883B54F8677D}" type="slidenum">
              <a:rPr lang="en-US" smtClean="0"/>
              <a:t>77</a:t>
            </a:fld>
            <a:endParaRPr lang="en-US"/>
          </a:p>
        </p:txBody>
      </p:sp>
      <p:sp>
        <p:nvSpPr>
          <p:cNvPr id="3" name="Title 2">
            <a:extLst>
              <a:ext uri="{FF2B5EF4-FFF2-40B4-BE49-F238E27FC236}">
                <a16:creationId xmlns:a16="http://schemas.microsoft.com/office/drawing/2014/main" id="{828A0A01-7CB8-DE46-B7AB-3935A68EBE2F}"/>
              </a:ext>
            </a:extLst>
          </p:cNvPr>
          <p:cNvSpPr>
            <a:spLocks noGrp="1"/>
          </p:cNvSpPr>
          <p:nvPr>
            <p:ph type="title"/>
          </p:nvPr>
        </p:nvSpPr>
        <p:spPr>
          <a:xfrm>
            <a:off x="182509" y="110008"/>
            <a:ext cx="10972166" cy="571498"/>
          </a:xfrm>
        </p:spPr>
        <p:txBody>
          <a:bodyPr>
            <a:normAutofit/>
          </a:bodyPr>
          <a:lstStyle/>
          <a:p>
            <a:r>
              <a:rPr lang="en-US" sz="2800" dirty="0"/>
              <a:t>Likely False Positives/Likely False Negatives</a:t>
            </a:r>
          </a:p>
        </p:txBody>
      </p:sp>
      <p:sp>
        <p:nvSpPr>
          <p:cNvPr id="4" name="Text Placeholder 3">
            <a:extLst>
              <a:ext uri="{FF2B5EF4-FFF2-40B4-BE49-F238E27FC236}">
                <a16:creationId xmlns:a16="http://schemas.microsoft.com/office/drawing/2014/main" id="{0E8BAC2A-E89A-AB49-979B-72E76999500D}"/>
              </a:ext>
            </a:extLst>
          </p:cNvPr>
          <p:cNvSpPr>
            <a:spLocks noGrp="1"/>
          </p:cNvSpPr>
          <p:nvPr>
            <p:ph type="body" idx="1"/>
          </p:nvPr>
        </p:nvSpPr>
        <p:spPr>
          <a:xfrm>
            <a:off x="252168" y="618706"/>
            <a:ext cx="10972166" cy="5067300"/>
          </a:xfrm>
        </p:spPr>
        <p:txBody>
          <a:bodyPr/>
          <a:lstStyle/>
          <a:p>
            <a:r>
              <a:rPr lang="en-US" b="1" dirty="0" err="1">
                <a:solidFill>
                  <a:schemeClr val="tx1"/>
                </a:solidFill>
              </a:rPr>
              <a:t>SystemER</a:t>
            </a:r>
            <a:r>
              <a:rPr lang="en-US" dirty="0">
                <a:solidFill>
                  <a:schemeClr val="tx1"/>
                </a:solidFill>
              </a:rPr>
              <a:t>: A human-in-the-loop system for explainable entity resolution. </a:t>
            </a:r>
          </a:p>
          <a:p>
            <a:pPr lvl="1"/>
            <a:r>
              <a:rPr lang="en-US" dirty="0">
                <a:solidFill>
                  <a:schemeClr val="tx1"/>
                </a:solidFill>
              </a:rPr>
              <a:t>Explainable entity resolution algorithms (rule-based)</a:t>
            </a:r>
          </a:p>
          <a:p>
            <a:pPr lvl="1"/>
            <a:r>
              <a:rPr lang="en-US" dirty="0">
                <a:solidFill>
                  <a:schemeClr val="tx1"/>
                </a:solidFill>
              </a:rPr>
              <a:t>Low-cost human-in-the-loop</a:t>
            </a:r>
          </a:p>
        </p:txBody>
      </p:sp>
      <p:sp>
        <p:nvSpPr>
          <p:cNvPr id="5" name="Rectangle 4">
            <a:extLst>
              <a:ext uri="{FF2B5EF4-FFF2-40B4-BE49-F238E27FC236}">
                <a16:creationId xmlns:a16="http://schemas.microsoft.com/office/drawing/2014/main" id="{046FDDE2-56A5-9947-8123-697F9980D25E}"/>
              </a:ext>
            </a:extLst>
          </p:cNvPr>
          <p:cNvSpPr/>
          <p:nvPr/>
        </p:nvSpPr>
        <p:spPr>
          <a:xfrm>
            <a:off x="8478628" y="131953"/>
            <a:ext cx="3461204" cy="400110"/>
          </a:xfrm>
          <a:prstGeom prst="rect">
            <a:avLst/>
          </a:prstGeom>
        </p:spPr>
        <p:txBody>
          <a:bodyPr wrap="none">
            <a:spAutoFit/>
          </a:bodyPr>
          <a:lstStyle/>
          <a:p>
            <a:pPr lvl="1"/>
            <a:r>
              <a:rPr lang="en-US" sz="2000" dirty="0">
                <a:latin typeface="IBM Plex Sans" panose="020B0503050203000203" pitchFamily="34" charset="0"/>
              </a:rPr>
              <a:t>[Qian et al., 2017, 2019]</a:t>
            </a:r>
          </a:p>
        </p:txBody>
      </p:sp>
      <p:graphicFrame>
        <p:nvGraphicFramePr>
          <p:cNvPr id="22" name="图片占位符 16">
            <a:extLst>
              <a:ext uri="{FF2B5EF4-FFF2-40B4-BE49-F238E27FC236}">
                <a16:creationId xmlns:a16="http://schemas.microsoft.com/office/drawing/2014/main" id="{CA007B01-7F83-5249-ACA6-347F504ADFCA}"/>
              </a:ext>
            </a:extLst>
          </p:cNvPr>
          <p:cNvGraphicFramePr>
            <a:graphicFrameLocks noGrp="1"/>
          </p:cNvGraphicFramePr>
          <p:nvPr/>
        </p:nvGraphicFramePr>
        <p:xfrm>
          <a:off x="967666" y="1885163"/>
          <a:ext cx="3948643" cy="853140"/>
        </p:xfrm>
        <a:graphic>
          <a:graphicData uri="http://schemas.openxmlformats.org/drawingml/2006/table">
            <a:tbl>
              <a:tblPr/>
              <a:tblGrid>
                <a:gridCol w="1247755">
                  <a:extLst>
                    <a:ext uri="{9D8B030D-6E8A-4147-A177-3AD203B41FA5}">
                      <a16:colId xmlns:a16="http://schemas.microsoft.com/office/drawing/2014/main" val="20001"/>
                    </a:ext>
                  </a:extLst>
                </a:gridCol>
                <a:gridCol w="765155">
                  <a:extLst>
                    <a:ext uri="{9D8B030D-6E8A-4147-A177-3AD203B41FA5}">
                      <a16:colId xmlns:a16="http://schemas.microsoft.com/office/drawing/2014/main" val="20002"/>
                    </a:ext>
                  </a:extLst>
                </a:gridCol>
                <a:gridCol w="603230">
                  <a:extLst>
                    <a:ext uri="{9D8B030D-6E8A-4147-A177-3AD203B41FA5}">
                      <a16:colId xmlns:a16="http://schemas.microsoft.com/office/drawing/2014/main" val="20003"/>
                    </a:ext>
                  </a:extLst>
                </a:gridCol>
                <a:gridCol w="1332503">
                  <a:extLst>
                    <a:ext uri="{9D8B030D-6E8A-4147-A177-3AD203B41FA5}">
                      <a16:colId xmlns:a16="http://schemas.microsoft.com/office/drawing/2014/main" val="20004"/>
                    </a:ext>
                  </a:extLst>
                </a:gridCol>
              </a:tblGrid>
              <a:tr h="324820">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400" b="1" i="0" u="none" strike="noStrike" cap="none" normalizeH="0" baseline="0" dirty="0">
                          <a:ln>
                            <a:noFill/>
                          </a:ln>
                          <a:solidFill>
                            <a:srgbClr val="000000"/>
                          </a:solidFill>
                          <a:effectLst/>
                          <a:latin typeface="Calibri" pitchFamily="34" charset="0"/>
                          <a:ea typeface="宋体" pitchFamily="2" charset="-122"/>
                        </a:rPr>
                        <a:t>corporation</a:t>
                      </a:r>
                      <a:endParaRPr kumimoji="0" lang="zh-CN" altLang="en-US" sz="1400" b="1"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Tx/>
                        <a:buNone/>
                        <a:tabLst/>
                      </a:pPr>
                      <a:r>
                        <a:rPr kumimoji="0" lang="en-US" altLang="zh-CN" sz="1400" b="1" i="0" u="none" strike="noStrike" cap="none" normalizeH="0" baseline="0" dirty="0">
                          <a:ln>
                            <a:noFill/>
                          </a:ln>
                          <a:solidFill>
                            <a:srgbClr val="000000"/>
                          </a:solidFill>
                          <a:effectLst/>
                          <a:latin typeface="Calibri" pitchFamily="34" charset="0"/>
                          <a:ea typeface="宋体" pitchFamily="2" charset="-122"/>
                        </a:rPr>
                        <a:t>Zip</a:t>
                      </a:r>
                      <a:endParaRPr kumimoji="0" lang="zh-CN" altLang="en-US" sz="1400" b="1"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400" b="1" i="0" u="none" strike="noStrike" cap="none" normalizeH="0" baseline="0" dirty="0">
                          <a:ln>
                            <a:noFill/>
                          </a:ln>
                          <a:solidFill>
                            <a:srgbClr val="000000"/>
                          </a:solidFill>
                          <a:effectLst/>
                          <a:latin typeface="Calibri" pitchFamily="34" charset="0"/>
                          <a:ea typeface="宋体" pitchFamily="2" charset="-122"/>
                        </a:rPr>
                        <a:t>City</a:t>
                      </a:r>
                      <a:endParaRPr kumimoji="0" lang="zh-CN" altLang="en-US" sz="1400" b="1"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387850" rtl="0" eaLnBrk="1" fontAlgn="base" latinLnBrk="0" hangingPunct="1">
                        <a:lnSpc>
                          <a:spcPct val="100000"/>
                        </a:lnSpc>
                        <a:spcBef>
                          <a:spcPct val="0"/>
                        </a:spcBef>
                        <a:spcAft>
                          <a:spcPct val="0"/>
                        </a:spcAft>
                        <a:buClr>
                          <a:schemeClr val="accent1"/>
                        </a:buClr>
                        <a:buSzTx/>
                        <a:buFontTx/>
                        <a:buNone/>
                        <a:tabLst/>
                      </a:pPr>
                      <a:r>
                        <a:rPr kumimoji="0" lang="en-US" altLang="zh-CN" sz="1400" b="1" i="0" u="none" strike="noStrike" cap="none" normalizeH="0" baseline="0" dirty="0">
                          <a:ln>
                            <a:noFill/>
                          </a:ln>
                          <a:solidFill>
                            <a:srgbClr val="000000"/>
                          </a:solidFill>
                          <a:effectLst/>
                          <a:latin typeface="Calibri" pitchFamily="34" charset="0"/>
                          <a:ea typeface="宋体" pitchFamily="2" charset="-122"/>
                        </a:rPr>
                        <a:t>address</a:t>
                      </a:r>
                      <a:endParaRPr kumimoji="0" lang="zh-CN" altLang="en-US" sz="1400" b="1"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4056">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400" b="0" i="0" u="none" strike="noStrike" cap="none" normalizeH="0" baseline="0" dirty="0">
                          <a:ln>
                            <a:noFill/>
                          </a:ln>
                          <a:solidFill>
                            <a:srgbClr val="000000"/>
                          </a:solidFill>
                          <a:effectLst/>
                          <a:latin typeface="Calibri" pitchFamily="34" charset="0"/>
                          <a:ea typeface="宋体" pitchFamily="2" charset="-122"/>
                        </a:rPr>
                        <a:t>Trader Joe’s</a:t>
                      </a:r>
                      <a:endParaRPr kumimoji="0" lang="zh-CN" altLang="en-US" sz="1400" b="0"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Tx/>
                        <a:buNone/>
                        <a:tabLst/>
                      </a:pPr>
                      <a:r>
                        <a:rPr kumimoji="0" lang="en-US" altLang="zh-CN" sz="1400" b="0" i="0" u="none" strike="noStrike" cap="none" normalizeH="0" baseline="0" dirty="0">
                          <a:ln>
                            <a:noFill/>
                          </a:ln>
                          <a:solidFill>
                            <a:srgbClr val="000000"/>
                          </a:solidFill>
                          <a:effectLst/>
                          <a:latin typeface="Calibri" pitchFamily="34" charset="0"/>
                          <a:ea typeface="宋体" pitchFamily="2" charset="-122"/>
                        </a:rPr>
                        <a:t>95118</a:t>
                      </a:r>
                      <a:endParaRPr kumimoji="0" lang="zh-CN" altLang="en-US" sz="1400" b="0"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400" b="0" i="0" u="none" strike="noStrike" cap="none" normalizeH="0" baseline="0" dirty="0">
                          <a:ln>
                            <a:noFill/>
                          </a:ln>
                          <a:solidFill>
                            <a:srgbClr val="000000"/>
                          </a:solidFill>
                          <a:effectLst/>
                          <a:latin typeface="Calibri" pitchFamily="34" charset="0"/>
                          <a:ea typeface="宋体" pitchFamily="2" charset="-122"/>
                        </a:rPr>
                        <a:t>San </a:t>
                      </a:r>
                    </a:p>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400" b="0" i="0" u="none" strike="noStrike" cap="none" normalizeH="0" baseline="0" dirty="0">
                          <a:ln>
                            <a:noFill/>
                          </a:ln>
                          <a:solidFill>
                            <a:srgbClr val="000000"/>
                          </a:solidFill>
                          <a:effectLst/>
                          <a:latin typeface="Calibri" pitchFamily="34" charset="0"/>
                          <a:ea typeface="宋体" pitchFamily="2" charset="-122"/>
                        </a:rPr>
                        <a:t>Jose</a:t>
                      </a:r>
                      <a:endParaRPr kumimoji="0" lang="zh-CN" altLang="en-US" sz="1400" b="0"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400" b="0" i="0" u="none" strike="noStrike" cap="none" normalizeH="0" baseline="0" dirty="0">
                          <a:ln>
                            <a:noFill/>
                          </a:ln>
                          <a:solidFill>
                            <a:srgbClr val="000000"/>
                          </a:solidFill>
                          <a:effectLst/>
                          <a:latin typeface="Calibri" pitchFamily="34" charset="0"/>
                          <a:ea typeface="宋体" pitchFamily="2" charset="-122"/>
                        </a:rPr>
                        <a:t>5353 Almaden Express Way</a:t>
                      </a:r>
                      <a:endParaRPr kumimoji="0" lang="zh-CN" altLang="en-US" sz="1400" b="0"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23" name="图片占位符 16">
            <a:extLst>
              <a:ext uri="{FF2B5EF4-FFF2-40B4-BE49-F238E27FC236}">
                <a16:creationId xmlns:a16="http://schemas.microsoft.com/office/drawing/2014/main" id="{E2E01842-B2C2-DD46-AFBF-20223D5DA6AC}"/>
              </a:ext>
            </a:extLst>
          </p:cNvPr>
          <p:cNvGraphicFramePr>
            <a:graphicFrameLocks noGrp="1"/>
          </p:cNvGraphicFramePr>
          <p:nvPr/>
        </p:nvGraphicFramePr>
        <p:xfrm>
          <a:off x="5286257" y="1882947"/>
          <a:ext cx="4052965" cy="843280"/>
        </p:xfrm>
        <a:graphic>
          <a:graphicData uri="http://schemas.openxmlformats.org/drawingml/2006/table">
            <a:tbl>
              <a:tblPr/>
              <a:tblGrid>
                <a:gridCol w="978701">
                  <a:extLst>
                    <a:ext uri="{9D8B030D-6E8A-4147-A177-3AD203B41FA5}">
                      <a16:colId xmlns:a16="http://schemas.microsoft.com/office/drawing/2014/main" val="20001"/>
                    </a:ext>
                  </a:extLst>
                </a:gridCol>
                <a:gridCol w="695305">
                  <a:extLst>
                    <a:ext uri="{9D8B030D-6E8A-4147-A177-3AD203B41FA5}">
                      <a16:colId xmlns:a16="http://schemas.microsoft.com/office/drawing/2014/main" val="20002"/>
                    </a:ext>
                  </a:extLst>
                </a:gridCol>
                <a:gridCol w="852468">
                  <a:extLst>
                    <a:ext uri="{9D8B030D-6E8A-4147-A177-3AD203B41FA5}">
                      <a16:colId xmlns:a16="http://schemas.microsoft.com/office/drawing/2014/main" val="20003"/>
                    </a:ext>
                  </a:extLst>
                </a:gridCol>
                <a:gridCol w="1526491">
                  <a:extLst>
                    <a:ext uri="{9D8B030D-6E8A-4147-A177-3AD203B41FA5}">
                      <a16:colId xmlns:a16="http://schemas.microsoft.com/office/drawing/2014/main" val="20004"/>
                    </a:ext>
                  </a:extLst>
                </a:gridCol>
              </a:tblGrid>
              <a:tr h="277854">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400" b="1" i="0" u="none" strike="noStrike" cap="none" normalizeH="0" baseline="0" dirty="0">
                          <a:ln>
                            <a:noFill/>
                          </a:ln>
                          <a:solidFill>
                            <a:srgbClr val="000000"/>
                          </a:solidFill>
                          <a:effectLst/>
                          <a:latin typeface="Calibri" pitchFamily="34" charset="0"/>
                          <a:ea typeface="宋体" pitchFamily="2" charset="-122"/>
                        </a:rPr>
                        <a:t>company</a:t>
                      </a:r>
                      <a:endParaRPr kumimoji="0" lang="zh-CN" altLang="en-US" sz="1400" b="1"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Tx/>
                        <a:buNone/>
                        <a:tabLst/>
                      </a:pPr>
                      <a:r>
                        <a:rPr kumimoji="0" lang="en-US" altLang="zh-CN" sz="1400" b="1" i="0" u="none" strike="noStrike" cap="none" normalizeH="0" baseline="0" dirty="0">
                          <a:ln>
                            <a:noFill/>
                          </a:ln>
                          <a:solidFill>
                            <a:srgbClr val="000000"/>
                          </a:solidFill>
                          <a:effectLst/>
                          <a:latin typeface="Calibri" pitchFamily="34" charset="0"/>
                          <a:ea typeface="宋体" pitchFamily="2" charset="-122"/>
                        </a:rPr>
                        <a:t>Zip</a:t>
                      </a:r>
                      <a:endParaRPr kumimoji="0" lang="zh-CN" altLang="en-US" sz="1400" b="1"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400" b="1" i="0" u="none" strike="noStrike" cap="none" normalizeH="0" baseline="0" dirty="0">
                          <a:ln>
                            <a:noFill/>
                          </a:ln>
                          <a:solidFill>
                            <a:srgbClr val="000000"/>
                          </a:solidFill>
                          <a:effectLst/>
                          <a:latin typeface="Calibri" pitchFamily="34" charset="0"/>
                          <a:ea typeface="宋体" pitchFamily="2" charset="-122"/>
                        </a:rPr>
                        <a:t>City</a:t>
                      </a:r>
                      <a:endParaRPr kumimoji="0" lang="zh-CN" altLang="en-US" sz="1400" b="1"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387850" rtl="0" eaLnBrk="1" fontAlgn="base" latinLnBrk="0" hangingPunct="1">
                        <a:lnSpc>
                          <a:spcPct val="100000"/>
                        </a:lnSpc>
                        <a:spcBef>
                          <a:spcPct val="0"/>
                        </a:spcBef>
                        <a:spcAft>
                          <a:spcPct val="0"/>
                        </a:spcAft>
                        <a:buClr>
                          <a:schemeClr val="accent1"/>
                        </a:buClr>
                        <a:buSzTx/>
                        <a:buFontTx/>
                        <a:buNone/>
                        <a:tabLst/>
                      </a:pPr>
                      <a:r>
                        <a:rPr kumimoji="0" lang="en-US" altLang="zh-CN" sz="1400" b="1" i="0" u="none" strike="noStrike" cap="none" normalizeH="0" baseline="0" dirty="0">
                          <a:ln>
                            <a:noFill/>
                          </a:ln>
                          <a:solidFill>
                            <a:srgbClr val="000000"/>
                          </a:solidFill>
                          <a:effectLst/>
                          <a:latin typeface="Calibri" pitchFamily="34" charset="0"/>
                          <a:ea typeface="宋体" pitchFamily="2" charset="-122"/>
                        </a:rPr>
                        <a:t>address</a:t>
                      </a:r>
                      <a:endParaRPr kumimoji="0" lang="zh-CN" altLang="en-US" sz="1400" b="1"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9801">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400" b="0" i="0" u="none" strike="noStrike" cap="none" normalizeH="0" baseline="0" dirty="0">
                          <a:ln>
                            <a:noFill/>
                          </a:ln>
                          <a:solidFill>
                            <a:srgbClr val="000000"/>
                          </a:solidFill>
                          <a:effectLst/>
                          <a:latin typeface="Calibri" pitchFamily="34" charset="0"/>
                          <a:ea typeface="宋体" pitchFamily="2" charset="-122"/>
                        </a:rPr>
                        <a:t>Trader Joe’s</a:t>
                      </a:r>
                      <a:endParaRPr kumimoji="0" lang="zh-CN" altLang="en-US" sz="1400" b="0"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Tx/>
                        <a:buNone/>
                        <a:tabLst/>
                      </a:pPr>
                      <a:r>
                        <a:rPr kumimoji="0" lang="en-US" altLang="zh-CN" sz="1400" b="0" i="0" u="none" strike="noStrike" cap="none" normalizeH="0" baseline="0" dirty="0">
                          <a:ln>
                            <a:noFill/>
                          </a:ln>
                          <a:solidFill>
                            <a:srgbClr val="000000"/>
                          </a:solidFill>
                          <a:effectLst/>
                          <a:latin typeface="Calibri" pitchFamily="34" charset="0"/>
                          <a:ea typeface="宋体" pitchFamily="2" charset="-122"/>
                        </a:rPr>
                        <a:t>95110</a:t>
                      </a:r>
                      <a:endParaRPr kumimoji="0" lang="zh-CN" altLang="en-US" sz="1400" b="0"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400" b="0" i="0" u="none" strike="noStrike" cap="none" normalizeH="0" baseline="0" dirty="0">
                          <a:ln>
                            <a:noFill/>
                          </a:ln>
                          <a:solidFill>
                            <a:srgbClr val="000000"/>
                          </a:solidFill>
                          <a:effectLst/>
                          <a:latin typeface="Calibri" pitchFamily="34" charset="0"/>
                          <a:ea typeface="宋体" pitchFamily="2" charset="-122"/>
                        </a:rPr>
                        <a:t>San Jose</a:t>
                      </a:r>
                      <a:endParaRPr kumimoji="0" lang="zh-CN" altLang="en-US" sz="1400" b="0"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400" b="0" i="0" u="none" strike="noStrike" cap="none" normalizeH="0" baseline="0" dirty="0">
                          <a:ln>
                            <a:noFill/>
                          </a:ln>
                          <a:solidFill>
                            <a:srgbClr val="000000"/>
                          </a:solidFill>
                          <a:effectLst/>
                          <a:latin typeface="Calibri" pitchFamily="34" charset="0"/>
                          <a:ea typeface="宋体" pitchFamily="2" charset="-122"/>
                        </a:rPr>
                        <a:t>635 Coleman Ave</a:t>
                      </a:r>
                      <a:endParaRPr kumimoji="0" lang="zh-CN" altLang="en-US" sz="1400" b="0"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24" name="Graphic 23" descr="Database">
            <a:extLst>
              <a:ext uri="{FF2B5EF4-FFF2-40B4-BE49-F238E27FC236}">
                <a16:creationId xmlns:a16="http://schemas.microsoft.com/office/drawing/2014/main" id="{47422F95-4871-6541-AB5A-C168768C00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64231" y="2712917"/>
            <a:ext cx="611066" cy="611066"/>
          </a:xfrm>
          <a:prstGeom prst="rect">
            <a:avLst/>
          </a:prstGeom>
        </p:spPr>
      </p:pic>
      <p:pic>
        <p:nvPicPr>
          <p:cNvPr id="25" name="Graphic 24" descr="Database">
            <a:extLst>
              <a:ext uri="{FF2B5EF4-FFF2-40B4-BE49-F238E27FC236}">
                <a16:creationId xmlns:a16="http://schemas.microsoft.com/office/drawing/2014/main" id="{ADBD76C5-BA04-DD4B-87B9-50EE5EA40B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84934" y="2706349"/>
            <a:ext cx="611066" cy="611066"/>
          </a:xfrm>
          <a:prstGeom prst="rect">
            <a:avLst/>
          </a:prstGeom>
        </p:spPr>
      </p:pic>
      <p:sp>
        <p:nvSpPr>
          <p:cNvPr id="26" name="Down Arrow 25">
            <a:extLst>
              <a:ext uri="{FF2B5EF4-FFF2-40B4-BE49-F238E27FC236}">
                <a16:creationId xmlns:a16="http://schemas.microsoft.com/office/drawing/2014/main" id="{40438B4F-C6B8-2140-954A-E98D20BD8F07}"/>
              </a:ext>
            </a:extLst>
          </p:cNvPr>
          <p:cNvSpPr/>
          <p:nvPr/>
        </p:nvSpPr>
        <p:spPr>
          <a:xfrm>
            <a:off x="4918064" y="2827658"/>
            <a:ext cx="413022" cy="6493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33"/>
          </a:p>
        </p:txBody>
      </p:sp>
      <p:sp>
        <p:nvSpPr>
          <p:cNvPr id="27" name="Rounded Rectangle 26">
            <a:extLst>
              <a:ext uri="{FF2B5EF4-FFF2-40B4-BE49-F238E27FC236}">
                <a16:creationId xmlns:a16="http://schemas.microsoft.com/office/drawing/2014/main" id="{99C55BB2-201C-594B-B78A-9D4C8DC6D594}"/>
              </a:ext>
            </a:extLst>
          </p:cNvPr>
          <p:cNvSpPr/>
          <p:nvPr/>
        </p:nvSpPr>
        <p:spPr>
          <a:xfrm>
            <a:off x="4123686" y="3512861"/>
            <a:ext cx="2010641" cy="734923"/>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711"/>
              </a:lnSpc>
            </a:pPr>
            <a:r>
              <a:rPr lang="en-US" sz="2400" b="1" dirty="0">
                <a:latin typeface="Cordia New" panose="020B0304020202020204" pitchFamily="34" charset="-34"/>
                <a:cs typeface="Cordia New" panose="020B0304020202020204" pitchFamily="34" charset="-34"/>
              </a:rPr>
              <a:t>Rule Learning </a:t>
            </a:r>
          </a:p>
          <a:p>
            <a:pPr algn="ctr">
              <a:lnSpc>
                <a:spcPts val="2000"/>
              </a:lnSpc>
            </a:pPr>
            <a:r>
              <a:rPr lang="en-US" sz="2400" b="1" dirty="0">
                <a:latin typeface="Cordia New" panose="020B0304020202020204" pitchFamily="34" charset="-34"/>
                <a:cs typeface="Cordia New" panose="020B0304020202020204" pitchFamily="34" charset="-34"/>
              </a:rPr>
              <a:t>Algorithm</a:t>
            </a:r>
          </a:p>
        </p:txBody>
      </p:sp>
      <p:sp>
        <p:nvSpPr>
          <p:cNvPr id="28" name="Down Arrow 27">
            <a:extLst>
              <a:ext uri="{FF2B5EF4-FFF2-40B4-BE49-F238E27FC236}">
                <a16:creationId xmlns:a16="http://schemas.microsoft.com/office/drawing/2014/main" id="{2A97A787-B58F-C849-8D25-113EFB6348F5}"/>
              </a:ext>
            </a:extLst>
          </p:cNvPr>
          <p:cNvSpPr/>
          <p:nvPr/>
        </p:nvSpPr>
        <p:spPr>
          <a:xfrm>
            <a:off x="4898186" y="4311830"/>
            <a:ext cx="451596" cy="6801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33"/>
          </a:p>
        </p:txBody>
      </p:sp>
      <p:sp>
        <p:nvSpPr>
          <p:cNvPr id="29" name="Rectangle 28">
            <a:extLst>
              <a:ext uri="{FF2B5EF4-FFF2-40B4-BE49-F238E27FC236}">
                <a16:creationId xmlns:a16="http://schemas.microsoft.com/office/drawing/2014/main" id="{C7062D0C-09EA-8F49-8D81-4B890020EC95}"/>
              </a:ext>
            </a:extLst>
          </p:cNvPr>
          <p:cNvSpPr/>
          <p:nvPr/>
        </p:nvSpPr>
        <p:spPr>
          <a:xfrm>
            <a:off x="8750887" y="2866329"/>
            <a:ext cx="3230131" cy="646331"/>
          </a:xfrm>
          <a:prstGeom prst="rect">
            <a:avLst/>
          </a:prstGeom>
          <a:solidFill>
            <a:schemeClr val="bg1"/>
          </a:solidFill>
        </p:spPr>
        <p:txBody>
          <a:bodyPr wrap="square">
            <a:spAutoFit/>
          </a:bodyPr>
          <a:lstStyle/>
          <a:p>
            <a:pPr eaLnBrk="0" hangingPunct="0">
              <a:buClr>
                <a:srgbClr val="A9A57C"/>
              </a:buClr>
            </a:pPr>
            <a:r>
              <a:rPr lang="en-US" altLang="en-US" b="1" noProof="1">
                <a:solidFill>
                  <a:srgbClr val="7030A0"/>
                </a:solidFill>
                <a:latin typeface="IBM Plex Sans" charset="0"/>
                <a:ea typeface="IBM Plex Sans" charset="0"/>
                <a:cs typeface="IBM Plex Sans" charset="0"/>
              </a:rPr>
              <a:t>R.corporation = S.company</a:t>
            </a:r>
          </a:p>
          <a:p>
            <a:pPr eaLnBrk="0" hangingPunct="0">
              <a:buClr>
                <a:srgbClr val="A9A57C"/>
              </a:buClr>
            </a:pPr>
            <a:r>
              <a:rPr lang="en-US" altLang="en-US" b="1" dirty="0">
                <a:solidFill>
                  <a:srgbClr val="2F2B20"/>
                </a:solidFill>
                <a:latin typeface="IBM Plex Sans" charset="0"/>
                <a:ea typeface="IBM Plex Sans" charset="0"/>
                <a:cs typeface="IBM Plex Sans" charset="0"/>
              </a:rPr>
              <a:t>and </a:t>
            </a:r>
            <a:r>
              <a:rPr lang="en-US" altLang="en-US" b="1" noProof="1">
                <a:solidFill>
                  <a:srgbClr val="7030A0"/>
                </a:solidFill>
                <a:latin typeface="IBM Plex Sans" charset="0"/>
                <a:ea typeface="IBM Plex Sans" charset="0"/>
                <a:cs typeface="IBM Plex Sans" charset="0"/>
              </a:rPr>
              <a:t>R.city = S.city</a:t>
            </a:r>
            <a:endParaRPr lang="en-US" altLang="en-US" b="1" dirty="0">
              <a:solidFill>
                <a:srgbClr val="7030A0"/>
              </a:solidFill>
              <a:latin typeface="IBM Plex Sans" charset="0"/>
              <a:ea typeface="IBM Plex Sans" charset="0"/>
              <a:cs typeface="IBM Plex Sans" charset="0"/>
            </a:endParaRPr>
          </a:p>
        </p:txBody>
      </p:sp>
      <p:cxnSp>
        <p:nvCxnSpPr>
          <p:cNvPr id="30" name="Straight Arrow Connector 29">
            <a:extLst>
              <a:ext uri="{FF2B5EF4-FFF2-40B4-BE49-F238E27FC236}">
                <a16:creationId xmlns:a16="http://schemas.microsoft.com/office/drawing/2014/main" id="{6B8A4B80-0DBB-F64C-AAE2-BFAFD77191F4}"/>
              </a:ext>
            </a:extLst>
          </p:cNvPr>
          <p:cNvCxnSpPr>
            <a:cxnSpLocks/>
          </p:cNvCxnSpPr>
          <p:nvPr/>
        </p:nvCxnSpPr>
        <p:spPr>
          <a:xfrm flipV="1">
            <a:off x="6295947" y="3229411"/>
            <a:ext cx="2371373" cy="515131"/>
          </a:xfrm>
          <a:prstGeom prst="straightConnector1">
            <a:avLst/>
          </a:prstGeom>
          <a:ln w="1905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4114908-99DB-1549-A2E7-D1678E74BDB8}"/>
              </a:ext>
            </a:extLst>
          </p:cNvPr>
          <p:cNvSpPr txBox="1"/>
          <p:nvPr/>
        </p:nvSpPr>
        <p:spPr>
          <a:xfrm rot="20766216">
            <a:off x="6181907" y="2954079"/>
            <a:ext cx="2342230" cy="623248"/>
          </a:xfrm>
          <a:prstGeom prst="rect">
            <a:avLst/>
          </a:prstGeom>
          <a:noFill/>
        </p:spPr>
        <p:txBody>
          <a:bodyPr wrap="square" rtlCol="0">
            <a:spAutoFit/>
          </a:bodyPr>
          <a:lstStyle/>
          <a:p>
            <a:pPr>
              <a:lnSpc>
                <a:spcPts val="4444"/>
              </a:lnSpc>
            </a:pPr>
            <a:r>
              <a:rPr lang="en-US" sz="2400" b="1" i="1" dirty="0">
                <a:latin typeface="Cordia New" panose="020B0304020202020204" pitchFamily="34" charset="-34"/>
                <a:cs typeface="Cordia New" panose="020B0304020202020204" pitchFamily="34" charset="-34"/>
              </a:rPr>
              <a:t>Candidate rule learning</a:t>
            </a:r>
            <a:endParaRPr lang="en-US" sz="3200" b="1" i="1" dirty="0">
              <a:latin typeface="Cordia New" panose="020B0304020202020204" pitchFamily="34" charset="-34"/>
              <a:cs typeface="Cordia New" panose="020B0304020202020204" pitchFamily="34" charset="-34"/>
            </a:endParaRPr>
          </a:p>
        </p:txBody>
      </p:sp>
      <p:sp>
        <p:nvSpPr>
          <p:cNvPr id="34" name="Rectangle 33">
            <a:extLst>
              <a:ext uri="{FF2B5EF4-FFF2-40B4-BE49-F238E27FC236}">
                <a16:creationId xmlns:a16="http://schemas.microsoft.com/office/drawing/2014/main" id="{C9CE1D9C-0CC6-E64E-BA32-3322D5640409}"/>
              </a:ext>
            </a:extLst>
          </p:cNvPr>
          <p:cNvSpPr/>
          <p:nvPr/>
        </p:nvSpPr>
        <p:spPr>
          <a:xfrm>
            <a:off x="8686505" y="3786119"/>
            <a:ext cx="3220644" cy="923330"/>
          </a:xfrm>
          <a:prstGeom prst="rect">
            <a:avLst/>
          </a:prstGeom>
          <a:solidFill>
            <a:schemeClr val="bg1"/>
          </a:solidFill>
        </p:spPr>
        <p:txBody>
          <a:bodyPr wrap="square">
            <a:spAutoFit/>
          </a:bodyPr>
          <a:lstStyle/>
          <a:p>
            <a:pPr eaLnBrk="0" hangingPunct="0">
              <a:buClr>
                <a:srgbClr val="A9A57C"/>
              </a:buClr>
            </a:pPr>
            <a:r>
              <a:rPr lang="en-US" altLang="en-US" b="1" noProof="1">
                <a:solidFill>
                  <a:srgbClr val="7030A0"/>
                </a:solidFill>
                <a:latin typeface="IBM Plex Sans" charset="0"/>
                <a:ea typeface="IBM Plex Sans" charset="0"/>
                <a:cs typeface="IBM Plex Sans" charset="0"/>
              </a:rPr>
              <a:t>R.corporation = S.company</a:t>
            </a:r>
          </a:p>
          <a:p>
            <a:pPr eaLnBrk="0" hangingPunct="0">
              <a:buClr>
                <a:srgbClr val="A9A57C"/>
              </a:buClr>
            </a:pPr>
            <a:r>
              <a:rPr lang="en-US" altLang="en-US" b="1" dirty="0">
                <a:solidFill>
                  <a:srgbClr val="2F2B20"/>
                </a:solidFill>
                <a:latin typeface="IBM Plex Sans" charset="0"/>
                <a:ea typeface="IBM Plex Sans" charset="0"/>
                <a:cs typeface="IBM Plex Sans" charset="0"/>
              </a:rPr>
              <a:t>and </a:t>
            </a:r>
            <a:r>
              <a:rPr lang="en-US" altLang="en-US" b="1" noProof="1">
                <a:solidFill>
                  <a:srgbClr val="7030A0"/>
                </a:solidFill>
                <a:latin typeface="IBM Plex Sans" charset="0"/>
                <a:ea typeface="IBM Plex Sans" charset="0"/>
                <a:cs typeface="IBM Plex Sans" charset="0"/>
              </a:rPr>
              <a:t>R.city = S.city</a:t>
            </a:r>
          </a:p>
          <a:p>
            <a:pPr eaLnBrk="0" hangingPunct="0">
              <a:buClr>
                <a:srgbClr val="A9A57C"/>
              </a:buClr>
            </a:pPr>
            <a:r>
              <a:rPr lang="en-US" altLang="en-US" b="1" noProof="1">
                <a:latin typeface="IBM Plex Sans" charset="0"/>
                <a:ea typeface="IBM Plex Sans" charset="0"/>
                <a:cs typeface="IBM Plex Sans" charset="0"/>
              </a:rPr>
              <a:t>and</a:t>
            </a:r>
            <a:r>
              <a:rPr lang="en-US" altLang="en-US" b="1" noProof="1">
                <a:solidFill>
                  <a:srgbClr val="0070C0"/>
                </a:solidFill>
                <a:latin typeface="IBM Plex Sans" charset="0"/>
                <a:ea typeface="IBM Plex Sans" charset="0"/>
                <a:cs typeface="IBM Plex Sans" charset="0"/>
              </a:rPr>
              <a:t> </a:t>
            </a:r>
            <a:r>
              <a:rPr lang="en-US" altLang="en-US" b="1" noProof="1">
                <a:solidFill>
                  <a:srgbClr val="C00000"/>
                </a:solidFill>
                <a:latin typeface="IBM Plex Sans" charset="0"/>
                <a:ea typeface="IBM Plex Sans" charset="0"/>
                <a:cs typeface="IBM Plex Sans" charset="0"/>
              </a:rPr>
              <a:t>R.zip = S.zip</a:t>
            </a:r>
            <a:endParaRPr lang="en-US" altLang="en-US" b="1" dirty="0">
              <a:solidFill>
                <a:srgbClr val="C00000"/>
              </a:solidFill>
              <a:latin typeface="IBM Plex Sans" charset="0"/>
              <a:ea typeface="IBM Plex Sans" charset="0"/>
              <a:cs typeface="IBM Plex Sans" charset="0"/>
            </a:endParaRPr>
          </a:p>
        </p:txBody>
      </p:sp>
      <p:cxnSp>
        <p:nvCxnSpPr>
          <p:cNvPr id="35" name="Straight Arrow Connector 34">
            <a:extLst>
              <a:ext uri="{FF2B5EF4-FFF2-40B4-BE49-F238E27FC236}">
                <a16:creationId xmlns:a16="http://schemas.microsoft.com/office/drawing/2014/main" id="{EFFF59C1-EF80-AE4F-8C6F-F7653A2224C6}"/>
              </a:ext>
            </a:extLst>
          </p:cNvPr>
          <p:cNvCxnSpPr>
            <a:cxnSpLocks/>
          </p:cNvCxnSpPr>
          <p:nvPr/>
        </p:nvCxnSpPr>
        <p:spPr>
          <a:xfrm>
            <a:off x="6256129" y="3917340"/>
            <a:ext cx="2280958" cy="475711"/>
          </a:xfrm>
          <a:prstGeom prst="straightConnector1">
            <a:avLst/>
          </a:prstGeom>
          <a:ln w="19050">
            <a:solidFill>
              <a:srgbClr val="C00000"/>
            </a:solidFill>
            <a:prstDash val="lgDash"/>
            <a:tailEnd type="triangle"/>
          </a:ln>
        </p:spPr>
        <p:style>
          <a:lnRef idx="1">
            <a:schemeClr val="accent1"/>
          </a:lnRef>
          <a:fillRef idx="0">
            <a:schemeClr val="accent1"/>
          </a:fillRef>
          <a:effectRef idx="0">
            <a:schemeClr val="accent1"/>
          </a:effectRef>
          <a:fontRef idx="minor">
            <a:schemeClr val="tx1"/>
          </a:fontRef>
        </p:style>
      </p:cxnSp>
      <p:graphicFrame>
        <p:nvGraphicFramePr>
          <p:cNvPr id="37" name="图片占位符 16">
            <a:extLst>
              <a:ext uri="{FF2B5EF4-FFF2-40B4-BE49-F238E27FC236}">
                <a16:creationId xmlns:a16="http://schemas.microsoft.com/office/drawing/2014/main" id="{775A8174-F6F7-EA4C-B016-CBDFDEEC7E7E}"/>
              </a:ext>
            </a:extLst>
          </p:cNvPr>
          <p:cNvGraphicFramePr>
            <a:graphicFrameLocks noGrp="1"/>
          </p:cNvGraphicFramePr>
          <p:nvPr/>
        </p:nvGraphicFramePr>
        <p:xfrm>
          <a:off x="967666" y="5045870"/>
          <a:ext cx="4060746" cy="771889"/>
        </p:xfrm>
        <a:graphic>
          <a:graphicData uri="http://schemas.openxmlformats.org/drawingml/2006/table">
            <a:tbl>
              <a:tblPr/>
              <a:tblGrid>
                <a:gridCol w="1247755">
                  <a:extLst>
                    <a:ext uri="{9D8B030D-6E8A-4147-A177-3AD203B41FA5}">
                      <a16:colId xmlns:a16="http://schemas.microsoft.com/office/drawing/2014/main" val="20001"/>
                    </a:ext>
                  </a:extLst>
                </a:gridCol>
                <a:gridCol w="765155">
                  <a:extLst>
                    <a:ext uri="{9D8B030D-6E8A-4147-A177-3AD203B41FA5}">
                      <a16:colId xmlns:a16="http://schemas.microsoft.com/office/drawing/2014/main" val="20002"/>
                    </a:ext>
                  </a:extLst>
                </a:gridCol>
                <a:gridCol w="573068">
                  <a:extLst>
                    <a:ext uri="{9D8B030D-6E8A-4147-A177-3AD203B41FA5}">
                      <a16:colId xmlns:a16="http://schemas.microsoft.com/office/drawing/2014/main" val="20003"/>
                    </a:ext>
                  </a:extLst>
                </a:gridCol>
                <a:gridCol w="1474768">
                  <a:extLst>
                    <a:ext uri="{9D8B030D-6E8A-4147-A177-3AD203B41FA5}">
                      <a16:colId xmlns:a16="http://schemas.microsoft.com/office/drawing/2014/main" val="20004"/>
                    </a:ext>
                  </a:extLst>
                </a:gridCol>
              </a:tblGrid>
              <a:tr h="359908">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600" b="1" i="0" u="none" strike="noStrike" cap="none" normalizeH="0" baseline="0" dirty="0">
                          <a:ln>
                            <a:noFill/>
                          </a:ln>
                          <a:solidFill>
                            <a:srgbClr val="000000"/>
                          </a:solidFill>
                          <a:effectLst/>
                          <a:latin typeface="Calibri" pitchFamily="34" charset="0"/>
                          <a:ea typeface="宋体" pitchFamily="2" charset="-122"/>
                        </a:rPr>
                        <a:t>corporation</a:t>
                      </a:r>
                      <a:endParaRPr kumimoji="0" lang="zh-CN" altLang="en-US" sz="1600" b="1"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Tx/>
                        <a:buNone/>
                        <a:tabLst/>
                      </a:pPr>
                      <a:r>
                        <a:rPr kumimoji="0" lang="en-US" altLang="zh-CN" sz="1600" b="1" i="0" u="none" strike="noStrike" cap="none" normalizeH="0" baseline="0" dirty="0">
                          <a:ln>
                            <a:noFill/>
                          </a:ln>
                          <a:solidFill>
                            <a:srgbClr val="000000"/>
                          </a:solidFill>
                          <a:effectLst/>
                          <a:latin typeface="Calibri" pitchFamily="34" charset="0"/>
                          <a:ea typeface="宋体" pitchFamily="2" charset="-122"/>
                        </a:rPr>
                        <a:t>Zip</a:t>
                      </a:r>
                      <a:endParaRPr kumimoji="0" lang="zh-CN" altLang="en-US" sz="1600" b="1"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600" b="1" i="0" u="none" strike="noStrike" cap="none" normalizeH="0" baseline="0" dirty="0">
                          <a:ln>
                            <a:noFill/>
                          </a:ln>
                          <a:solidFill>
                            <a:srgbClr val="000000"/>
                          </a:solidFill>
                          <a:effectLst/>
                          <a:latin typeface="Calibri" pitchFamily="34" charset="0"/>
                          <a:ea typeface="宋体" pitchFamily="2" charset="-122"/>
                        </a:rPr>
                        <a:t>City</a:t>
                      </a:r>
                      <a:endParaRPr kumimoji="0" lang="zh-CN" altLang="en-US" sz="1600" b="1"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387850" rtl="0" eaLnBrk="1" fontAlgn="base" latinLnBrk="0" hangingPunct="1">
                        <a:lnSpc>
                          <a:spcPct val="100000"/>
                        </a:lnSpc>
                        <a:spcBef>
                          <a:spcPct val="0"/>
                        </a:spcBef>
                        <a:spcAft>
                          <a:spcPct val="0"/>
                        </a:spcAft>
                        <a:buClr>
                          <a:schemeClr val="accent1"/>
                        </a:buClr>
                        <a:buSzTx/>
                        <a:buFontTx/>
                        <a:buNone/>
                        <a:tabLst/>
                      </a:pPr>
                      <a:r>
                        <a:rPr kumimoji="0" lang="en-US" altLang="zh-CN" sz="1600" b="1" i="0" u="none" strike="noStrike" cap="none" normalizeH="0" baseline="0" dirty="0">
                          <a:ln>
                            <a:noFill/>
                          </a:ln>
                          <a:solidFill>
                            <a:srgbClr val="000000"/>
                          </a:solidFill>
                          <a:effectLst/>
                          <a:latin typeface="Calibri" pitchFamily="34" charset="0"/>
                          <a:ea typeface="宋体" pitchFamily="2" charset="-122"/>
                        </a:rPr>
                        <a:t>address</a:t>
                      </a:r>
                      <a:endParaRPr kumimoji="0" lang="zh-CN" altLang="en-US" sz="1600" b="1"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1981">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600" b="0" i="0" u="none" strike="noStrike" cap="none" normalizeH="0" baseline="0" dirty="0">
                          <a:ln>
                            <a:noFill/>
                          </a:ln>
                          <a:solidFill>
                            <a:srgbClr val="000000"/>
                          </a:solidFill>
                          <a:effectLst/>
                          <a:latin typeface="Calibri" pitchFamily="34" charset="0"/>
                          <a:ea typeface="宋体" pitchFamily="2" charset="-122"/>
                        </a:rPr>
                        <a:t>KFC</a:t>
                      </a:r>
                      <a:endParaRPr kumimoji="0" lang="zh-CN" altLang="en-US" sz="1600" b="0"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Tx/>
                        <a:buNone/>
                        <a:tabLst/>
                      </a:pPr>
                      <a:r>
                        <a:rPr kumimoji="0" lang="en-US" altLang="zh-CN" sz="1600" b="0" i="0" u="none" strike="noStrike" cap="none" normalizeH="0" baseline="0" dirty="0">
                          <a:ln>
                            <a:noFill/>
                          </a:ln>
                          <a:solidFill>
                            <a:srgbClr val="000000"/>
                          </a:solidFill>
                          <a:effectLst/>
                          <a:latin typeface="Calibri" pitchFamily="34" charset="0"/>
                          <a:ea typeface="宋体" pitchFamily="2" charset="-122"/>
                        </a:rPr>
                        <a:t>90036</a:t>
                      </a:r>
                      <a:endParaRPr kumimoji="0" lang="zh-CN" altLang="en-US" sz="1600" b="0"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600" b="0" i="0" u="none" strike="noStrike" cap="none" normalizeH="0" baseline="0" dirty="0">
                          <a:ln>
                            <a:noFill/>
                          </a:ln>
                          <a:solidFill>
                            <a:srgbClr val="000000"/>
                          </a:solidFill>
                          <a:effectLst/>
                          <a:latin typeface="Calibri" pitchFamily="34" charset="0"/>
                          <a:ea typeface="宋体" pitchFamily="2" charset="-122"/>
                        </a:rPr>
                        <a:t>LA</a:t>
                      </a:r>
                      <a:endParaRPr kumimoji="0" lang="zh-CN" altLang="en-US" sz="1600" b="0"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600" b="0" i="0" u="none" strike="noStrike" cap="none" normalizeH="0" baseline="0" dirty="0">
                          <a:ln>
                            <a:noFill/>
                          </a:ln>
                          <a:solidFill>
                            <a:srgbClr val="000000"/>
                          </a:solidFill>
                          <a:effectLst/>
                          <a:latin typeface="Calibri" pitchFamily="34" charset="0"/>
                          <a:ea typeface="宋体" pitchFamily="2" charset="-122"/>
                        </a:rPr>
                        <a:t>5925 W 3rd St.</a:t>
                      </a:r>
                      <a:endParaRPr kumimoji="0" lang="zh-CN" altLang="en-US" sz="1600" b="0"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38" name="图片占位符 16">
            <a:extLst>
              <a:ext uri="{FF2B5EF4-FFF2-40B4-BE49-F238E27FC236}">
                <a16:creationId xmlns:a16="http://schemas.microsoft.com/office/drawing/2014/main" id="{DDC32491-289A-5143-85B0-A38490016B1F}"/>
              </a:ext>
            </a:extLst>
          </p:cNvPr>
          <p:cNvGraphicFramePr>
            <a:graphicFrameLocks noGrp="1"/>
          </p:cNvGraphicFramePr>
          <p:nvPr/>
        </p:nvGraphicFramePr>
        <p:xfrm>
          <a:off x="5240804" y="5058404"/>
          <a:ext cx="4662176" cy="746823"/>
        </p:xfrm>
        <a:graphic>
          <a:graphicData uri="http://schemas.openxmlformats.org/drawingml/2006/table">
            <a:tbl>
              <a:tblPr/>
              <a:tblGrid>
                <a:gridCol w="1123930">
                  <a:extLst>
                    <a:ext uri="{9D8B030D-6E8A-4147-A177-3AD203B41FA5}">
                      <a16:colId xmlns:a16="http://schemas.microsoft.com/office/drawing/2014/main" val="20001"/>
                    </a:ext>
                  </a:extLst>
                </a:gridCol>
                <a:gridCol w="835005">
                  <a:extLst>
                    <a:ext uri="{9D8B030D-6E8A-4147-A177-3AD203B41FA5}">
                      <a16:colId xmlns:a16="http://schemas.microsoft.com/office/drawing/2014/main" val="20002"/>
                    </a:ext>
                  </a:extLst>
                </a:gridCol>
                <a:gridCol w="619105">
                  <a:extLst>
                    <a:ext uri="{9D8B030D-6E8A-4147-A177-3AD203B41FA5}">
                      <a16:colId xmlns:a16="http://schemas.microsoft.com/office/drawing/2014/main" val="20003"/>
                    </a:ext>
                  </a:extLst>
                </a:gridCol>
                <a:gridCol w="2084136">
                  <a:extLst>
                    <a:ext uri="{9D8B030D-6E8A-4147-A177-3AD203B41FA5}">
                      <a16:colId xmlns:a16="http://schemas.microsoft.com/office/drawing/2014/main" val="20004"/>
                    </a:ext>
                  </a:extLst>
                </a:gridCol>
              </a:tblGrid>
              <a:tr h="304679">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600" b="1" i="0" u="none" strike="noStrike" cap="none" normalizeH="0" baseline="0" dirty="0">
                          <a:ln>
                            <a:noFill/>
                          </a:ln>
                          <a:solidFill>
                            <a:srgbClr val="000000"/>
                          </a:solidFill>
                          <a:effectLst/>
                          <a:latin typeface="Calibri" pitchFamily="34" charset="0"/>
                          <a:ea typeface="宋体" pitchFamily="2" charset="-122"/>
                        </a:rPr>
                        <a:t>company</a:t>
                      </a:r>
                      <a:endParaRPr kumimoji="0" lang="zh-CN" altLang="en-US" sz="1600" b="1"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Tx/>
                        <a:buNone/>
                        <a:tabLst/>
                      </a:pPr>
                      <a:r>
                        <a:rPr kumimoji="0" lang="en-US" altLang="zh-CN" sz="1600" b="1" i="0" u="none" strike="noStrike" cap="none" normalizeH="0" baseline="0" dirty="0">
                          <a:ln>
                            <a:noFill/>
                          </a:ln>
                          <a:solidFill>
                            <a:srgbClr val="000000"/>
                          </a:solidFill>
                          <a:effectLst/>
                          <a:latin typeface="Calibri" pitchFamily="34" charset="0"/>
                          <a:ea typeface="宋体" pitchFamily="2" charset="-122"/>
                        </a:rPr>
                        <a:t>Zip</a:t>
                      </a:r>
                      <a:endParaRPr kumimoji="0" lang="zh-CN" altLang="en-US" sz="1600" b="1"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600" b="1" i="0" u="none" strike="noStrike" cap="none" normalizeH="0" baseline="0" dirty="0">
                          <a:ln>
                            <a:noFill/>
                          </a:ln>
                          <a:solidFill>
                            <a:srgbClr val="000000"/>
                          </a:solidFill>
                          <a:effectLst/>
                          <a:latin typeface="Calibri" pitchFamily="34" charset="0"/>
                          <a:ea typeface="宋体" pitchFamily="2" charset="-122"/>
                        </a:rPr>
                        <a:t>City</a:t>
                      </a:r>
                      <a:endParaRPr kumimoji="0" lang="zh-CN" altLang="en-US" sz="1600" b="1"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387850" rtl="0" eaLnBrk="1" fontAlgn="base" latinLnBrk="0" hangingPunct="1">
                        <a:lnSpc>
                          <a:spcPct val="100000"/>
                        </a:lnSpc>
                        <a:spcBef>
                          <a:spcPct val="0"/>
                        </a:spcBef>
                        <a:spcAft>
                          <a:spcPct val="0"/>
                        </a:spcAft>
                        <a:buClr>
                          <a:schemeClr val="accent1"/>
                        </a:buClr>
                        <a:buSzTx/>
                        <a:buFontTx/>
                        <a:buNone/>
                        <a:tabLst/>
                      </a:pPr>
                      <a:r>
                        <a:rPr kumimoji="0" lang="en-US" altLang="zh-CN" sz="1600" b="1" i="0" u="none" strike="noStrike" cap="none" normalizeH="0" baseline="0" dirty="0">
                          <a:ln>
                            <a:noFill/>
                          </a:ln>
                          <a:solidFill>
                            <a:srgbClr val="000000"/>
                          </a:solidFill>
                          <a:effectLst/>
                          <a:latin typeface="Calibri" pitchFamily="34" charset="0"/>
                          <a:ea typeface="宋体" pitchFamily="2" charset="-122"/>
                        </a:rPr>
                        <a:t>address</a:t>
                      </a:r>
                      <a:endParaRPr kumimoji="0" lang="zh-CN" altLang="en-US" sz="1600" b="1"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1383">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600" b="0" i="0" u="none" strike="noStrike" cap="none" normalizeH="0" baseline="0" dirty="0">
                          <a:ln>
                            <a:noFill/>
                          </a:ln>
                          <a:solidFill>
                            <a:srgbClr val="000000"/>
                          </a:solidFill>
                          <a:effectLst/>
                          <a:latin typeface="Calibri" pitchFamily="34" charset="0"/>
                          <a:ea typeface="宋体" pitchFamily="2" charset="-122"/>
                        </a:rPr>
                        <a:t>KFC</a:t>
                      </a:r>
                      <a:endParaRPr kumimoji="0" lang="zh-CN" altLang="en-US" sz="1600" b="0"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Tx/>
                        <a:buNone/>
                        <a:tabLst/>
                      </a:pPr>
                      <a:r>
                        <a:rPr kumimoji="0" lang="en-US" altLang="zh-CN" sz="1600" b="0" i="0" u="none" strike="noStrike" cap="none" normalizeH="0" baseline="0" dirty="0">
                          <a:ln>
                            <a:noFill/>
                          </a:ln>
                          <a:solidFill>
                            <a:srgbClr val="000000"/>
                          </a:solidFill>
                          <a:effectLst/>
                          <a:latin typeface="Calibri" pitchFamily="34" charset="0"/>
                          <a:ea typeface="宋体" pitchFamily="2" charset="-122"/>
                        </a:rPr>
                        <a:t>90004</a:t>
                      </a:r>
                      <a:endParaRPr kumimoji="0" lang="zh-CN" altLang="en-US" sz="1600" b="0"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600" b="0" i="0" u="none" strike="noStrike" cap="none" normalizeH="0" baseline="0" dirty="0">
                          <a:ln>
                            <a:noFill/>
                          </a:ln>
                          <a:solidFill>
                            <a:srgbClr val="000000"/>
                          </a:solidFill>
                          <a:effectLst/>
                          <a:latin typeface="Calibri" pitchFamily="34" charset="0"/>
                          <a:ea typeface="宋体" pitchFamily="2" charset="-122"/>
                        </a:rPr>
                        <a:t>LA</a:t>
                      </a:r>
                      <a:endParaRPr kumimoji="0" lang="zh-CN" altLang="en-US" sz="1600" b="0"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Tx/>
                        <a:buNone/>
                        <a:tabLst/>
                      </a:pPr>
                      <a:r>
                        <a:rPr kumimoji="0" lang="en-US" altLang="zh-CN" sz="1600" b="0" i="0" u="none" strike="noStrike" cap="none" normalizeH="0" baseline="0" dirty="0">
                          <a:ln>
                            <a:noFill/>
                          </a:ln>
                          <a:solidFill>
                            <a:srgbClr val="000000"/>
                          </a:solidFill>
                          <a:effectLst/>
                          <a:latin typeface="Calibri" pitchFamily="34" charset="0"/>
                          <a:ea typeface="宋体" pitchFamily="2" charset="-122"/>
                        </a:rPr>
                        <a:t>340 N Western Ave</a:t>
                      </a:r>
                      <a:endParaRPr kumimoji="0" lang="zh-CN" altLang="en-US" sz="1600" b="0" i="0" u="none" strike="noStrike" cap="none" normalizeH="0" baseline="0" dirty="0">
                        <a:ln>
                          <a:noFill/>
                        </a:ln>
                        <a:solidFill>
                          <a:srgbClr val="000000"/>
                        </a:solidFill>
                        <a:effectLst/>
                        <a:latin typeface="Calibri" pitchFamily="34" charset="0"/>
                        <a:ea typeface="宋体" pitchFamily="2" charset="-122"/>
                      </a:endParaRPr>
                    </a:p>
                  </a:txBody>
                  <a:tcPr marL="101590" marR="101590" marT="50800" marB="5080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39" name="Bent Arrow 38">
            <a:extLst>
              <a:ext uri="{FF2B5EF4-FFF2-40B4-BE49-F238E27FC236}">
                <a16:creationId xmlns:a16="http://schemas.microsoft.com/office/drawing/2014/main" id="{448214A1-2F62-B045-B7D9-52473A6DE8F3}"/>
              </a:ext>
            </a:extLst>
          </p:cNvPr>
          <p:cNvSpPr/>
          <p:nvPr/>
        </p:nvSpPr>
        <p:spPr>
          <a:xfrm>
            <a:off x="2587873" y="3486976"/>
            <a:ext cx="1378483" cy="1345875"/>
          </a:xfrm>
          <a:prstGeom prst="bentArrow">
            <a:avLst>
              <a:gd name="adj1" fmla="val 17420"/>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33">
              <a:solidFill>
                <a:schemeClr val="tx1"/>
              </a:solidFill>
            </a:endParaRPr>
          </a:p>
        </p:txBody>
      </p:sp>
      <p:sp>
        <p:nvSpPr>
          <p:cNvPr id="40" name="TextBox 39">
            <a:extLst>
              <a:ext uri="{FF2B5EF4-FFF2-40B4-BE49-F238E27FC236}">
                <a16:creationId xmlns:a16="http://schemas.microsoft.com/office/drawing/2014/main" id="{84E028A5-AD14-5B42-8C09-421DBCEEE720}"/>
              </a:ext>
            </a:extLst>
          </p:cNvPr>
          <p:cNvSpPr txBox="1"/>
          <p:nvPr/>
        </p:nvSpPr>
        <p:spPr>
          <a:xfrm>
            <a:off x="2941987" y="5834042"/>
            <a:ext cx="3766760" cy="623248"/>
          </a:xfrm>
          <a:prstGeom prst="rect">
            <a:avLst/>
          </a:prstGeom>
          <a:noFill/>
        </p:spPr>
        <p:txBody>
          <a:bodyPr wrap="square" rtlCol="0">
            <a:spAutoFit/>
          </a:bodyPr>
          <a:lstStyle/>
          <a:p>
            <a:pPr>
              <a:lnSpc>
                <a:spcPts val="4444"/>
              </a:lnSpc>
            </a:pPr>
            <a:r>
              <a:rPr lang="en-US" sz="2800" b="1" i="1" dirty="0">
                <a:latin typeface="Cordia New" panose="020B0304020202020204" pitchFamily="34" charset="-34"/>
                <a:cs typeface="Cordia New" panose="020B0304020202020204" pitchFamily="34" charset="-34"/>
              </a:rPr>
              <a:t>User labeling</a:t>
            </a:r>
            <a:endParaRPr lang="en-US" sz="3600" b="1" i="1" dirty="0">
              <a:latin typeface="Cordia New" panose="020B0304020202020204" pitchFamily="34" charset="-34"/>
              <a:cs typeface="Cordia New" panose="020B0304020202020204" pitchFamily="34" charset="-34"/>
            </a:endParaRPr>
          </a:p>
        </p:txBody>
      </p:sp>
      <p:pic>
        <p:nvPicPr>
          <p:cNvPr id="41" name="Graphic 40" descr="User">
            <a:extLst>
              <a:ext uri="{FF2B5EF4-FFF2-40B4-BE49-F238E27FC236}">
                <a16:creationId xmlns:a16="http://schemas.microsoft.com/office/drawing/2014/main" id="{E96AC76B-B76E-C344-8CCD-2E137D7629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67548" y="5798666"/>
            <a:ext cx="782237" cy="782237"/>
          </a:xfrm>
          <a:prstGeom prst="rect">
            <a:avLst/>
          </a:prstGeom>
        </p:spPr>
      </p:pic>
      <p:pic>
        <p:nvPicPr>
          <p:cNvPr id="42" name="Graphic 41" descr="Close">
            <a:extLst>
              <a:ext uri="{FF2B5EF4-FFF2-40B4-BE49-F238E27FC236}">
                <a16:creationId xmlns:a16="http://schemas.microsoft.com/office/drawing/2014/main" id="{1CC3C90E-C357-ED4C-8DF6-42680DE9FCC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38251" y="5882340"/>
            <a:ext cx="623248" cy="623248"/>
          </a:xfrm>
          <a:prstGeom prst="rect">
            <a:avLst/>
          </a:prstGeom>
        </p:spPr>
      </p:pic>
      <p:sp>
        <p:nvSpPr>
          <p:cNvPr id="43" name="TextBox 42">
            <a:extLst>
              <a:ext uri="{FF2B5EF4-FFF2-40B4-BE49-F238E27FC236}">
                <a16:creationId xmlns:a16="http://schemas.microsoft.com/office/drawing/2014/main" id="{C3A502A0-548C-3544-9D39-C3CFC1C88D84}"/>
              </a:ext>
            </a:extLst>
          </p:cNvPr>
          <p:cNvSpPr txBox="1"/>
          <p:nvPr/>
        </p:nvSpPr>
        <p:spPr>
          <a:xfrm>
            <a:off x="6256129" y="5834042"/>
            <a:ext cx="3021501" cy="623248"/>
          </a:xfrm>
          <a:prstGeom prst="rect">
            <a:avLst/>
          </a:prstGeom>
          <a:noFill/>
        </p:spPr>
        <p:txBody>
          <a:bodyPr wrap="square" rtlCol="0">
            <a:spAutoFit/>
          </a:bodyPr>
          <a:lstStyle/>
          <a:p>
            <a:pPr>
              <a:lnSpc>
                <a:spcPts val="4444"/>
              </a:lnSpc>
            </a:pPr>
            <a:r>
              <a:rPr lang="en-US" sz="2800" b="1" i="1" dirty="0">
                <a:solidFill>
                  <a:srgbClr val="C00000"/>
                </a:solidFill>
                <a:latin typeface="Cordia New" panose="020B0304020202020204" pitchFamily="34" charset="-34"/>
                <a:cs typeface="Cordia New" panose="020B0304020202020204" pitchFamily="34" charset="-34"/>
              </a:rPr>
              <a:t>It’s not a match</a:t>
            </a:r>
            <a:endParaRPr lang="en-US" sz="3600" b="1" i="1" dirty="0">
              <a:solidFill>
                <a:srgbClr val="C00000"/>
              </a:solidFill>
              <a:latin typeface="Cordia New" panose="020B0304020202020204" pitchFamily="34" charset="-34"/>
              <a:cs typeface="Cordia New" panose="020B0304020202020204" pitchFamily="34" charset="-34"/>
            </a:endParaRPr>
          </a:p>
        </p:txBody>
      </p:sp>
      <p:sp>
        <p:nvSpPr>
          <p:cNvPr id="44" name="TextBox 43">
            <a:extLst>
              <a:ext uri="{FF2B5EF4-FFF2-40B4-BE49-F238E27FC236}">
                <a16:creationId xmlns:a16="http://schemas.microsoft.com/office/drawing/2014/main" id="{F3D07214-6AA6-7640-B91E-963E53FC66B6}"/>
              </a:ext>
            </a:extLst>
          </p:cNvPr>
          <p:cNvSpPr txBox="1"/>
          <p:nvPr/>
        </p:nvSpPr>
        <p:spPr>
          <a:xfrm rot="667439">
            <a:off x="6944106" y="3781873"/>
            <a:ext cx="2342230" cy="623248"/>
          </a:xfrm>
          <a:prstGeom prst="rect">
            <a:avLst/>
          </a:prstGeom>
          <a:noFill/>
        </p:spPr>
        <p:txBody>
          <a:bodyPr wrap="square" rtlCol="0">
            <a:spAutoFit/>
          </a:bodyPr>
          <a:lstStyle/>
          <a:p>
            <a:pPr>
              <a:lnSpc>
                <a:spcPts val="4444"/>
              </a:lnSpc>
            </a:pPr>
            <a:r>
              <a:rPr lang="en-US" sz="2400" b="1" i="1" dirty="0">
                <a:solidFill>
                  <a:srgbClr val="C00000"/>
                </a:solidFill>
                <a:latin typeface="Cordia New" panose="020B0304020202020204" pitchFamily="34" charset="-34"/>
                <a:cs typeface="Cordia New" panose="020B0304020202020204" pitchFamily="34" charset="-34"/>
              </a:rPr>
              <a:t>refinement</a:t>
            </a:r>
            <a:endParaRPr lang="en-US" sz="3200" b="1" i="1" dirty="0">
              <a:solidFill>
                <a:srgbClr val="C00000"/>
              </a:solidFill>
              <a:latin typeface="Cordia New" panose="020B0304020202020204" pitchFamily="34" charset="-34"/>
              <a:cs typeface="Cordia New" panose="020B0304020202020204" pitchFamily="34" charset="-34"/>
            </a:endParaRPr>
          </a:p>
        </p:txBody>
      </p:sp>
      <p:sp>
        <p:nvSpPr>
          <p:cNvPr id="45" name="TextBox 44">
            <a:extLst>
              <a:ext uri="{FF2B5EF4-FFF2-40B4-BE49-F238E27FC236}">
                <a16:creationId xmlns:a16="http://schemas.microsoft.com/office/drawing/2014/main" id="{7A97C73B-27BD-CF40-BE94-EE8CCCA81279}"/>
              </a:ext>
            </a:extLst>
          </p:cNvPr>
          <p:cNvSpPr txBox="1"/>
          <p:nvPr/>
        </p:nvSpPr>
        <p:spPr>
          <a:xfrm>
            <a:off x="5343012" y="4250454"/>
            <a:ext cx="2342230" cy="623248"/>
          </a:xfrm>
          <a:prstGeom prst="rect">
            <a:avLst/>
          </a:prstGeom>
          <a:noFill/>
        </p:spPr>
        <p:txBody>
          <a:bodyPr wrap="square" rtlCol="0">
            <a:spAutoFit/>
          </a:bodyPr>
          <a:lstStyle/>
          <a:p>
            <a:pPr>
              <a:lnSpc>
                <a:spcPts val="4444"/>
              </a:lnSpc>
            </a:pPr>
            <a:r>
              <a:rPr lang="en-US" sz="2400" b="1" i="1" dirty="0">
                <a:latin typeface="Cordia New" panose="020B0304020202020204" pitchFamily="34" charset="-34"/>
                <a:cs typeface="Cordia New" panose="020B0304020202020204" pitchFamily="34" charset="-34"/>
              </a:rPr>
              <a:t>Example Selection</a:t>
            </a:r>
            <a:endParaRPr lang="en-US" sz="3200" b="1" i="1" dirty="0">
              <a:latin typeface="Cordia New" panose="020B0304020202020204" pitchFamily="34" charset="-34"/>
              <a:cs typeface="Cordia New" panose="020B0304020202020204" pitchFamily="34" charset="-34"/>
            </a:endParaRPr>
          </a:p>
        </p:txBody>
      </p:sp>
    </p:spTree>
    <p:extLst>
      <p:ext uri="{BB962C8B-B14F-4D97-AF65-F5344CB8AC3E}">
        <p14:creationId xmlns:p14="http://schemas.microsoft.com/office/powerpoint/2010/main" val="148581766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dissolve">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9">
                                            <p:txEl>
                                              <p:pRg st="1" end="1"/>
                                            </p:txEl>
                                          </p:spTgt>
                                        </p:tgtEl>
                                        <p:attrNameLst>
                                          <p:attrName>style.visibility</p:attrName>
                                        </p:attrNameLst>
                                      </p:cBhvr>
                                      <p:to>
                                        <p:strVal val="visible"/>
                                      </p:to>
                                    </p:set>
                                    <p:animEffect transition="in" filter="dissolve">
                                      <p:cBhvr>
                                        <p:cTn id="12" dur="500"/>
                                        <p:tgtEl>
                                          <p:spTgt spid="29">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dissolve">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4">
                                            <p:txEl>
                                              <p:pRg st="0" end="0"/>
                                            </p:txEl>
                                          </p:spTgt>
                                        </p:tgtEl>
                                        <p:attrNameLst>
                                          <p:attrName>style.visibility</p:attrName>
                                        </p:attrNameLst>
                                      </p:cBhvr>
                                      <p:to>
                                        <p:strVal val="visible"/>
                                      </p:to>
                                    </p:set>
                                    <p:animEffect transition="in" filter="dissolve">
                                      <p:cBhvr>
                                        <p:cTn id="20" dur="500"/>
                                        <p:tgtEl>
                                          <p:spTgt spid="3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4">
                                            <p:txEl>
                                              <p:pRg st="1" end="1"/>
                                            </p:txEl>
                                          </p:spTgt>
                                        </p:tgtEl>
                                        <p:attrNameLst>
                                          <p:attrName>style.visibility</p:attrName>
                                        </p:attrNameLst>
                                      </p:cBhvr>
                                      <p:to>
                                        <p:strVal val="visible"/>
                                      </p:to>
                                    </p:set>
                                    <p:animEffect transition="in" filter="dissolve">
                                      <p:cBhvr>
                                        <p:cTn id="25" dur="500"/>
                                        <p:tgtEl>
                                          <p:spTgt spid="34">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34">
                                            <p:txEl>
                                              <p:pRg st="2" end="2"/>
                                            </p:txEl>
                                          </p:spTgt>
                                        </p:tgtEl>
                                        <p:attrNameLst>
                                          <p:attrName>style.visibility</p:attrName>
                                        </p:attrNameLst>
                                      </p:cBhvr>
                                      <p:to>
                                        <p:strVal val="visible"/>
                                      </p:to>
                                    </p:set>
                                    <p:animEffect transition="in" filter="dissolve">
                                      <p:cBhvr>
                                        <p:cTn id="30" dur="500"/>
                                        <p:tgtEl>
                                          <p:spTgt spid="34">
                                            <p:txEl>
                                              <p:pRg st="2" end="2"/>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dissolve">
                                      <p:cBhvr>
                                        <p:cTn id="3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ultidocument 14"/>
          <p:cNvSpPr/>
          <p:nvPr/>
        </p:nvSpPr>
        <p:spPr>
          <a:xfrm>
            <a:off x="462139" y="1081022"/>
            <a:ext cx="797842" cy="62308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48402" y="591386"/>
            <a:ext cx="1500337" cy="523220"/>
          </a:xfrm>
          <a:prstGeom prst="rect">
            <a:avLst/>
          </a:prstGeom>
          <a:noFill/>
        </p:spPr>
        <p:txBody>
          <a:bodyPr wrap="square" rtlCol="0">
            <a:spAutoFit/>
          </a:bodyPr>
          <a:lstStyle/>
          <a:p>
            <a:r>
              <a:rPr lang="en-US" sz="1400" b="1" dirty="0"/>
              <a:t>A few labeled examples</a:t>
            </a:r>
          </a:p>
        </p:txBody>
      </p:sp>
      <p:sp>
        <p:nvSpPr>
          <p:cNvPr id="18" name="Right Arrow 17"/>
          <p:cNvSpPr/>
          <p:nvPr/>
        </p:nvSpPr>
        <p:spPr>
          <a:xfrm>
            <a:off x="1362850" y="1152820"/>
            <a:ext cx="690990"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nip and Round Single Corner Rectangle 18"/>
          <p:cNvSpPr/>
          <p:nvPr/>
        </p:nvSpPr>
        <p:spPr>
          <a:xfrm>
            <a:off x="2156709" y="984890"/>
            <a:ext cx="1178730" cy="623080"/>
          </a:xfrm>
          <a:prstGeom prst="snip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1 candidate rule </a:t>
            </a:r>
            <a:r>
              <a:rPr lang="en-US" sz="1400" b="1" dirty="0">
                <a:solidFill>
                  <a:schemeClr val="tx1"/>
                </a:solidFill>
              </a:rPr>
              <a:t>R1</a:t>
            </a:r>
          </a:p>
        </p:txBody>
      </p:sp>
      <p:sp>
        <p:nvSpPr>
          <p:cNvPr id="14" name="Rectangle 13"/>
          <p:cNvSpPr/>
          <p:nvPr/>
        </p:nvSpPr>
        <p:spPr>
          <a:xfrm>
            <a:off x="512815" y="1961643"/>
            <a:ext cx="6372706" cy="3619447"/>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TextBox 19"/>
          <p:cNvSpPr txBox="1"/>
          <p:nvPr/>
        </p:nvSpPr>
        <p:spPr>
          <a:xfrm>
            <a:off x="592169" y="2033790"/>
            <a:ext cx="1112805" cy="369332"/>
          </a:xfrm>
          <a:prstGeom prst="rect">
            <a:avLst/>
          </a:prstGeom>
          <a:noFill/>
        </p:spPr>
        <p:txBody>
          <a:bodyPr wrap="none" rtlCol="0">
            <a:spAutoFit/>
          </a:bodyPr>
          <a:lstStyle/>
          <a:p>
            <a:r>
              <a:rPr lang="en-US" b="1" dirty="0"/>
              <a:t>U: D</a:t>
            </a:r>
            <a:r>
              <a:rPr lang="en-US" b="1" baseline="-25000" dirty="0"/>
              <a:t>1</a:t>
            </a:r>
            <a:r>
              <a:rPr lang="en-US" b="1" dirty="0"/>
              <a:t> x D</a:t>
            </a:r>
            <a:r>
              <a:rPr lang="en-US" b="1" baseline="-25000" dirty="0"/>
              <a:t>2</a:t>
            </a:r>
            <a:endParaRPr lang="en-US" b="1" dirty="0"/>
          </a:p>
        </p:txBody>
      </p:sp>
      <p:sp>
        <p:nvSpPr>
          <p:cNvPr id="21" name="Oval 20"/>
          <p:cNvSpPr/>
          <p:nvPr/>
        </p:nvSpPr>
        <p:spPr>
          <a:xfrm>
            <a:off x="2601702" y="2498724"/>
            <a:ext cx="1726802" cy="1021978"/>
          </a:xfrm>
          <a:prstGeom prst="ellipse">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
        <p:nvSpPr>
          <p:cNvPr id="22" name="TextBox 21"/>
          <p:cNvSpPr txBox="1"/>
          <p:nvPr/>
        </p:nvSpPr>
        <p:spPr>
          <a:xfrm>
            <a:off x="2823182" y="3097876"/>
            <a:ext cx="957250" cy="338554"/>
          </a:xfrm>
          <a:prstGeom prst="rect">
            <a:avLst/>
          </a:prstGeom>
          <a:noFill/>
        </p:spPr>
        <p:txBody>
          <a:bodyPr wrap="square" rtlCol="0">
            <a:spAutoFit/>
          </a:bodyPr>
          <a:lstStyle/>
          <a:p>
            <a:r>
              <a:rPr lang="en-US" sz="1600" b="1" dirty="0">
                <a:solidFill>
                  <a:srgbClr val="C00000"/>
                </a:solidFill>
              </a:rPr>
              <a:t>Links(R1)</a:t>
            </a:r>
          </a:p>
        </p:txBody>
      </p:sp>
      <p:cxnSp>
        <p:nvCxnSpPr>
          <p:cNvPr id="25" name="Straight Arrow Connector 24"/>
          <p:cNvCxnSpPr/>
          <p:nvPr/>
        </p:nvCxnSpPr>
        <p:spPr>
          <a:xfrm>
            <a:off x="2753958" y="1704102"/>
            <a:ext cx="437109" cy="762350"/>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3438308" y="800704"/>
            <a:ext cx="5098191" cy="923330"/>
          </a:xfrm>
          <a:prstGeom prst="rect">
            <a:avLst/>
          </a:prstGeom>
          <a:noFill/>
        </p:spPr>
        <p:txBody>
          <a:bodyPr wrap="none" rtlCol="0">
            <a:spAutoFit/>
          </a:bodyPr>
          <a:lstStyle/>
          <a:p>
            <a:r>
              <a:rPr lang="en-US" dirty="0"/>
              <a:t>To refine R1 so that it becomes high-precision, </a:t>
            </a:r>
          </a:p>
          <a:p>
            <a:r>
              <a:rPr lang="en-US" dirty="0"/>
              <a:t>we need to find some examples from the </a:t>
            </a:r>
            <a:r>
              <a:rPr lang="en-US" b="1" dirty="0">
                <a:solidFill>
                  <a:schemeClr val="accent6">
                    <a:lumMod val="75000"/>
                  </a:schemeClr>
                </a:solidFill>
              </a:rPr>
              <a:t>links of R1 </a:t>
            </a:r>
          </a:p>
          <a:p>
            <a:r>
              <a:rPr lang="en-US" dirty="0"/>
              <a:t>that are </a:t>
            </a:r>
            <a:r>
              <a:rPr lang="en-US" b="1" dirty="0">
                <a:solidFill>
                  <a:schemeClr val="accent6">
                    <a:lumMod val="75000"/>
                  </a:schemeClr>
                </a:solidFill>
              </a:rPr>
              <a:t>likely to be </a:t>
            </a:r>
            <a:r>
              <a:rPr lang="en-US" b="1" dirty="0">
                <a:solidFill>
                  <a:srgbClr val="C00000"/>
                </a:solidFill>
              </a:rPr>
              <a:t>false positives</a:t>
            </a:r>
          </a:p>
        </p:txBody>
      </p:sp>
      <p:grpSp>
        <p:nvGrpSpPr>
          <p:cNvPr id="60" name="Group 59"/>
          <p:cNvGrpSpPr/>
          <p:nvPr/>
        </p:nvGrpSpPr>
        <p:grpSpPr>
          <a:xfrm>
            <a:off x="2608418" y="2516760"/>
            <a:ext cx="2039961" cy="775880"/>
            <a:chOff x="2866470" y="3788376"/>
            <a:chExt cx="2039961" cy="775880"/>
          </a:xfrm>
        </p:grpSpPr>
        <p:sp>
          <p:nvSpPr>
            <p:cNvPr id="55" name="Rectangle 54"/>
            <p:cNvSpPr/>
            <p:nvPr/>
          </p:nvSpPr>
          <p:spPr>
            <a:xfrm flipH="1">
              <a:off x="4202933" y="4194924"/>
              <a:ext cx="491832" cy="369332"/>
            </a:xfrm>
            <a:prstGeom prst="rect">
              <a:avLst/>
            </a:prstGeom>
          </p:spPr>
          <p:txBody>
            <a:bodyPr wrap="square">
              <a:spAutoFit/>
            </a:bodyPr>
            <a:lstStyle/>
            <a:p>
              <a:r>
                <a:rPr lang="en-US" b="1" dirty="0"/>
                <a:t>+</a:t>
              </a:r>
              <a:endParaRPr lang="en-US" dirty="0"/>
            </a:p>
          </p:txBody>
        </p:sp>
        <p:grpSp>
          <p:nvGrpSpPr>
            <p:cNvPr id="59" name="Group 58"/>
            <p:cNvGrpSpPr/>
            <p:nvPr/>
          </p:nvGrpSpPr>
          <p:grpSpPr>
            <a:xfrm>
              <a:off x="2866470" y="3965006"/>
              <a:ext cx="2039961" cy="594300"/>
              <a:chOff x="2562579" y="2698810"/>
              <a:chExt cx="2039961" cy="594300"/>
            </a:xfrm>
          </p:grpSpPr>
          <p:grpSp>
            <p:nvGrpSpPr>
              <p:cNvPr id="54" name="Group 53"/>
              <p:cNvGrpSpPr/>
              <p:nvPr/>
            </p:nvGrpSpPr>
            <p:grpSpPr>
              <a:xfrm>
                <a:off x="2562579" y="2698810"/>
                <a:ext cx="805064" cy="549529"/>
                <a:chOff x="5467876" y="2625419"/>
                <a:chExt cx="805064" cy="549529"/>
              </a:xfrm>
            </p:grpSpPr>
            <p:sp>
              <p:nvSpPr>
                <p:cNvPr id="45" name="TextBox 44"/>
                <p:cNvSpPr txBox="1"/>
                <p:nvPr/>
              </p:nvSpPr>
              <p:spPr>
                <a:xfrm>
                  <a:off x="5467876" y="2678251"/>
                  <a:ext cx="300082" cy="369332"/>
                </a:xfrm>
                <a:prstGeom prst="rect">
                  <a:avLst/>
                </a:prstGeom>
                <a:noFill/>
              </p:spPr>
              <p:txBody>
                <a:bodyPr wrap="none" rtlCol="0">
                  <a:spAutoFit/>
                </a:bodyPr>
                <a:lstStyle/>
                <a:p>
                  <a:r>
                    <a:rPr lang="en-US" b="1"/>
                    <a:t>+</a:t>
                  </a:r>
                  <a:endParaRPr lang="en-US" b="1" dirty="0"/>
                </a:p>
              </p:txBody>
            </p:sp>
            <p:sp>
              <p:nvSpPr>
                <p:cNvPr id="46" name="TextBox 45"/>
                <p:cNvSpPr txBox="1"/>
                <p:nvPr/>
              </p:nvSpPr>
              <p:spPr>
                <a:xfrm>
                  <a:off x="5664649" y="2805616"/>
                  <a:ext cx="468398" cy="369332"/>
                </a:xfrm>
                <a:prstGeom prst="rect">
                  <a:avLst/>
                </a:prstGeom>
                <a:noFill/>
              </p:spPr>
              <p:txBody>
                <a:bodyPr wrap="none" rtlCol="0">
                  <a:spAutoFit/>
                </a:bodyPr>
                <a:lstStyle/>
                <a:p>
                  <a:r>
                    <a:rPr lang="en-US" b="1" dirty="0"/>
                    <a:t>+ +</a:t>
                  </a:r>
                </a:p>
              </p:txBody>
            </p:sp>
            <p:sp>
              <p:nvSpPr>
                <p:cNvPr id="47" name="TextBox 46"/>
                <p:cNvSpPr txBox="1"/>
                <p:nvPr/>
              </p:nvSpPr>
              <p:spPr>
                <a:xfrm>
                  <a:off x="5804542" y="2625419"/>
                  <a:ext cx="468398" cy="369332"/>
                </a:xfrm>
                <a:prstGeom prst="rect">
                  <a:avLst/>
                </a:prstGeom>
                <a:noFill/>
              </p:spPr>
              <p:txBody>
                <a:bodyPr wrap="none" rtlCol="0">
                  <a:spAutoFit/>
                </a:bodyPr>
                <a:lstStyle/>
                <a:p>
                  <a:r>
                    <a:rPr lang="en-US" b="1" dirty="0"/>
                    <a:t>+ +</a:t>
                  </a:r>
                </a:p>
              </p:txBody>
            </p:sp>
          </p:grpSp>
          <p:sp>
            <p:nvSpPr>
              <p:cNvPr id="56" name="Rectangle 55"/>
              <p:cNvSpPr/>
              <p:nvPr/>
            </p:nvSpPr>
            <p:spPr>
              <a:xfrm>
                <a:off x="3595473" y="2923778"/>
                <a:ext cx="1007067" cy="369332"/>
              </a:xfrm>
              <a:prstGeom prst="rect">
                <a:avLst/>
              </a:prstGeom>
            </p:spPr>
            <p:txBody>
              <a:bodyPr wrap="square">
                <a:spAutoFit/>
              </a:bodyPr>
              <a:lstStyle/>
              <a:p>
                <a:r>
                  <a:rPr lang="en-US" b="1" dirty="0"/>
                  <a:t>+</a:t>
                </a:r>
                <a:endParaRPr lang="en-US" dirty="0"/>
              </a:p>
            </p:txBody>
          </p:sp>
        </p:grpSp>
        <p:sp>
          <p:nvSpPr>
            <p:cNvPr id="58" name="Rectangle 57"/>
            <p:cNvSpPr/>
            <p:nvPr/>
          </p:nvSpPr>
          <p:spPr>
            <a:xfrm>
              <a:off x="3039377" y="3788376"/>
              <a:ext cx="673580" cy="369332"/>
            </a:xfrm>
            <a:prstGeom prst="rect">
              <a:avLst/>
            </a:prstGeom>
          </p:spPr>
          <p:txBody>
            <a:bodyPr wrap="square">
              <a:spAutoFit/>
            </a:bodyPr>
            <a:lstStyle/>
            <a:p>
              <a:r>
                <a:rPr lang="en-US" b="1"/>
                <a:t>+</a:t>
              </a:r>
              <a:endParaRPr lang="en-US"/>
            </a:p>
          </p:txBody>
        </p:sp>
      </p:grpSp>
      <p:grpSp>
        <p:nvGrpSpPr>
          <p:cNvPr id="85" name="Group 84"/>
          <p:cNvGrpSpPr/>
          <p:nvPr/>
        </p:nvGrpSpPr>
        <p:grpSpPr>
          <a:xfrm>
            <a:off x="894780" y="2289026"/>
            <a:ext cx="5990740" cy="3024703"/>
            <a:chOff x="1190387" y="2450308"/>
            <a:chExt cx="5990740" cy="3024703"/>
          </a:xfrm>
        </p:grpSpPr>
        <p:grpSp>
          <p:nvGrpSpPr>
            <p:cNvPr id="75" name="Group 74"/>
            <p:cNvGrpSpPr/>
            <p:nvPr/>
          </p:nvGrpSpPr>
          <p:grpSpPr>
            <a:xfrm>
              <a:off x="1190387" y="2534187"/>
              <a:ext cx="5990740" cy="2940824"/>
              <a:chOff x="1190387" y="2534187"/>
              <a:chExt cx="5990740" cy="2940824"/>
            </a:xfrm>
          </p:grpSpPr>
          <p:grpSp>
            <p:nvGrpSpPr>
              <p:cNvPr id="69" name="Group 68"/>
              <p:cNvGrpSpPr/>
              <p:nvPr/>
            </p:nvGrpSpPr>
            <p:grpSpPr>
              <a:xfrm>
                <a:off x="2183901" y="2954591"/>
                <a:ext cx="4303895" cy="2332477"/>
                <a:chOff x="2183901" y="2954591"/>
                <a:chExt cx="4303895" cy="2332477"/>
              </a:xfrm>
            </p:grpSpPr>
            <p:sp>
              <p:nvSpPr>
                <p:cNvPr id="61" name="TextBox 60"/>
                <p:cNvSpPr txBox="1"/>
                <p:nvPr/>
              </p:nvSpPr>
              <p:spPr>
                <a:xfrm>
                  <a:off x="3066910" y="3987791"/>
                  <a:ext cx="601296" cy="369332"/>
                </a:xfrm>
                <a:prstGeom prst="rect">
                  <a:avLst/>
                </a:prstGeom>
                <a:noFill/>
              </p:spPr>
              <p:txBody>
                <a:bodyPr wrap="square" rtlCol="0">
                  <a:spAutoFit/>
                </a:bodyPr>
                <a:lstStyle/>
                <a:p>
                  <a:r>
                    <a:rPr lang="en-US"/>
                    <a:t>+</a:t>
                  </a:r>
                </a:p>
              </p:txBody>
            </p:sp>
            <p:sp>
              <p:nvSpPr>
                <p:cNvPr id="62" name="TextBox 61"/>
                <p:cNvSpPr txBox="1"/>
                <p:nvPr/>
              </p:nvSpPr>
              <p:spPr>
                <a:xfrm>
                  <a:off x="2538542" y="3836826"/>
                  <a:ext cx="601296" cy="369332"/>
                </a:xfrm>
                <a:prstGeom prst="rect">
                  <a:avLst/>
                </a:prstGeom>
                <a:noFill/>
              </p:spPr>
              <p:txBody>
                <a:bodyPr wrap="square" rtlCol="0">
                  <a:spAutoFit/>
                </a:bodyPr>
                <a:lstStyle/>
                <a:p>
                  <a:r>
                    <a:rPr lang="en-US" dirty="0"/>
                    <a:t>+</a:t>
                  </a:r>
                </a:p>
              </p:txBody>
            </p:sp>
            <p:sp>
              <p:nvSpPr>
                <p:cNvPr id="63" name="TextBox 62"/>
                <p:cNvSpPr txBox="1"/>
                <p:nvPr/>
              </p:nvSpPr>
              <p:spPr>
                <a:xfrm>
                  <a:off x="3890149" y="4539156"/>
                  <a:ext cx="601296" cy="369332"/>
                </a:xfrm>
                <a:prstGeom prst="rect">
                  <a:avLst/>
                </a:prstGeom>
                <a:noFill/>
              </p:spPr>
              <p:txBody>
                <a:bodyPr wrap="square" rtlCol="0">
                  <a:spAutoFit/>
                </a:bodyPr>
                <a:lstStyle/>
                <a:p>
                  <a:r>
                    <a:rPr lang="en-US"/>
                    <a:t>+</a:t>
                  </a:r>
                </a:p>
              </p:txBody>
            </p:sp>
            <p:sp>
              <p:nvSpPr>
                <p:cNvPr id="64" name="TextBox 63"/>
                <p:cNvSpPr txBox="1"/>
                <p:nvPr/>
              </p:nvSpPr>
              <p:spPr>
                <a:xfrm>
                  <a:off x="4425604" y="3555364"/>
                  <a:ext cx="601296" cy="369332"/>
                </a:xfrm>
                <a:prstGeom prst="rect">
                  <a:avLst/>
                </a:prstGeom>
                <a:noFill/>
              </p:spPr>
              <p:txBody>
                <a:bodyPr wrap="square" rtlCol="0">
                  <a:spAutoFit/>
                </a:bodyPr>
                <a:lstStyle/>
                <a:p>
                  <a:r>
                    <a:rPr lang="en-US"/>
                    <a:t>+</a:t>
                  </a:r>
                </a:p>
              </p:txBody>
            </p:sp>
            <p:sp>
              <p:nvSpPr>
                <p:cNvPr id="65" name="TextBox 64"/>
                <p:cNvSpPr txBox="1"/>
                <p:nvPr/>
              </p:nvSpPr>
              <p:spPr>
                <a:xfrm>
                  <a:off x="2183901" y="3197632"/>
                  <a:ext cx="601296" cy="369332"/>
                </a:xfrm>
                <a:prstGeom prst="rect">
                  <a:avLst/>
                </a:prstGeom>
                <a:noFill/>
              </p:spPr>
              <p:txBody>
                <a:bodyPr wrap="square" rtlCol="0">
                  <a:spAutoFit/>
                </a:bodyPr>
                <a:lstStyle/>
                <a:p>
                  <a:r>
                    <a:rPr lang="en-US" dirty="0"/>
                    <a:t>+</a:t>
                  </a:r>
                </a:p>
              </p:txBody>
            </p:sp>
            <p:sp>
              <p:nvSpPr>
                <p:cNvPr id="66" name="TextBox 65"/>
                <p:cNvSpPr txBox="1"/>
                <p:nvPr/>
              </p:nvSpPr>
              <p:spPr>
                <a:xfrm>
                  <a:off x="5392486" y="2954591"/>
                  <a:ext cx="601296" cy="369332"/>
                </a:xfrm>
                <a:prstGeom prst="rect">
                  <a:avLst/>
                </a:prstGeom>
                <a:noFill/>
              </p:spPr>
              <p:txBody>
                <a:bodyPr wrap="square" rtlCol="0">
                  <a:spAutoFit/>
                </a:bodyPr>
                <a:lstStyle/>
                <a:p>
                  <a:r>
                    <a:rPr lang="en-US"/>
                    <a:t>+</a:t>
                  </a:r>
                </a:p>
              </p:txBody>
            </p:sp>
            <p:sp>
              <p:nvSpPr>
                <p:cNvPr id="67" name="TextBox 66"/>
                <p:cNvSpPr txBox="1"/>
                <p:nvPr/>
              </p:nvSpPr>
              <p:spPr>
                <a:xfrm>
                  <a:off x="5026900" y="3336036"/>
                  <a:ext cx="601296" cy="369332"/>
                </a:xfrm>
                <a:prstGeom prst="rect">
                  <a:avLst/>
                </a:prstGeom>
                <a:noFill/>
              </p:spPr>
              <p:txBody>
                <a:bodyPr wrap="square" rtlCol="0">
                  <a:spAutoFit/>
                </a:bodyPr>
                <a:lstStyle/>
                <a:p>
                  <a:r>
                    <a:rPr lang="en-US" dirty="0"/>
                    <a:t>+</a:t>
                  </a:r>
                </a:p>
              </p:txBody>
            </p:sp>
            <p:sp>
              <p:nvSpPr>
                <p:cNvPr id="68" name="TextBox 67"/>
                <p:cNvSpPr txBox="1"/>
                <p:nvPr/>
              </p:nvSpPr>
              <p:spPr>
                <a:xfrm>
                  <a:off x="5886500" y="4917736"/>
                  <a:ext cx="601296" cy="369332"/>
                </a:xfrm>
                <a:prstGeom prst="rect">
                  <a:avLst/>
                </a:prstGeom>
                <a:noFill/>
              </p:spPr>
              <p:txBody>
                <a:bodyPr wrap="square" rtlCol="0">
                  <a:spAutoFit/>
                </a:bodyPr>
                <a:lstStyle/>
                <a:p>
                  <a:r>
                    <a:rPr lang="en-US"/>
                    <a:t>+</a:t>
                  </a:r>
                </a:p>
              </p:txBody>
            </p:sp>
          </p:grpSp>
          <p:sp>
            <p:nvSpPr>
              <p:cNvPr id="70" name="TextBox 69"/>
              <p:cNvSpPr txBox="1"/>
              <p:nvPr/>
            </p:nvSpPr>
            <p:spPr>
              <a:xfrm>
                <a:off x="1247443" y="5105679"/>
                <a:ext cx="601296" cy="369332"/>
              </a:xfrm>
              <a:prstGeom prst="rect">
                <a:avLst/>
              </a:prstGeom>
              <a:noFill/>
            </p:spPr>
            <p:txBody>
              <a:bodyPr wrap="square" rtlCol="0">
                <a:spAutoFit/>
              </a:bodyPr>
              <a:lstStyle/>
              <a:p>
                <a:r>
                  <a:rPr lang="en-US"/>
                  <a:t>+</a:t>
                </a:r>
              </a:p>
            </p:txBody>
          </p:sp>
          <p:sp>
            <p:nvSpPr>
              <p:cNvPr id="71" name="TextBox 70"/>
              <p:cNvSpPr txBox="1"/>
              <p:nvPr/>
            </p:nvSpPr>
            <p:spPr>
              <a:xfrm>
                <a:off x="1190387" y="3151370"/>
                <a:ext cx="601296" cy="369332"/>
              </a:xfrm>
              <a:prstGeom prst="rect">
                <a:avLst/>
              </a:prstGeom>
              <a:noFill/>
            </p:spPr>
            <p:txBody>
              <a:bodyPr wrap="square" rtlCol="0">
                <a:spAutoFit/>
              </a:bodyPr>
              <a:lstStyle/>
              <a:p>
                <a:r>
                  <a:rPr lang="en-US"/>
                  <a:t>+</a:t>
                </a:r>
              </a:p>
            </p:txBody>
          </p:sp>
          <p:sp>
            <p:nvSpPr>
              <p:cNvPr id="72" name="TextBox 71"/>
              <p:cNvSpPr txBox="1"/>
              <p:nvPr/>
            </p:nvSpPr>
            <p:spPr>
              <a:xfrm>
                <a:off x="6579831" y="2534187"/>
                <a:ext cx="601296" cy="369332"/>
              </a:xfrm>
              <a:prstGeom prst="rect">
                <a:avLst/>
              </a:prstGeom>
              <a:noFill/>
            </p:spPr>
            <p:txBody>
              <a:bodyPr wrap="square" rtlCol="0">
                <a:spAutoFit/>
              </a:bodyPr>
              <a:lstStyle/>
              <a:p>
                <a:r>
                  <a:rPr lang="en-US"/>
                  <a:t>+</a:t>
                </a:r>
              </a:p>
            </p:txBody>
          </p:sp>
          <p:sp>
            <p:nvSpPr>
              <p:cNvPr id="73" name="TextBox 72"/>
              <p:cNvSpPr txBox="1"/>
              <p:nvPr/>
            </p:nvSpPr>
            <p:spPr>
              <a:xfrm>
                <a:off x="5921654" y="3898508"/>
                <a:ext cx="601296" cy="369332"/>
              </a:xfrm>
              <a:prstGeom prst="rect">
                <a:avLst/>
              </a:prstGeom>
              <a:noFill/>
            </p:spPr>
            <p:txBody>
              <a:bodyPr wrap="square" rtlCol="0">
                <a:spAutoFit/>
              </a:bodyPr>
              <a:lstStyle/>
              <a:p>
                <a:r>
                  <a:rPr lang="en-US"/>
                  <a:t>+</a:t>
                </a:r>
              </a:p>
            </p:txBody>
          </p:sp>
        </p:grpSp>
        <p:sp>
          <p:nvSpPr>
            <p:cNvPr id="74" name="TextBox 73"/>
            <p:cNvSpPr txBox="1"/>
            <p:nvPr/>
          </p:nvSpPr>
          <p:spPr>
            <a:xfrm>
              <a:off x="4881590" y="2450308"/>
              <a:ext cx="601296" cy="369332"/>
            </a:xfrm>
            <a:prstGeom prst="rect">
              <a:avLst/>
            </a:prstGeom>
            <a:noFill/>
          </p:spPr>
          <p:txBody>
            <a:bodyPr wrap="square" rtlCol="0">
              <a:spAutoFit/>
            </a:bodyPr>
            <a:lstStyle/>
            <a:p>
              <a:r>
                <a:rPr lang="en-US" dirty="0"/>
                <a:t>+</a:t>
              </a:r>
            </a:p>
          </p:txBody>
        </p:sp>
      </p:grpSp>
      <p:sp>
        <p:nvSpPr>
          <p:cNvPr id="76" name="TextBox 75"/>
          <p:cNvSpPr txBox="1"/>
          <p:nvPr/>
        </p:nvSpPr>
        <p:spPr>
          <a:xfrm>
            <a:off x="371791" y="5767853"/>
            <a:ext cx="6528454" cy="707886"/>
          </a:xfrm>
          <a:prstGeom prst="rect">
            <a:avLst/>
          </a:prstGeom>
          <a:noFill/>
        </p:spPr>
        <p:txBody>
          <a:bodyPr wrap="none" rtlCol="0">
            <a:spAutoFit/>
          </a:bodyPr>
          <a:lstStyle/>
          <a:p>
            <a:pPr marL="342900" indent="-342900">
              <a:buFont typeface="Arial" charset="0"/>
              <a:buChar char="•"/>
            </a:pPr>
            <a:r>
              <a:rPr lang="en-US" sz="2000" b="1" dirty="0"/>
              <a:t>Finding likely false negatives is challenging</a:t>
            </a:r>
          </a:p>
          <a:p>
            <a:pPr marL="800100" lvl="1" indent="-342900">
              <a:buFont typeface="Arial" charset="0"/>
              <a:buChar char="•"/>
            </a:pPr>
            <a:r>
              <a:rPr lang="en-US" sz="2000" dirty="0"/>
              <a:t>The search space of false negatives is extremely large</a:t>
            </a:r>
          </a:p>
        </p:txBody>
      </p:sp>
      <p:sp>
        <p:nvSpPr>
          <p:cNvPr id="77" name="Right Arrow 76"/>
          <p:cNvSpPr/>
          <p:nvPr/>
        </p:nvSpPr>
        <p:spPr>
          <a:xfrm>
            <a:off x="6930475" y="1401426"/>
            <a:ext cx="1656678" cy="29100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8" name="TextBox 77"/>
          <p:cNvSpPr txBox="1"/>
          <p:nvPr/>
        </p:nvSpPr>
        <p:spPr>
          <a:xfrm>
            <a:off x="8587153" y="1334766"/>
            <a:ext cx="1910138" cy="369332"/>
          </a:xfrm>
          <a:prstGeom prst="rect">
            <a:avLst/>
          </a:prstGeom>
          <a:noFill/>
        </p:spPr>
        <p:txBody>
          <a:bodyPr wrap="none" rtlCol="0">
            <a:spAutoFit/>
          </a:bodyPr>
          <a:lstStyle/>
          <a:p>
            <a:r>
              <a:rPr lang="en-US" b="1" dirty="0"/>
              <a:t>Enhance precision</a:t>
            </a:r>
          </a:p>
        </p:txBody>
      </p:sp>
      <p:sp>
        <p:nvSpPr>
          <p:cNvPr id="79" name="TextBox 78"/>
          <p:cNvSpPr txBox="1"/>
          <p:nvPr/>
        </p:nvSpPr>
        <p:spPr>
          <a:xfrm>
            <a:off x="7284219" y="2844547"/>
            <a:ext cx="3449879" cy="1200329"/>
          </a:xfrm>
          <a:prstGeom prst="rect">
            <a:avLst/>
          </a:prstGeom>
          <a:noFill/>
        </p:spPr>
        <p:txBody>
          <a:bodyPr wrap="square" rtlCol="0">
            <a:spAutoFit/>
          </a:bodyPr>
          <a:lstStyle/>
          <a:p>
            <a:r>
              <a:rPr lang="en-US" b="1" dirty="0">
                <a:solidFill>
                  <a:srgbClr val="C00000"/>
                </a:solidFill>
              </a:rPr>
              <a:t>Q. This allows us to have one</a:t>
            </a:r>
          </a:p>
          <a:p>
            <a:r>
              <a:rPr lang="en-US" b="1" dirty="0">
                <a:solidFill>
                  <a:srgbClr val="C00000"/>
                </a:solidFill>
              </a:rPr>
              <a:t>high-precision rule, how to find more rules?</a:t>
            </a:r>
          </a:p>
          <a:p>
            <a:r>
              <a:rPr lang="en-US" b="1" dirty="0"/>
              <a:t>A. Learn from false negatives</a:t>
            </a:r>
          </a:p>
        </p:txBody>
      </p:sp>
      <p:grpSp>
        <p:nvGrpSpPr>
          <p:cNvPr id="36" name="Group 35"/>
          <p:cNvGrpSpPr/>
          <p:nvPr/>
        </p:nvGrpSpPr>
        <p:grpSpPr>
          <a:xfrm>
            <a:off x="3335439" y="2445872"/>
            <a:ext cx="786604" cy="642313"/>
            <a:chOff x="2395142" y="5010012"/>
            <a:chExt cx="786604" cy="642313"/>
          </a:xfrm>
        </p:grpSpPr>
        <p:grpSp>
          <p:nvGrpSpPr>
            <p:cNvPr id="31" name="Group 30"/>
            <p:cNvGrpSpPr/>
            <p:nvPr/>
          </p:nvGrpSpPr>
          <p:grpSpPr>
            <a:xfrm>
              <a:off x="2395142" y="5010012"/>
              <a:ext cx="491657" cy="478767"/>
              <a:chOff x="2395142" y="5010012"/>
              <a:chExt cx="491657" cy="478767"/>
            </a:xfrm>
          </p:grpSpPr>
          <p:sp>
            <p:nvSpPr>
              <p:cNvPr id="28" name="TextBox 27"/>
              <p:cNvSpPr txBox="1"/>
              <p:nvPr/>
            </p:nvSpPr>
            <p:spPr>
              <a:xfrm>
                <a:off x="2395142" y="5119447"/>
                <a:ext cx="255198" cy="369332"/>
              </a:xfrm>
              <a:prstGeom prst="rect">
                <a:avLst/>
              </a:prstGeom>
              <a:noFill/>
            </p:spPr>
            <p:txBody>
              <a:bodyPr wrap="none" rtlCol="0">
                <a:spAutoFit/>
              </a:bodyPr>
              <a:lstStyle/>
              <a:p>
                <a:r>
                  <a:rPr lang="en-US" b="1" dirty="0"/>
                  <a:t>-</a:t>
                </a:r>
              </a:p>
            </p:txBody>
          </p:sp>
          <p:sp>
            <p:nvSpPr>
              <p:cNvPr id="27" name="TextBox 26"/>
              <p:cNvSpPr txBox="1"/>
              <p:nvPr/>
            </p:nvSpPr>
            <p:spPr>
              <a:xfrm>
                <a:off x="2631601" y="5010012"/>
                <a:ext cx="255198" cy="369332"/>
              </a:xfrm>
              <a:prstGeom prst="rect">
                <a:avLst/>
              </a:prstGeom>
              <a:noFill/>
            </p:spPr>
            <p:txBody>
              <a:bodyPr wrap="none" rtlCol="0">
                <a:spAutoFit/>
              </a:bodyPr>
              <a:lstStyle/>
              <a:p>
                <a:r>
                  <a:rPr lang="en-US" b="1" dirty="0"/>
                  <a:t>-</a:t>
                </a:r>
              </a:p>
            </p:txBody>
          </p:sp>
        </p:grpSp>
        <p:grpSp>
          <p:nvGrpSpPr>
            <p:cNvPr id="35" name="Group 34"/>
            <p:cNvGrpSpPr/>
            <p:nvPr/>
          </p:nvGrpSpPr>
          <p:grpSpPr>
            <a:xfrm>
              <a:off x="2642996" y="5110541"/>
              <a:ext cx="538750" cy="541784"/>
              <a:chOff x="4623004" y="3029473"/>
              <a:chExt cx="538750" cy="541784"/>
            </a:xfrm>
          </p:grpSpPr>
          <p:sp>
            <p:nvSpPr>
              <p:cNvPr id="32" name="TextBox 31"/>
              <p:cNvSpPr txBox="1"/>
              <p:nvPr/>
            </p:nvSpPr>
            <p:spPr>
              <a:xfrm>
                <a:off x="4623004" y="3077286"/>
                <a:ext cx="255198" cy="369332"/>
              </a:xfrm>
              <a:prstGeom prst="rect">
                <a:avLst/>
              </a:prstGeom>
              <a:noFill/>
            </p:spPr>
            <p:txBody>
              <a:bodyPr wrap="none" rtlCol="0">
                <a:spAutoFit/>
              </a:bodyPr>
              <a:lstStyle/>
              <a:p>
                <a:r>
                  <a:rPr lang="en-US" b="1" dirty="0"/>
                  <a:t>-</a:t>
                </a:r>
              </a:p>
            </p:txBody>
          </p:sp>
          <p:sp>
            <p:nvSpPr>
              <p:cNvPr id="33" name="TextBox 32"/>
              <p:cNvSpPr txBox="1"/>
              <p:nvPr/>
            </p:nvSpPr>
            <p:spPr>
              <a:xfrm>
                <a:off x="4788721" y="3201925"/>
                <a:ext cx="255198" cy="369332"/>
              </a:xfrm>
              <a:prstGeom prst="rect">
                <a:avLst/>
              </a:prstGeom>
              <a:noFill/>
            </p:spPr>
            <p:txBody>
              <a:bodyPr wrap="none" rtlCol="0">
                <a:spAutoFit/>
              </a:bodyPr>
              <a:lstStyle/>
              <a:p>
                <a:r>
                  <a:rPr lang="en-US" b="1" dirty="0"/>
                  <a:t>-</a:t>
                </a:r>
              </a:p>
            </p:txBody>
          </p:sp>
          <p:sp>
            <p:nvSpPr>
              <p:cNvPr id="34" name="TextBox 33"/>
              <p:cNvSpPr txBox="1"/>
              <p:nvPr/>
            </p:nvSpPr>
            <p:spPr>
              <a:xfrm>
                <a:off x="4906556" y="3029473"/>
                <a:ext cx="255198" cy="369332"/>
              </a:xfrm>
              <a:prstGeom prst="rect">
                <a:avLst/>
              </a:prstGeom>
              <a:noFill/>
            </p:spPr>
            <p:txBody>
              <a:bodyPr wrap="none" rtlCol="0">
                <a:spAutoFit/>
              </a:bodyPr>
              <a:lstStyle/>
              <a:p>
                <a:r>
                  <a:rPr lang="en-US" b="1" dirty="0"/>
                  <a:t>-</a:t>
                </a:r>
              </a:p>
            </p:txBody>
          </p:sp>
        </p:grpSp>
      </p:grpSp>
      <p:grpSp>
        <p:nvGrpSpPr>
          <p:cNvPr id="84" name="Group 83"/>
          <p:cNvGrpSpPr/>
          <p:nvPr/>
        </p:nvGrpSpPr>
        <p:grpSpPr>
          <a:xfrm>
            <a:off x="3367558" y="1704098"/>
            <a:ext cx="2269134" cy="1305615"/>
            <a:chOff x="3367558" y="1704098"/>
            <a:chExt cx="2269134" cy="1305615"/>
          </a:xfrm>
        </p:grpSpPr>
        <p:sp>
          <p:nvSpPr>
            <p:cNvPr id="80" name="Oval 79"/>
            <p:cNvSpPr/>
            <p:nvPr/>
          </p:nvSpPr>
          <p:spPr>
            <a:xfrm>
              <a:off x="3367558" y="2555307"/>
              <a:ext cx="754485" cy="454406"/>
            </a:xfrm>
            <a:prstGeom prst="ellipse">
              <a:avLst/>
            </a:prstGeom>
            <a:noFill/>
            <a:ln w="19050">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82" name="Straight Arrow Connector 81"/>
            <p:cNvCxnSpPr/>
            <p:nvPr/>
          </p:nvCxnSpPr>
          <p:spPr>
            <a:xfrm flipH="1">
              <a:off x="3890150" y="1704098"/>
              <a:ext cx="1746542" cy="837353"/>
            </a:xfrm>
            <a:prstGeom prst="straightConnector1">
              <a:avLst/>
            </a:prstGeom>
            <a:ln w="28575">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3" name="Slide Number Placeholder 2"/>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E76300F-0699-1D41-9E63-21899F285425}" type="slidenum">
              <a:rPr lang="en-US" smtClean="0"/>
              <a:pPr/>
              <a:t>78</a:t>
            </a:fld>
            <a:endParaRPr lang="en-US"/>
          </a:p>
        </p:txBody>
      </p:sp>
      <p:sp>
        <p:nvSpPr>
          <p:cNvPr id="81" name="Title 2">
            <a:extLst>
              <a:ext uri="{FF2B5EF4-FFF2-40B4-BE49-F238E27FC236}">
                <a16:creationId xmlns:a16="http://schemas.microsoft.com/office/drawing/2014/main" id="{FAF297F1-7E56-0E49-B5F2-BB2021909CF0}"/>
              </a:ext>
            </a:extLst>
          </p:cNvPr>
          <p:cNvSpPr>
            <a:spLocks noGrp="1"/>
          </p:cNvSpPr>
          <p:nvPr>
            <p:ph type="title"/>
          </p:nvPr>
        </p:nvSpPr>
        <p:spPr>
          <a:xfrm>
            <a:off x="182509" y="110008"/>
            <a:ext cx="10972166" cy="571498"/>
          </a:xfrm>
        </p:spPr>
        <p:txBody>
          <a:bodyPr>
            <a:normAutofit/>
          </a:bodyPr>
          <a:lstStyle/>
          <a:p>
            <a:r>
              <a:rPr lang="en-US" sz="2800" dirty="0" err="1"/>
              <a:t>SystemER</a:t>
            </a:r>
            <a:r>
              <a:rPr lang="en-US" sz="2800" dirty="0"/>
              <a:t>: Find Likely False Positives</a:t>
            </a:r>
          </a:p>
        </p:txBody>
      </p:sp>
    </p:spTree>
    <p:extLst>
      <p:ext uri="{BB962C8B-B14F-4D97-AF65-F5344CB8AC3E}">
        <p14:creationId xmlns:p14="http://schemas.microsoft.com/office/powerpoint/2010/main" val="281899550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dissolve">
                                      <p:cBhvr>
                                        <p:cTn id="15" dur="500"/>
                                        <p:tgtEl>
                                          <p:spTgt spid="1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dissolv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dissolve">
                                      <p:cBhvr>
                                        <p:cTn id="23" dur="500"/>
                                        <p:tgtEl>
                                          <p:spTgt spid="25"/>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dissolve">
                                      <p:cBhvr>
                                        <p:cTn id="26" dur="500"/>
                                        <p:tgtEl>
                                          <p:spTgt spid="21"/>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dissolv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dissolve">
                                      <p:cBhvr>
                                        <p:cTn id="34" dur="500"/>
                                        <p:tgtEl>
                                          <p:spTgt spid="36"/>
                                        </p:tgtEl>
                                      </p:cBhvr>
                                    </p:animEffect>
                                  </p:childTnLst>
                                </p:cTn>
                              </p:par>
                              <p:par>
                                <p:cTn id="35" presetID="9" presetClass="entr" presetSubtype="0" fill="hold" nodeType="withEffect">
                                  <p:stCondLst>
                                    <p:cond delay="1000"/>
                                  </p:stCondLst>
                                  <p:childTnLst>
                                    <p:set>
                                      <p:cBhvr>
                                        <p:cTn id="36" dur="1" fill="hold">
                                          <p:stCondLst>
                                            <p:cond delay="0"/>
                                          </p:stCondLst>
                                        </p:cTn>
                                        <p:tgtEl>
                                          <p:spTgt spid="60"/>
                                        </p:tgtEl>
                                        <p:attrNameLst>
                                          <p:attrName>style.visibility</p:attrName>
                                        </p:attrNameLst>
                                      </p:cBhvr>
                                      <p:to>
                                        <p:strVal val="visible"/>
                                      </p:to>
                                    </p:set>
                                    <p:animEffect transition="in" filter="dissolve">
                                      <p:cBhvr>
                                        <p:cTn id="37" dur="500"/>
                                        <p:tgtEl>
                                          <p:spTgt spid="60"/>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dissolve">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84"/>
                                        </p:tgtEl>
                                        <p:attrNameLst>
                                          <p:attrName>style.visibility</p:attrName>
                                        </p:attrNameLst>
                                      </p:cBhvr>
                                      <p:to>
                                        <p:strVal val="visible"/>
                                      </p:to>
                                    </p:set>
                                    <p:animEffect transition="in" filter="dissolve">
                                      <p:cBhvr>
                                        <p:cTn id="47" dur="500"/>
                                        <p:tgtEl>
                                          <p:spTgt spid="84"/>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dissolve">
                                      <p:cBhvr>
                                        <p:cTn id="52" dur="500"/>
                                        <p:tgtEl>
                                          <p:spTgt spid="77"/>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78"/>
                                        </p:tgtEl>
                                        <p:attrNameLst>
                                          <p:attrName>style.visibility</p:attrName>
                                        </p:attrNameLst>
                                      </p:cBhvr>
                                      <p:to>
                                        <p:strVal val="visible"/>
                                      </p:to>
                                    </p:set>
                                    <p:animEffect transition="in" filter="dissolve">
                                      <p:cBhvr>
                                        <p:cTn id="55" dur="500"/>
                                        <p:tgtEl>
                                          <p:spTgt spid="78"/>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79">
                                            <p:txEl>
                                              <p:pRg st="0" end="0"/>
                                            </p:txEl>
                                          </p:spTgt>
                                        </p:tgtEl>
                                        <p:attrNameLst>
                                          <p:attrName>style.visibility</p:attrName>
                                        </p:attrNameLst>
                                      </p:cBhvr>
                                      <p:to>
                                        <p:strVal val="visible"/>
                                      </p:to>
                                    </p:set>
                                    <p:animEffect transition="in" filter="dissolve">
                                      <p:cBhvr>
                                        <p:cTn id="60" dur="500"/>
                                        <p:tgtEl>
                                          <p:spTgt spid="79">
                                            <p:txEl>
                                              <p:pRg st="0" end="0"/>
                                            </p:txEl>
                                          </p:spTgt>
                                        </p:tgtEl>
                                      </p:cBhvr>
                                    </p:animEffect>
                                  </p:childTnLst>
                                </p:cTn>
                              </p:par>
                              <p:par>
                                <p:cTn id="61" presetID="9" presetClass="entr" presetSubtype="0" fill="hold" nodeType="withEffect">
                                  <p:stCondLst>
                                    <p:cond delay="0"/>
                                  </p:stCondLst>
                                  <p:childTnLst>
                                    <p:set>
                                      <p:cBhvr>
                                        <p:cTn id="62" dur="1" fill="hold">
                                          <p:stCondLst>
                                            <p:cond delay="0"/>
                                          </p:stCondLst>
                                        </p:cTn>
                                        <p:tgtEl>
                                          <p:spTgt spid="79">
                                            <p:txEl>
                                              <p:pRg st="1" end="1"/>
                                            </p:txEl>
                                          </p:spTgt>
                                        </p:tgtEl>
                                        <p:attrNameLst>
                                          <p:attrName>style.visibility</p:attrName>
                                        </p:attrNameLst>
                                      </p:cBhvr>
                                      <p:to>
                                        <p:strVal val="visible"/>
                                      </p:to>
                                    </p:set>
                                    <p:animEffect transition="in" filter="dissolve">
                                      <p:cBhvr>
                                        <p:cTn id="63" dur="500"/>
                                        <p:tgtEl>
                                          <p:spTgt spid="79">
                                            <p:txEl>
                                              <p:pRg st="1" end="1"/>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79">
                                            <p:txEl>
                                              <p:pRg st="2" end="2"/>
                                            </p:txEl>
                                          </p:spTgt>
                                        </p:tgtEl>
                                        <p:attrNameLst>
                                          <p:attrName>style.visibility</p:attrName>
                                        </p:attrNameLst>
                                      </p:cBhvr>
                                      <p:to>
                                        <p:strVal val="visible"/>
                                      </p:to>
                                    </p:set>
                                    <p:animEffect transition="in" filter="dissolve">
                                      <p:cBhvr>
                                        <p:cTn id="68" dur="500"/>
                                        <p:tgtEl>
                                          <p:spTgt spid="79">
                                            <p:txEl>
                                              <p:pRg st="2" end="2"/>
                                            </p:txEl>
                                          </p:spTgt>
                                        </p:tgtEl>
                                      </p:cBhvr>
                                    </p:animEffect>
                                  </p:childTnLst>
                                </p:cTn>
                              </p:par>
                              <p:par>
                                <p:cTn id="69" presetID="9" presetClass="entr" presetSubtype="0" fill="hold" nodeType="withEffect">
                                  <p:stCondLst>
                                    <p:cond delay="0"/>
                                  </p:stCondLst>
                                  <p:childTnLst>
                                    <p:set>
                                      <p:cBhvr>
                                        <p:cTn id="70" dur="1" fill="hold">
                                          <p:stCondLst>
                                            <p:cond delay="0"/>
                                          </p:stCondLst>
                                        </p:cTn>
                                        <p:tgtEl>
                                          <p:spTgt spid="85"/>
                                        </p:tgtEl>
                                        <p:attrNameLst>
                                          <p:attrName>style.visibility</p:attrName>
                                        </p:attrNameLst>
                                      </p:cBhvr>
                                      <p:to>
                                        <p:strVal val="visible"/>
                                      </p:to>
                                    </p:set>
                                    <p:animEffect transition="in" filter="dissolve">
                                      <p:cBhvr>
                                        <p:cTn id="71" dur="500"/>
                                        <p:tgtEl>
                                          <p:spTgt spid="85"/>
                                        </p:tgtEl>
                                      </p:cBhvr>
                                    </p:animEffect>
                                  </p:childTnLst>
                                </p:cTn>
                              </p:par>
                              <p:par>
                                <p:cTn id="72" presetID="35" presetClass="emph" presetSubtype="0" repeatCount="indefinite" fill="hold" nodeType="withEffect">
                                  <p:stCondLst>
                                    <p:cond delay="0"/>
                                  </p:stCondLst>
                                  <p:childTnLst>
                                    <p:anim calcmode="discrete" valueType="str">
                                      <p:cBhvr>
                                        <p:cTn id="73" dur="2000" fill="hold"/>
                                        <p:tgtEl>
                                          <p:spTgt spid="85"/>
                                        </p:tgtEl>
                                        <p:attrNameLst>
                                          <p:attrName>style.visibility</p:attrName>
                                        </p:attrNameLst>
                                      </p:cBhvr>
                                      <p:tavLst>
                                        <p:tav tm="0">
                                          <p:val>
                                            <p:strVal val="hidden"/>
                                          </p:val>
                                        </p:tav>
                                        <p:tav tm="50000">
                                          <p:val>
                                            <p:strVal val="visible"/>
                                          </p:val>
                                        </p:tav>
                                      </p:tavLst>
                                    </p:anim>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nodeType="clickEffect">
                                  <p:stCondLst>
                                    <p:cond delay="0"/>
                                  </p:stCondLst>
                                  <p:childTnLst>
                                    <p:set>
                                      <p:cBhvr>
                                        <p:cTn id="77" dur="1" fill="hold">
                                          <p:stCondLst>
                                            <p:cond delay="0"/>
                                          </p:stCondLst>
                                        </p:cTn>
                                        <p:tgtEl>
                                          <p:spTgt spid="76">
                                            <p:txEl>
                                              <p:pRg st="0" end="0"/>
                                            </p:txEl>
                                          </p:spTgt>
                                        </p:tgtEl>
                                        <p:attrNameLst>
                                          <p:attrName>style.visibility</p:attrName>
                                        </p:attrNameLst>
                                      </p:cBhvr>
                                      <p:to>
                                        <p:strVal val="visible"/>
                                      </p:to>
                                    </p:set>
                                    <p:animEffect transition="in" filter="dissolve">
                                      <p:cBhvr>
                                        <p:cTn id="78" dur="500"/>
                                        <p:tgtEl>
                                          <p:spTgt spid="76">
                                            <p:txEl>
                                              <p:pRg st="0" end="0"/>
                                            </p:txEl>
                                          </p:spTgt>
                                        </p:tgtEl>
                                      </p:cBhvr>
                                    </p:animEffect>
                                  </p:childTnLst>
                                </p:cTn>
                              </p:par>
                              <p:par>
                                <p:cTn id="79" presetID="9" presetClass="entr" presetSubtype="0" fill="hold" nodeType="withEffect">
                                  <p:stCondLst>
                                    <p:cond delay="0"/>
                                  </p:stCondLst>
                                  <p:childTnLst>
                                    <p:set>
                                      <p:cBhvr>
                                        <p:cTn id="80" dur="1" fill="hold">
                                          <p:stCondLst>
                                            <p:cond delay="0"/>
                                          </p:stCondLst>
                                        </p:cTn>
                                        <p:tgtEl>
                                          <p:spTgt spid="76">
                                            <p:txEl>
                                              <p:pRg st="1" end="1"/>
                                            </p:txEl>
                                          </p:spTgt>
                                        </p:tgtEl>
                                        <p:attrNameLst>
                                          <p:attrName>style.visibility</p:attrName>
                                        </p:attrNameLst>
                                      </p:cBhvr>
                                      <p:to>
                                        <p:strVal val="visible"/>
                                      </p:to>
                                    </p:set>
                                    <p:animEffect transition="in" filter="dissolve">
                                      <p:cBhvr>
                                        <p:cTn id="81" dur="500"/>
                                        <p:tgtEl>
                                          <p:spTgt spid="7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p:bldP spid="18" grpId="0" animBg="1"/>
      <p:bldP spid="19" grpId="0" animBg="1"/>
      <p:bldP spid="21" grpId="0" animBg="1"/>
      <p:bldP spid="22" grpId="0"/>
      <p:bldP spid="38" grpId="0"/>
      <p:bldP spid="77" grpId="0" animBg="1"/>
      <p:bldP spid="7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ultidocument 14"/>
          <p:cNvSpPr/>
          <p:nvPr/>
        </p:nvSpPr>
        <p:spPr>
          <a:xfrm>
            <a:off x="296246" y="1367803"/>
            <a:ext cx="797842" cy="623080"/>
          </a:xfrm>
          <a:prstGeom prst="flowChartMultidocumen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endParaRPr>
          </a:p>
        </p:txBody>
      </p:sp>
      <p:sp>
        <p:nvSpPr>
          <p:cNvPr id="17" name="TextBox 16"/>
          <p:cNvSpPr txBox="1"/>
          <p:nvPr/>
        </p:nvSpPr>
        <p:spPr>
          <a:xfrm>
            <a:off x="182509" y="878167"/>
            <a:ext cx="1500337" cy="523220"/>
          </a:xfrm>
          <a:prstGeom prst="rect">
            <a:avLst/>
          </a:prstGeom>
          <a:noFill/>
        </p:spPr>
        <p:txBody>
          <a:bodyPr wrap="square" rtlCol="0">
            <a:spAutoFit/>
          </a:bodyPr>
          <a:lstStyle/>
          <a:p>
            <a:r>
              <a:rPr lang="en-US" sz="1400" b="1" dirty="0">
                <a:solidFill>
                  <a:schemeClr val="bg1">
                    <a:lumMod val="65000"/>
                  </a:schemeClr>
                </a:solidFill>
              </a:rPr>
              <a:t>A few labeled examples</a:t>
            </a:r>
          </a:p>
        </p:txBody>
      </p:sp>
      <p:sp>
        <p:nvSpPr>
          <p:cNvPr id="18" name="Right Arrow 17"/>
          <p:cNvSpPr/>
          <p:nvPr/>
        </p:nvSpPr>
        <p:spPr>
          <a:xfrm>
            <a:off x="1196957" y="1439601"/>
            <a:ext cx="690990" cy="261257"/>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endParaRPr>
          </a:p>
        </p:txBody>
      </p:sp>
      <p:sp>
        <p:nvSpPr>
          <p:cNvPr id="19" name="Snip and Round Single Corner Rectangle 18"/>
          <p:cNvSpPr/>
          <p:nvPr/>
        </p:nvSpPr>
        <p:spPr>
          <a:xfrm>
            <a:off x="1990816" y="1271671"/>
            <a:ext cx="1178730" cy="623080"/>
          </a:xfrm>
          <a:prstGeom prst="snip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65000"/>
                  </a:schemeClr>
                </a:solidFill>
              </a:rPr>
              <a:t>1 candidate rule R1</a:t>
            </a:r>
          </a:p>
        </p:txBody>
      </p:sp>
      <p:sp>
        <p:nvSpPr>
          <p:cNvPr id="14" name="Rectangle 13"/>
          <p:cNvSpPr/>
          <p:nvPr/>
        </p:nvSpPr>
        <p:spPr>
          <a:xfrm>
            <a:off x="296248" y="2258557"/>
            <a:ext cx="6574280" cy="3619447"/>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TextBox 19"/>
          <p:cNvSpPr txBox="1"/>
          <p:nvPr/>
        </p:nvSpPr>
        <p:spPr>
          <a:xfrm>
            <a:off x="426276" y="2320571"/>
            <a:ext cx="1112805" cy="369332"/>
          </a:xfrm>
          <a:prstGeom prst="rect">
            <a:avLst/>
          </a:prstGeom>
          <a:noFill/>
        </p:spPr>
        <p:txBody>
          <a:bodyPr wrap="none" rtlCol="0">
            <a:spAutoFit/>
          </a:bodyPr>
          <a:lstStyle/>
          <a:p>
            <a:r>
              <a:rPr lang="en-US" b="1" dirty="0"/>
              <a:t>U: D</a:t>
            </a:r>
            <a:r>
              <a:rPr lang="en-US" b="1" baseline="-25000" dirty="0"/>
              <a:t>1</a:t>
            </a:r>
            <a:r>
              <a:rPr lang="en-US" b="1" dirty="0"/>
              <a:t> x D</a:t>
            </a:r>
            <a:r>
              <a:rPr lang="en-US" b="1" baseline="-25000" dirty="0"/>
              <a:t>2</a:t>
            </a:r>
            <a:endParaRPr lang="en-US" b="1" dirty="0"/>
          </a:p>
        </p:txBody>
      </p:sp>
      <p:sp>
        <p:nvSpPr>
          <p:cNvPr id="21" name="Oval 20"/>
          <p:cNvSpPr/>
          <p:nvPr/>
        </p:nvSpPr>
        <p:spPr>
          <a:xfrm>
            <a:off x="2435809" y="2785505"/>
            <a:ext cx="1726802" cy="1021978"/>
          </a:xfrm>
          <a:prstGeom prst="ellipse">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
        <p:nvSpPr>
          <p:cNvPr id="22" name="TextBox 21"/>
          <p:cNvSpPr txBox="1"/>
          <p:nvPr/>
        </p:nvSpPr>
        <p:spPr>
          <a:xfrm>
            <a:off x="2657289" y="3384657"/>
            <a:ext cx="957250" cy="338554"/>
          </a:xfrm>
          <a:prstGeom prst="rect">
            <a:avLst/>
          </a:prstGeom>
          <a:noFill/>
        </p:spPr>
        <p:txBody>
          <a:bodyPr wrap="square" rtlCol="0">
            <a:spAutoFit/>
          </a:bodyPr>
          <a:lstStyle/>
          <a:p>
            <a:r>
              <a:rPr lang="en-US" sz="1600" b="1" dirty="0">
                <a:solidFill>
                  <a:srgbClr val="C00000"/>
                </a:solidFill>
              </a:rPr>
              <a:t>Links(R1)</a:t>
            </a:r>
          </a:p>
        </p:txBody>
      </p:sp>
      <p:sp>
        <p:nvSpPr>
          <p:cNvPr id="38" name="TextBox 37"/>
          <p:cNvSpPr txBox="1"/>
          <p:nvPr/>
        </p:nvSpPr>
        <p:spPr>
          <a:xfrm>
            <a:off x="3272415" y="1087485"/>
            <a:ext cx="5098191" cy="923330"/>
          </a:xfrm>
          <a:prstGeom prst="rect">
            <a:avLst/>
          </a:prstGeom>
          <a:noFill/>
        </p:spPr>
        <p:txBody>
          <a:bodyPr wrap="none" rtlCol="0">
            <a:spAutoFit/>
          </a:bodyPr>
          <a:lstStyle/>
          <a:p>
            <a:r>
              <a:rPr lang="en-US" dirty="0">
                <a:solidFill>
                  <a:schemeClr val="bg1">
                    <a:lumMod val="65000"/>
                  </a:schemeClr>
                </a:solidFill>
              </a:rPr>
              <a:t>To refine R1 so that it becomes high-precision, </a:t>
            </a:r>
          </a:p>
          <a:p>
            <a:r>
              <a:rPr lang="en-US" dirty="0">
                <a:solidFill>
                  <a:schemeClr val="bg1">
                    <a:lumMod val="65000"/>
                  </a:schemeClr>
                </a:solidFill>
              </a:rPr>
              <a:t>we need to find some examples from the </a:t>
            </a:r>
            <a:r>
              <a:rPr lang="en-US" b="1" dirty="0">
                <a:solidFill>
                  <a:schemeClr val="bg1">
                    <a:lumMod val="65000"/>
                  </a:schemeClr>
                </a:solidFill>
              </a:rPr>
              <a:t>links of R1 </a:t>
            </a:r>
          </a:p>
          <a:p>
            <a:r>
              <a:rPr lang="en-US" dirty="0">
                <a:solidFill>
                  <a:schemeClr val="bg1">
                    <a:lumMod val="65000"/>
                  </a:schemeClr>
                </a:solidFill>
              </a:rPr>
              <a:t>that are </a:t>
            </a:r>
            <a:r>
              <a:rPr lang="en-US" b="1" dirty="0">
                <a:solidFill>
                  <a:schemeClr val="bg1">
                    <a:lumMod val="65000"/>
                  </a:schemeClr>
                </a:solidFill>
              </a:rPr>
              <a:t>likely to be false positives</a:t>
            </a:r>
          </a:p>
        </p:txBody>
      </p:sp>
      <p:grpSp>
        <p:nvGrpSpPr>
          <p:cNvPr id="60" name="Group 59"/>
          <p:cNvGrpSpPr/>
          <p:nvPr/>
        </p:nvGrpSpPr>
        <p:grpSpPr>
          <a:xfrm>
            <a:off x="2442525" y="2803541"/>
            <a:ext cx="2039961" cy="775880"/>
            <a:chOff x="2866470" y="3788376"/>
            <a:chExt cx="2039961" cy="775880"/>
          </a:xfrm>
        </p:grpSpPr>
        <p:sp>
          <p:nvSpPr>
            <p:cNvPr id="55" name="Rectangle 54"/>
            <p:cNvSpPr/>
            <p:nvPr/>
          </p:nvSpPr>
          <p:spPr>
            <a:xfrm flipH="1">
              <a:off x="4202933" y="4194924"/>
              <a:ext cx="491832" cy="369332"/>
            </a:xfrm>
            <a:prstGeom prst="rect">
              <a:avLst/>
            </a:prstGeom>
          </p:spPr>
          <p:txBody>
            <a:bodyPr wrap="square">
              <a:spAutoFit/>
            </a:bodyPr>
            <a:lstStyle/>
            <a:p>
              <a:r>
                <a:rPr lang="en-US" b="1" dirty="0"/>
                <a:t>+</a:t>
              </a:r>
              <a:endParaRPr lang="en-US" dirty="0"/>
            </a:p>
          </p:txBody>
        </p:sp>
        <p:grpSp>
          <p:nvGrpSpPr>
            <p:cNvPr id="59" name="Group 58"/>
            <p:cNvGrpSpPr/>
            <p:nvPr/>
          </p:nvGrpSpPr>
          <p:grpSpPr>
            <a:xfrm>
              <a:off x="2866470" y="3965006"/>
              <a:ext cx="2039961" cy="594300"/>
              <a:chOff x="2562579" y="2698810"/>
              <a:chExt cx="2039961" cy="594300"/>
            </a:xfrm>
          </p:grpSpPr>
          <p:grpSp>
            <p:nvGrpSpPr>
              <p:cNvPr id="54" name="Group 53"/>
              <p:cNvGrpSpPr/>
              <p:nvPr/>
            </p:nvGrpSpPr>
            <p:grpSpPr>
              <a:xfrm>
                <a:off x="2562579" y="2698810"/>
                <a:ext cx="805064" cy="549529"/>
                <a:chOff x="5467876" y="2625419"/>
                <a:chExt cx="805064" cy="549529"/>
              </a:xfrm>
            </p:grpSpPr>
            <p:sp>
              <p:nvSpPr>
                <p:cNvPr id="45" name="TextBox 44"/>
                <p:cNvSpPr txBox="1"/>
                <p:nvPr/>
              </p:nvSpPr>
              <p:spPr>
                <a:xfrm>
                  <a:off x="5467876" y="2678251"/>
                  <a:ext cx="300082" cy="369332"/>
                </a:xfrm>
                <a:prstGeom prst="rect">
                  <a:avLst/>
                </a:prstGeom>
                <a:noFill/>
              </p:spPr>
              <p:txBody>
                <a:bodyPr wrap="none" rtlCol="0">
                  <a:spAutoFit/>
                </a:bodyPr>
                <a:lstStyle/>
                <a:p>
                  <a:r>
                    <a:rPr lang="en-US" b="1"/>
                    <a:t>+</a:t>
                  </a:r>
                  <a:endParaRPr lang="en-US" b="1" dirty="0"/>
                </a:p>
              </p:txBody>
            </p:sp>
            <p:sp>
              <p:nvSpPr>
                <p:cNvPr id="46" name="TextBox 45"/>
                <p:cNvSpPr txBox="1"/>
                <p:nvPr/>
              </p:nvSpPr>
              <p:spPr>
                <a:xfrm>
                  <a:off x="5664649" y="2805616"/>
                  <a:ext cx="468398" cy="369332"/>
                </a:xfrm>
                <a:prstGeom prst="rect">
                  <a:avLst/>
                </a:prstGeom>
                <a:noFill/>
              </p:spPr>
              <p:txBody>
                <a:bodyPr wrap="none" rtlCol="0">
                  <a:spAutoFit/>
                </a:bodyPr>
                <a:lstStyle/>
                <a:p>
                  <a:r>
                    <a:rPr lang="en-US" b="1" dirty="0"/>
                    <a:t>+ +</a:t>
                  </a:r>
                </a:p>
              </p:txBody>
            </p:sp>
            <p:sp>
              <p:nvSpPr>
                <p:cNvPr id="47" name="TextBox 46"/>
                <p:cNvSpPr txBox="1"/>
                <p:nvPr/>
              </p:nvSpPr>
              <p:spPr>
                <a:xfrm>
                  <a:off x="5804542" y="2625419"/>
                  <a:ext cx="468398" cy="369332"/>
                </a:xfrm>
                <a:prstGeom prst="rect">
                  <a:avLst/>
                </a:prstGeom>
                <a:noFill/>
              </p:spPr>
              <p:txBody>
                <a:bodyPr wrap="none" rtlCol="0">
                  <a:spAutoFit/>
                </a:bodyPr>
                <a:lstStyle/>
                <a:p>
                  <a:r>
                    <a:rPr lang="en-US" b="1" dirty="0"/>
                    <a:t>+ +</a:t>
                  </a:r>
                </a:p>
              </p:txBody>
            </p:sp>
          </p:grpSp>
          <p:sp>
            <p:nvSpPr>
              <p:cNvPr id="56" name="Rectangle 55"/>
              <p:cNvSpPr/>
              <p:nvPr/>
            </p:nvSpPr>
            <p:spPr>
              <a:xfrm>
                <a:off x="3595473" y="2923778"/>
                <a:ext cx="1007067" cy="369332"/>
              </a:xfrm>
              <a:prstGeom prst="rect">
                <a:avLst/>
              </a:prstGeom>
            </p:spPr>
            <p:txBody>
              <a:bodyPr wrap="square">
                <a:spAutoFit/>
              </a:bodyPr>
              <a:lstStyle/>
              <a:p>
                <a:r>
                  <a:rPr lang="en-US" b="1" dirty="0"/>
                  <a:t>+</a:t>
                </a:r>
                <a:endParaRPr lang="en-US" dirty="0"/>
              </a:p>
            </p:txBody>
          </p:sp>
        </p:grpSp>
        <p:sp>
          <p:nvSpPr>
            <p:cNvPr id="58" name="Rectangle 57"/>
            <p:cNvSpPr/>
            <p:nvPr/>
          </p:nvSpPr>
          <p:spPr>
            <a:xfrm>
              <a:off x="3039377" y="3788376"/>
              <a:ext cx="673580" cy="369332"/>
            </a:xfrm>
            <a:prstGeom prst="rect">
              <a:avLst/>
            </a:prstGeom>
          </p:spPr>
          <p:txBody>
            <a:bodyPr wrap="square">
              <a:spAutoFit/>
            </a:bodyPr>
            <a:lstStyle/>
            <a:p>
              <a:r>
                <a:rPr lang="en-US" b="1"/>
                <a:t>+</a:t>
              </a:r>
              <a:endParaRPr lang="en-US"/>
            </a:p>
          </p:txBody>
        </p:sp>
      </p:grpSp>
      <p:grpSp>
        <p:nvGrpSpPr>
          <p:cNvPr id="85" name="Group 84"/>
          <p:cNvGrpSpPr/>
          <p:nvPr/>
        </p:nvGrpSpPr>
        <p:grpSpPr>
          <a:xfrm>
            <a:off x="778571" y="2486583"/>
            <a:ext cx="6248073" cy="3250129"/>
            <a:chOff x="1190387" y="2224882"/>
            <a:chExt cx="6248073" cy="3250129"/>
          </a:xfrm>
        </p:grpSpPr>
        <p:grpSp>
          <p:nvGrpSpPr>
            <p:cNvPr id="75" name="Group 74"/>
            <p:cNvGrpSpPr/>
            <p:nvPr/>
          </p:nvGrpSpPr>
          <p:grpSpPr>
            <a:xfrm>
              <a:off x="1190387" y="2224882"/>
              <a:ext cx="6248073" cy="3250129"/>
              <a:chOff x="1190387" y="2224882"/>
              <a:chExt cx="6248073" cy="3250129"/>
            </a:xfrm>
          </p:grpSpPr>
          <p:grpSp>
            <p:nvGrpSpPr>
              <p:cNvPr id="69" name="Group 68"/>
              <p:cNvGrpSpPr/>
              <p:nvPr/>
            </p:nvGrpSpPr>
            <p:grpSpPr>
              <a:xfrm>
                <a:off x="2183901" y="2954591"/>
                <a:ext cx="3809881" cy="2272821"/>
                <a:chOff x="2183901" y="2954591"/>
                <a:chExt cx="3809881" cy="2272821"/>
              </a:xfrm>
            </p:grpSpPr>
            <p:sp>
              <p:nvSpPr>
                <p:cNvPr id="61" name="TextBox 60"/>
                <p:cNvSpPr txBox="1"/>
                <p:nvPr/>
              </p:nvSpPr>
              <p:spPr>
                <a:xfrm>
                  <a:off x="3136977" y="3684172"/>
                  <a:ext cx="601296" cy="369332"/>
                </a:xfrm>
                <a:prstGeom prst="rect">
                  <a:avLst/>
                </a:prstGeom>
                <a:noFill/>
              </p:spPr>
              <p:txBody>
                <a:bodyPr wrap="square" rtlCol="0">
                  <a:spAutoFit/>
                </a:bodyPr>
                <a:lstStyle/>
                <a:p>
                  <a:r>
                    <a:rPr lang="en-US"/>
                    <a:t>+</a:t>
                  </a:r>
                </a:p>
              </p:txBody>
            </p:sp>
            <p:sp>
              <p:nvSpPr>
                <p:cNvPr id="62" name="TextBox 61"/>
                <p:cNvSpPr txBox="1"/>
                <p:nvPr/>
              </p:nvSpPr>
              <p:spPr>
                <a:xfrm>
                  <a:off x="2793155" y="3499916"/>
                  <a:ext cx="601296" cy="369332"/>
                </a:xfrm>
                <a:prstGeom prst="rect">
                  <a:avLst/>
                </a:prstGeom>
                <a:noFill/>
              </p:spPr>
              <p:txBody>
                <a:bodyPr wrap="square" rtlCol="0">
                  <a:spAutoFit/>
                </a:bodyPr>
                <a:lstStyle/>
                <a:p>
                  <a:r>
                    <a:rPr lang="en-US" dirty="0"/>
                    <a:t>+</a:t>
                  </a:r>
                </a:p>
              </p:txBody>
            </p:sp>
            <p:sp>
              <p:nvSpPr>
                <p:cNvPr id="63" name="TextBox 62"/>
                <p:cNvSpPr txBox="1"/>
                <p:nvPr/>
              </p:nvSpPr>
              <p:spPr>
                <a:xfrm>
                  <a:off x="3890149" y="4539156"/>
                  <a:ext cx="601296" cy="369332"/>
                </a:xfrm>
                <a:prstGeom prst="rect">
                  <a:avLst/>
                </a:prstGeom>
                <a:noFill/>
              </p:spPr>
              <p:txBody>
                <a:bodyPr wrap="square" rtlCol="0">
                  <a:spAutoFit/>
                </a:bodyPr>
                <a:lstStyle/>
                <a:p>
                  <a:r>
                    <a:rPr lang="en-US"/>
                    <a:t>+</a:t>
                  </a:r>
                </a:p>
              </p:txBody>
            </p:sp>
            <p:sp>
              <p:nvSpPr>
                <p:cNvPr id="64" name="TextBox 63"/>
                <p:cNvSpPr txBox="1"/>
                <p:nvPr/>
              </p:nvSpPr>
              <p:spPr>
                <a:xfrm>
                  <a:off x="4425604" y="3555364"/>
                  <a:ext cx="601296" cy="369332"/>
                </a:xfrm>
                <a:prstGeom prst="rect">
                  <a:avLst/>
                </a:prstGeom>
                <a:noFill/>
              </p:spPr>
              <p:txBody>
                <a:bodyPr wrap="square" rtlCol="0">
                  <a:spAutoFit/>
                </a:bodyPr>
                <a:lstStyle/>
                <a:p>
                  <a:r>
                    <a:rPr lang="en-US"/>
                    <a:t>+</a:t>
                  </a:r>
                </a:p>
              </p:txBody>
            </p:sp>
            <p:sp>
              <p:nvSpPr>
                <p:cNvPr id="65" name="TextBox 64"/>
                <p:cNvSpPr txBox="1"/>
                <p:nvPr/>
              </p:nvSpPr>
              <p:spPr>
                <a:xfrm>
                  <a:off x="2183901" y="3197632"/>
                  <a:ext cx="601296" cy="369332"/>
                </a:xfrm>
                <a:prstGeom prst="rect">
                  <a:avLst/>
                </a:prstGeom>
                <a:noFill/>
              </p:spPr>
              <p:txBody>
                <a:bodyPr wrap="square" rtlCol="0">
                  <a:spAutoFit/>
                </a:bodyPr>
                <a:lstStyle/>
                <a:p>
                  <a:r>
                    <a:rPr lang="en-US" dirty="0"/>
                    <a:t>+</a:t>
                  </a:r>
                </a:p>
              </p:txBody>
            </p:sp>
            <p:sp>
              <p:nvSpPr>
                <p:cNvPr id="66" name="TextBox 65"/>
                <p:cNvSpPr txBox="1"/>
                <p:nvPr/>
              </p:nvSpPr>
              <p:spPr>
                <a:xfrm>
                  <a:off x="5392486" y="2954591"/>
                  <a:ext cx="601296" cy="369332"/>
                </a:xfrm>
                <a:prstGeom prst="rect">
                  <a:avLst/>
                </a:prstGeom>
                <a:noFill/>
              </p:spPr>
              <p:txBody>
                <a:bodyPr wrap="square" rtlCol="0">
                  <a:spAutoFit/>
                </a:bodyPr>
                <a:lstStyle/>
                <a:p>
                  <a:r>
                    <a:rPr lang="en-US"/>
                    <a:t>+</a:t>
                  </a:r>
                </a:p>
              </p:txBody>
            </p:sp>
            <p:sp>
              <p:nvSpPr>
                <p:cNvPr id="67" name="TextBox 66"/>
                <p:cNvSpPr txBox="1"/>
                <p:nvPr/>
              </p:nvSpPr>
              <p:spPr>
                <a:xfrm>
                  <a:off x="5026900" y="3336036"/>
                  <a:ext cx="601296" cy="369332"/>
                </a:xfrm>
                <a:prstGeom prst="rect">
                  <a:avLst/>
                </a:prstGeom>
                <a:noFill/>
              </p:spPr>
              <p:txBody>
                <a:bodyPr wrap="square" rtlCol="0">
                  <a:spAutoFit/>
                </a:bodyPr>
                <a:lstStyle/>
                <a:p>
                  <a:r>
                    <a:rPr lang="en-US" dirty="0"/>
                    <a:t>+</a:t>
                  </a:r>
                </a:p>
              </p:txBody>
            </p:sp>
            <p:sp>
              <p:nvSpPr>
                <p:cNvPr id="68" name="TextBox 67"/>
                <p:cNvSpPr txBox="1"/>
                <p:nvPr/>
              </p:nvSpPr>
              <p:spPr>
                <a:xfrm>
                  <a:off x="5236130" y="4858080"/>
                  <a:ext cx="601296" cy="369332"/>
                </a:xfrm>
                <a:prstGeom prst="rect">
                  <a:avLst/>
                </a:prstGeom>
                <a:noFill/>
              </p:spPr>
              <p:txBody>
                <a:bodyPr wrap="square" rtlCol="0">
                  <a:spAutoFit/>
                </a:bodyPr>
                <a:lstStyle/>
                <a:p>
                  <a:r>
                    <a:rPr lang="en-US"/>
                    <a:t>+</a:t>
                  </a:r>
                </a:p>
              </p:txBody>
            </p:sp>
          </p:grpSp>
          <p:sp>
            <p:nvSpPr>
              <p:cNvPr id="70" name="TextBox 69"/>
              <p:cNvSpPr txBox="1"/>
              <p:nvPr/>
            </p:nvSpPr>
            <p:spPr>
              <a:xfrm>
                <a:off x="1247443" y="5105679"/>
                <a:ext cx="601296" cy="369332"/>
              </a:xfrm>
              <a:prstGeom prst="rect">
                <a:avLst/>
              </a:prstGeom>
              <a:noFill/>
            </p:spPr>
            <p:txBody>
              <a:bodyPr wrap="square" rtlCol="0">
                <a:spAutoFit/>
              </a:bodyPr>
              <a:lstStyle/>
              <a:p>
                <a:r>
                  <a:rPr lang="en-US"/>
                  <a:t>+</a:t>
                </a:r>
              </a:p>
            </p:txBody>
          </p:sp>
          <p:sp>
            <p:nvSpPr>
              <p:cNvPr id="71" name="TextBox 70"/>
              <p:cNvSpPr txBox="1"/>
              <p:nvPr/>
            </p:nvSpPr>
            <p:spPr>
              <a:xfrm>
                <a:off x="1190387" y="3151370"/>
                <a:ext cx="601296" cy="369332"/>
              </a:xfrm>
              <a:prstGeom prst="rect">
                <a:avLst/>
              </a:prstGeom>
              <a:noFill/>
            </p:spPr>
            <p:txBody>
              <a:bodyPr wrap="square" rtlCol="0">
                <a:spAutoFit/>
              </a:bodyPr>
              <a:lstStyle/>
              <a:p>
                <a:r>
                  <a:rPr lang="en-US"/>
                  <a:t>+</a:t>
                </a:r>
              </a:p>
            </p:txBody>
          </p:sp>
          <p:sp>
            <p:nvSpPr>
              <p:cNvPr id="72" name="TextBox 71"/>
              <p:cNvSpPr txBox="1"/>
              <p:nvPr/>
            </p:nvSpPr>
            <p:spPr>
              <a:xfrm>
                <a:off x="6837164" y="2224882"/>
                <a:ext cx="601296" cy="369332"/>
              </a:xfrm>
              <a:prstGeom prst="rect">
                <a:avLst/>
              </a:prstGeom>
              <a:noFill/>
            </p:spPr>
            <p:txBody>
              <a:bodyPr wrap="square" rtlCol="0">
                <a:spAutoFit/>
              </a:bodyPr>
              <a:lstStyle/>
              <a:p>
                <a:r>
                  <a:rPr lang="en-US"/>
                  <a:t>+</a:t>
                </a:r>
              </a:p>
            </p:txBody>
          </p:sp>
          <p:sp>
            <p:nvSpPr>
              <p:cNvPr id="73" name="TextBox 72"/>
              <p:cNvSpPr txBox="1"/>
              <p:nvPr/>
            </p:nvSpPr>
            <p:spPr>
              <a:xfrm>
                <a:off x="6321765" y="3893689"/>
                <a:ext cx="601296" cy="369332"/>
              </a:xfrm>
              <a:prstGeom prst="rect">
                <a:avLst/>
              </a:prstGeom>
              <a:noFill/>
            </p:spPr>
            <p:txBody>
              <a:bodyPr wrap="square" rtlCol="0">
                <a:spAutoFit/>
              </a:bodyPr>
              <a:lstStyle/>
              <a:p>
                <a:r>
                  <a:rPr lang="en-US"/>
                  <a:t>+</a:t>
                </a:r>
              </a:p>
            </p:txBody>
          </p:sp>
        </p:grpSp>
        <p:sp>
          <p:nvSpPr>
            <p:cNvPr id="74" name="TextBox 73"/>
            <p:cNvSpPr txBox="1"/>
            <p:nvPr/>
          </p:nvSpPr>
          <p:spPr>
            <a:xfrm>
              <a:off x="4754769" y="2630538"/>
              <a:ext cx="601296" cy="369332"/>
            </a:xfrm>
            <a:prstGeom prst="rect">
              <a:avLst/>
            </a:prstGeom>
            <a:noFill/>
          </p:spPr>
          <p:txBody>
            <a:bodyPr wrap="square" rtlCol="0">
              <a:spAutoFit/>
            </a:bodyPr>
            <a:lstStyle/>
            <a:p>
              <a:r>
                <a:rPr lang="en-US" dirty="0"/>
                <a:t>+</a:t>
              </a:r>
            </a:p>
          </p:txBody>
        </p:sp>
      </p:grpSp>
      <p:sp>
        <p:nvSpPr>
          <p:cNvPr id="77" name="Right Arrow 76"/>
          <p:cNvSpPr/>
          <p:nvPr/>
        </p:nvSpPr>
        <p:spPr>
          <a:xfrm>
            <a:off x="6764582" y="1688207"/>
            <a:ext cx="1656678" cy="291009"/>
          </a:xfrm>
          <a:prstGeom prst="rightArrow">
            <a:avLst/>
          </a:prstGeom>
          <a:solidFill>
            <a:schemeClr val="bg1">
              <a:lumMod val="8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bg1">
                  <a:lumMod val="65000"/>
                </a:schemeClr>
              </a:solidFill>
            </a:endParaRPr>
          </a:p>
        </p:txBody>
      </p:sp>
      <p:sp>
        <p:nvSpPr>
          <p:cNvPr id="78" name="TextBox 77"/>
          <p:cNvSpPr txBox="1"/>
          <p:nvPr/>
        </p:nvSpPr>
        <p:spPr>
          <a:xfrm>
            <a:off x="8550896" y="1692575"/>
            <a:ext cx="1910138" cy="369332"/>
          </a:xfrm>
          <a:prstGeom prst="rect">
            <a:avLst/>
          </a:prstGeom>
          <a:noFill/>
        </p:spPr>
        <p:txBody>
          <a:bodyPr wrap="none" rtlCol="0">
            <a:spAutoFit/>
          </a:bodyPr>
          <a:lstStyle/>
          <a:p>
            <a:r>
              <a:rPr lang="en-US" b="1" dirty="0">
                <a:solidFill>
                  <a:schemeClr val="bg1">
                    <a:lumMod val="65000"/>
                  </a:schemeClr>
                </a:solidFill>
              </a:rPr>
              <a:t>Enhance precision</a:t>
            </a:r>
          </a:p>
        </p:txBody>
      </p:sp>
      <p:grpSp>
        <p:nvGrpSpPr>
          <p:cNvPr id="36" name="Group 35"/>
          <p:cNvGrpSpPr/>
          <p:nvPr/>
        </p:nvGrpSpPr>
        <p:grpSpPr>
          <a:xfrm>
            <a:off x="3169546" y="2732653"/>
            <a:ext cx="786604" cy="642313"/>
            <a:chOff x="2395142" y="5010012"/>
            <a:chExt cx="786604" cy="642313"/>
          </a:xfrm>
        </p:grpSpPr>
        <p:grpSp>
          <p:nvGrpSpPr>
            <p:cNvPr id="31" name="Group 30"/>
            <p:cNvGrpSpPr/>
            <p:nvPr/>
          </p:nvGrpSpPr>
          <p:grpSpPr>
            <a:xfrm>
              <a:off x="2395142" y="5010012"/>
              <a:ext cx="491657" cy="478767"/>
              <a:chOff x="2395142" y="5010012"/>
              <a:chExt cx="491657" cy="478767"/>
            </a:xfrm>
          </p:grpSpPr>
          <p:sp>
            <p:nvSpPr>
              <p:cNvPr id="28" name="TextBox 27"/>
              <p:cNvSpPr txBox="1"/>
              <p:nvPr/>
            </p:nvSpPr>
            <p:spPr>
              <a:xfrm>
                <a:off x="2395142" y="5119447"/>
                <a:ext cx="255198" cy="369332"/>
              </a:xfrm>
              <a:prstGeom prst="rect">
                <a:avLst/>
              </a:prstGeom>
              <a:noFill/>
            </p:spPr>
            <p:txBody>
              <a:bodyPr wrap="none" rtlCol="0">
                <a:spAutoFit/>
              </a:bodyPr>
              <a:lstStyle/>
              <a:p>
                <a:r>
                  <a:rPr lang="en-US" b="1" dirty="0"/>
                  <a:t>-</a:t>
                </a:r>
              </a:p>
            </p:txBody>
          </p:sp>
          <p:sp>
            <p:nvSpPr>
              <p:cNvPr id="27" name="TextBox 26"/>
              <p:cNvSpPr txBox="1"/>
              <p:nvPr/>
            </p:nvSpPr>
            <p:spPr>
              <a:xfrm>
                <a:off x="2631601" y="5010012"/>
                <a:ext cx="255198" cy="369332"/>
              </a:xfrm>
              <a:prstGeom prst="rect">
                <a:avLst/>
              </a:prstGeom>
              <a:noFill/>
            </p:spPr>
            <p:txBody>
              <a:bodyPr wrap="none" rtlCol="0">
                <a:spAutoFit/>
              </a:bodyPr>
              <a:lstStyle/>
              <a:p>
                <a:r>
                  <a:rPr lang="en-US" b="1" dirty="0"/>
                  <a:t>-</a:t>
                </a:r>
              </a:p>
            </p:txBody>
          </p:sp>
        </p:grpSp>
        <p:grpSp>
          <p:nvGrpSpPr>
            <p:cNvPr id="35" name="Group 34"/>
            <p:cNvGrpSpPr/>
            <p:nvPr/>
          </p:nvGrpSpPr>
          <p:grpSpPr>
            <a:xfrm>
              <a:off x="2642996" y="5110541"/>
              <a:ext cx="538750" cy="541784"/>
              <a:chOff x="4623004" y="3029473"/>
              <a:chExt cx="538750" cy="541784"/>
            </a:xfrm>
          </p:grpSpPr>
          <p:sp>
            <p:nvSpPr>
              <p:cNvPr id="32" name="TextBox 31"/>
              <p:cNvSpPr txBox="1"/>
              <p:nvPr/>
            </p:nvSpPr>
            <p:spPr>
              <a:xfrm>
                <a:off x="4623004" y="3077286"/>
                <a:ext cx="255198" cy="369332"/>
              </a:xfrm>
              <a:prstGeom prst="rect">
                <a:avLst/>
              </a:prstGeom>
              <a:noFill/>
            </p:spPr>
            <p:txBody>
              <a:bodyPr wrap="none" rtlCol="0">
                <a:spAutoFit/>
              </a:bodyPr>
              <a:lstStyle/>
              <a:p>
                <a:r>
                  <a:rPr lang="en-US" b="1" dirty="0"/>
                  <a:t>-</a:t>
                </a:r>
              </a:p>
            </p:txBody>
          </p:sp>
          <p:sp>
            <p:nvSpPr>
              <p:cNvPr id="33" name="TextBox 32"/>
              <p:cNvSpPr txBox="1"/>
              <p:nvPr/>
            </p:nvSpPr>
            <p:spPr>
              <a:xfrm>
                <a:off x="4788721" y="3201925"/>
                <a:ext cx="255198" cy="369332"/>
              </a:xfrm>
              <a:prstGeom prst="rect">
                <a:avLst/>
              </a:prstGeom>
              <a:noFill/>
            </p:spPr>
            <p:txBody>
              <a:bodyPr wrap="none" rtlCol="0">
                <a:spAutoFit/>
              </a:bodyPr>
              <a:lstStyle/>
              <a:p>
                <a:r>
                  <a:rPr lang="en-US" b="1" dirty="0"/>
                  <a:t>-</a:t>
                </a:r>
              </a:p>
            </p:txBody>
          </p:sp>
          <p:sp>
            <p:nvSpPr>
              <p:cNvPr id="34" name="TextBox 33"/>
              <p:cNvSpPr txBox="1"/>
              <p:nvPr/>
            </p:nvSpPr>
            <p:spPr>
              <a:xfrm>
                <a:off x="4906556" y="3029473"/>
                <a:ext cx="255198" cy="369332"/>
              </a:xfrm>
              <a:prstGeom prst="rect">
                <a:avLst/>
              </a:prstGeom>
              <a:noFill/>
            </p:spPr>
            <p:txBody>
              <a:bodyPr wrap="none" rtlCol="0">
                <a:spAutoFit/>
              </a:bodyPr>
              <a:lstStyle/>
              <a:p>
                <a:r>
                  <a:rPr lang="en-US" b="1" dirty="0"/>
                  <a:t>-</a:t>
                </a:r>
              </a:p>
            </p:txBody>
          </p:sp>
        </p:grpSp>
      </p:grpSp>
      <p:grpSp>
        <p:nvGrpSpPr>
          <p:cNvPr id="7" name="Group 6"/>
          <p:cNvGrpSpPr/>
          <p:nvPr/>
        </p:nvGrpSpPr>
        <p:grpSpPr>
          <a:xfrm rot="20264951">
            <a:off x="1082606" y="2878201"/>
            <a:ext cx="3234357" cy="1631261"/>
            <a:chOff x="1060603" y="2762049"/>
            <a:chExt cx="2172649" cy="1034113"/>
          </a:xfrm>
        </p:grpSpPr>
        <p:grpSp>
          <p:nvGrpSpPr>
            <p:cNvPr id="5" name="Group 4"/>
            <p:cNvGrpSpPr/>
            <p:nvPr/>
          </p:nvGrpSpPr>
          <p:grpSpPr>
            <a:xfrm>
              <a:off x="1060603" y="2762049"/>
              <a:ext cx="2172649" cy="1034113"/>
              <a:chOff x="9361457" y="2466941"/>
              <a:chExt cx="2172649" cy="1034113"/>
            </a:xfrm>
          </p:grpSpPr>
          <p:sp>
            <p:nvSpPr>
              <p:cNvPr id="3" name="Oval 2"/>
              <p:cNvSpPr/>
              <p:nvPr/>
            </p:nvSpPr>
            <p:spPr>
              <a:xfrm>
                <a:off x="9383300" y="2466941"/>
                <a:ext cx="2150806" cy="1034113"/>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rot="1335049">
                <a:off x="9361457" y="2944946"/>
                <a:ext cx="601296" cy="369332"/>
              </a:xfrm>
              <a:prstGeom prst="rect">
                <a:avLst/>
              </a:prstGeom>
              <a:noFill/>
            </p:spPr>
            <p:txBody>
              <a:bodyPr wrap="square" rtlCol="0">
                <a:spAutoFit/>
              </a:bodyPr>
              <a:lstStyle/>
              <a:p>
                <a:r>
                  <a:rPr lang="en-US" dirty="0"/>
                  <a:t>+</a:t>
                </a:r>
              </a:p>
            </p:txBody>
          </p:sp>
          <p:sp>
            <p:nvSpPr>
              <p:cNvPr id="81" name="TextBox 80"/>
              <p:cNvSpPr txBox="1"/>
              <p:nvPr/>
            </p:nvSpPr>
            <p:spPr>
              <a:xfrm rot="1335049">
                <a:off x="10203667" y="2897821"/>
                <a:ext cx="601296" cy="369332"/>
              </a:xfrm>
              <a:prstGeom prst="rect">
                <a:avLst/>
              </a:prstGeom>
              <a:noFill/>
            </p:spPr>
            <p:txBody>
              <a:bodyPr wrap="square" rtlCol="0">
                <a:spAutoFit/>
              </a:bodyPr>
              <a:lstStyle/>
              <a:p>
                <a:r>
                  <a:rPr lang="en-US" dirty="0"/>
                  <a:t>+</a:t>
                </a:r>
              </a:p>
            </p:txBody>
          </p:sp>
        </p:grpSp>
        <p:sp>
          <p:nvSpPr>
            <p:cNvPr id="6" name="TextBox 5"/>
            <p:cNvSpPr txBox="1"/>
            <p:nvPr/>
          </p:nvSpPr>
          <p:spPr>
            <a:xfrm rot="1335049">
              <a:off x="1094934" y="3407467"/>
              <a:ext cx="668909" cy="175599"/>
            </a:xfrm>
            <a:prstGeom prst="rect">
              <a:avLst/>
            </a:prstGeom>
            <a:noFill/>
          </p:spPr>
          <p:txBody>
            <a:bodyPr wrap="none" rtlCol="0">
              <a:spAutoFit/>
            </a:bodyPr>
            <a:lstStyle/>
            <a:p>
              <a:r>
                <a:rPr lang="en-US" sz="1200" b="1" dirty="0">
                  <a:solidFill>
                    <a:srgbClr val="FFC000"/>
                  </a:solidFill>
                </a:rPr>
                <a:t>Rule-Minus1</a:t>
              </a:r>
            </a:p>
          </p:txBody>
        </p:sp>
      </p:grpSp>
      <p:grpSp>
        <p:nvGrpSpPr>
          <p:cNvPr id="83" name="Group 82"/>
          <p:cNvGrpSpPr/>
          <p:nvPr/>
        </p:nvGrpSpPr>
        <p:grpSpPr>
          <a:xfrm>
            <a:off x="2509834" y="2433996"/>
            <a:ext cx="2348998" cy="2952779"/>
            <a:chOff x="831678" y="1201620"/>
            <a:chExt cx="1672431" cy="2360641"/>
          </a:xfrm>
        </p:grpSpPr>
        <p:grpSp>
          <p:nvGrpSpPr>
            <p:cNvPr id="86" name="Group 85"/>
            <p:cNvGrpSpPr/>
            <p:nvPr/>
          </p:nvGrpSpPr>
          <p:grpSpPr>
            <a:xfrm>
              <a:off x="831678" y="1201620"/>
              <a:ext cx="1672431" cy="2360641"/>
              <a:chOff x="9132532" y="906512"/>
              <a:chExt cx="1672431" cy="2360641"/>
            </a:xfrm>
          </p:grpSpPr>
          <p:sp>
            <p:nvSpPr>
              <p:cNvPr id="88" name="Oval 87"/>
              <p:cNvSpPr/>
              <p:nvPr/>
            </p:nvSpPr>
            <p:spPr>
              <a:xfrm rot="3933634">
                <a:off x="8663009" y="1376035"/>
                <a:ext cx="2336624" cy="1397577"/>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p:cNvSpPr txBox="1"/>
              <p:nvPr/>
            </p:nvSpPr>
            <p:spPr>
              <a:xfrm>
                <a:off x="9559176" y="2781039"/>
                <a:ext cx="601296" cy="369332"/>
              </a:xfrm>
              <a:prstGeom prst="rect">
                <a:avLst/>
              </a:prstGeom>
              <a:noFill/>
            </p:spPr>
            <p:txBody>
              <a:bodyPr wrap="square" rtlCol="0">
                <a:spAutoFit/>
              </a:bodyPr>
              <a:lstStyle/>
              <a:p>
                <a:r>
                  <a:rPr lang="en-US" dirty="0"/>
                  <a:t>+</a:t>
                </a:r>
              </a:p>
            </p:txBody>
          </p:sp>
          <p:sp>
            <p:nvSpPr>
              <p:cNvPr id="90" name="TextBox 89"/>
              <p:cNvSpPr txBox="1"/>
              <p:nvPr/>
            </p:nvSpPr>
            <p:spPr>
              <a:xfrm>
                <a:off x="10203667" y="2897821"/>
                <a:ext cx="601296" cy="369332"/>
              </a:xfrm>
              <a:prstGeom prst="rect">
                <a:avLst/>
              </a:prstGeom>
              <a:noFill/>
            </p:spPr>
            <p:txBody>
              <a:bodyPr wrap="square" rtlCol="0">
                <a:spAutoFit/>
              </a:bodyPr>
              <a:lstStyle/>
              <a:p>
                <a:r>
                  <a:rPr lang="en-US" dirty="0"/>
                  <a:t>+</a:t>
                </a:r>
              </a:p>
            </p:txBody>
          </p:sp>
        </p:grpSp>
        <p:sp>
          <p:nvSpPr>
            <p:cNvPr id="87" name="TextBox 86"/>
            <p:cNvSpPr txBox="1"/>
            <p:nvPr/>
          </p:nvSpPr>
          <p:spPr>
            <a:xfrm>
              <a:off x="1404376" y="3036420"/>
              <a:ext cx="708975" cy="221451"/>
            </a:xfrm>
            <a:prstGeom prst="rect">
              <a:avLst/>
            </a:prstGeom>
            <a:noFill/>
          </p:spPr>
          <p:txBody>
            <a:bodyPr wrap="none" rtlCol="0">
              <a:spAutoFit/>
            </a:bodyPr>
            <a:lstStyle/>
            <a:p>
              <a:r>
                <a:rPr lang="en-US" sz="1200" b="1" dirty="0">
                  <a:solidFill>
                    <a:srgbClr val="C00000"/>
                  </a:solidFill>
                </a:rPr>
                <a:t>Rule-Minus2</a:t>
              </a:r>
            </a:p>
          </p:txBody>
        </p:sp>
      </p:grpSp>
      <p:grpSp>
        <p:nvGrpSpPr>
          <p:cNvPr id="91" name="Group 90"/>
          <p:cNvGrpSpPr/>
          <p:nvPr/>
        </p:nvGrpSpPr>
        <p:grpSpPr>
          <a:xfrm rot="2704926">
            <a:off x="2453269" y="2453583"/>
            <a:ext cx="3478802" cy="2182681"/>
            <a:chOff x="-32584" y="2773983"/>
            <a:chExt cx="2859614" cy="991087"/>
          </a:xfrm>
        </p:grpSpPr>
        <p:grpSp>
          <p:nvGrpSpPr>
            <p:cNvPr id="92" name="Group 91"/>
            <p:cNvGrpSpPr/>
            <p:nvPr/>
          </p:nvGrpSpPr>
          <p:grpSpPr>
            <a:xfrm>
              <a:off x="-32584" y="2978755"/>
              <a:ext cx="2859614" cy="786315"/>
              <a:chOff x="8268270" y="2683647"/>
              <a:chExt cx="2859614" cy="786315"/>
            </a:xfrm>
          </p:grpSpPr>
          <p:sp>
            <p:nvSpPr>
              <p:cNvPr id="94" name="Oval 93"/>
              <p:cNvSpPr/>
              <p:nvPr/>
            </p:nvSpPr>
            <p:spPr>
              <a:xfrm rot="9127002">
                <a:off x="8268270" y="2683647"/>
                <a:ext cx="2558567" cy="786315"/>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p:cNvSpPr txBox="1"/>
              <p:nvPr/>
            </p:nvSpPr>
            <p:spPr>
              <a:xfrm rot="18895074">
                <a:off x="10627504" y="2560691"/>
                <a:ext cx="332149" cy="668610"/>
              </a:xfrm>
              <a:prstGeom prst="rect">
                <a:avLst/>
              </a:prstGeom>
              <a:noFill/>
            </p:spPr>
            <p:txBody>
              <a:bodyPr wrap="square" rtlCol="0">
                <a:spAutoFit/>
              </a:bodyPr>
              <a:lstStyle/>
              <a:p>
                <a:r>
                  <a:rPr lang="en-US" dirty="0"/>
                  <a:t>+</a:t>
                </a:r>
              </a:p>
            </p:txBody>
          </p:sp>
        </p:grpSp>
        <p:sp>
          <p:nvSpPr>
            <p:cNvPr id="93" name="TextBox 92"/>
            <p:cNvSpPr txBox="1"/>
            <p:nvPr/>
          </p:nvSpPr>
          <p:spPr>
            <a:xfrm rot="18895074">
              <a:off x="1782978" y="2886212"/>
              <a:ext cx="452155" cy="227697"/>
            </a:xfrm>
            <a:prstGeom prst="rect">
              <a:avLst/>
            </a:prstGeom>
            <a:noFill/>
          </p:spPr>
          <p:txBody>
            <a:bodyPr wrap="none" rtlCol="0">
              <a:spAutoFit/>
            </a:bodyPr>
            <a:lstStyle/>
            <a:p>
              <a:r>
                <a:rPr lang="en-US" sz="1200" b="1" dirty="0">
                  <a:solidFill>
                    <a:schemeClr val="accent6">
                      <a:lumMod val="75000"/>
                    </a:schemeClr>
                  </a:solidFill>
                </a:rPr>
                <a:t>Rule-Minus3</a:t>
              </a:r>
              <a:endParaRPr lang="en-US" sz="1400" b="1" dirty="0">
                <a:solidFill>
                  <a:schemeClr val="accent6">
                    <a:lumMod val="75000"/>
                  </a:schemeClr>
                </a:solidFill>
              </a:endParaRPr>
            </a:p>
          </p:txBody>
        </p:sp>
      </p:grpSp>
      <p:sp>
        <p:nvSpPr>
          <p:cNvPr id="9" name="TextBox 8"/>
          <p:cNvSpPr txBox="1"/>
          <p:nvPr/>
        </p:nvSpPr>
        <p:spPr>
          <a:xfrm>
            <a:off x="193481" y="6086317"/>
            <a:ext cx="2031325" cy="369332"/>
          </a:xfrm>
          <a:prstGeom prst="rect">
            <a:avLst/>
          </a:prstGeom>
          <a:noFill/>
        </p:spPr>
        <p:txBody>
          <a:bodyPr wrap="none" rtlCol="0">
            <a:spAutoFit/>
          </a:bodyPr>
          <a:lstStyle/>
          <a:p>
            <a:r>
              <a:rPr lang="en-US" dirty="0"/>
              <a:t>Rule minus </a:t>
            </a:r>
            <a:r>
              <a:rPr lang="en-US"/>
              <a:t>rules R1</a:t>
            </a:r>
            <a:endParaRPr lang="en-US" b="1" dirty="0"/>
          </a:p>
        </p:txBody>
      </p:sp>
      <p:sp>
        <p:nvSpPr>
          <p:cNvPr id="10" name="Rectangle 9"/>
          <p:cNvSpPr/>
          <p:nvPr/>
        </p:nvSpPr>
        <p:spPr>
          <a:xfrm>
            <a:off x="2124640" y="6086317"/>
            <a:ext cx="3620671" cy="369332"/>
          </a:xfrm>
          <a:prstGeom prst="rect">
            <a:avLst/>
          </a:prstGeom>
        </p:spPr>
        <p:txBody>
          <a:bodyPr wrap="none">
            <a:spAutoFit/>
          </a:bodyPr>
          <a:lstStyle/>
          <a:p>
            <a:r>
              <a:rPr lang="en-US" dirty="0"/>
              <a:t>-&gt; explore likely false negatives of R1</a:t>
            </a:r>
            <a:endParaRPr lang="en-US" b="1" dirty="0"/>
          </a:p>
        </p:txBody>
      </p:sp>
      <p:sp>
        <p:nvSpPr>
          <p:cNvPr id="11" name="Rectangle 10"/>
          <p:cNvSpPr/>
          <p:nvPr/>
        </p:nvSpPr>
        <p:spPr>
          <a:xfrm>
            <a:off x="5610516" y="6086317"/>
            <a:ext cx="1803186" cy="369332"/>
          </a:xfrm>
          <a:prstGeom prst="rect">
            <a:avLst/>
          </a:prstGeom>
        </p:spPr>
        <p:txBody>
          <a:bodyPr wrap="none">
            <a:spAutoFit/>
          </a:bodyPr>
          <a:lstStyle/>
          <a:p>
            <a:r>
              <a:rPr lang="en-US" dirty="0">
                <a:solidFill>
                  <a:srgbClr val="C00000"/>
                </a:solidFill>
              </a:rPr>
              <a:t>-&gt; </a:t>
            </a:r>
            <a:r>
              <a:rPr lang="en-US" b="1" dirty="0">
                <a:solidFill>
                  <a:srgbClr val="C00000"/>
                </a:solidFill>
              </a:rPr>
              <a:t>enhance recall</a:t>
            </a:r>
            <a:endParaRPr lang="en-US" dirty="0">
              <a:solidFill>
                <a:srgbClr val="C00000"/>
              </a:solidFill>
            </a:endParaRPr>
          </a:p>
        </p:txBody>
      </p:sp>
      <p:sp>
        <p:nvSpPr>
          <p:cNvPr id="16" name="Slide Number Placeholder 15"/>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E76300F-0699-1D41-9E63-21899F285425}" type="slidenum">
              <a:rPr lang="en-US" smtClean="0"/>
              <a:pPr/>
              <a:t>79</a:t>
            </a:fld>
            <a:endParaRPr lang="en-US"/>
          </a:p>
        </p:txBody>
      </p:sp>
      <p:sp>
        <p:nvSpPr>
          <p:cNvPr id="2" name="TextBox 1"/>
          <p:cNvSpPr txBox="1"/>
          <p:nvPr/>
        </p:nvSpPr>
        <p:spPr>
          <a:xfrm>
            <a:off x="7091605" y="2158481"/>
            <a:ext cx="4752904" cy="923330"/>
          </a:xfrm>
          <a:prstGeom prst="rect">
            <a:avLst/>
          </a:prstGeom>
          <a:noFill/>
        </p:spPr>
        <p:txBody>
          <a:bodyPr wrap="none" rtlCol="0">
            <a:spAutoFit/>
          </a:bodyPr>
          <a:lstStyle/>
          <a:p>
            <a:r>
              <a:rPr lang="en-US" b="1" i="1" dirty="0"/>
              <a:t>Rule-Minus heuristic:</a:t>
            </a:r>
            <a:r>
              <a:rPr lang="en-US" dirty="0"/>
              <a:t> relax the candidate rule by</a:t>
            </a:r>
          </a:p>
          <a:p>
            <a:r>
              <a:rPr lang="en-US" dirty="0"/>
              <a:t>removing one of its matching predicates.</a:t>
            </a:r>
          </a:p>
          <a:p>
            <a:endParaRPr lang="en-US" dirty="0"/>
          </a:p>
        </p:txBody>
      </p:sp>
      <p:sp>
        <p:nvSpPr>
          <p:cNvPr id="8" name="TextBox 7"/>
          <p:cNvSpPr txBox="1"/>
          <p:nvPr/>
        </p:nvSpPr>
        <p:spPr>
          <a:xfrm>
            <a:off x="7939414" y="3066609"/>
            <a:ext cx="489236" cy="646331"/>
          </a:xfrm>
          <a:prstGeom prst="rect">
            <a:avLst/>
          </a:prstGeom>
          <a:noFill/>
        </p:spPr>
        <p:txBody>
          <a:bodyPr wrap="none" rtlCol="0">
            <a:spAutoFit/>
          </a:bodyPr>
          <a:lstStyle/>
          <a:p>
            <a:r>
              <a:rPr lang="en-US" dirty="0"/>
              <a:t>R1:</a:t>
            </a:r>
          </a:p>
          <a:p>
            <a:endParaRPr lang="en-US" dirty="0"/>
          </a:p>
        </p:txBody>
      </p:sp>
      <p:sp>
        <p:nvSpPr>
          <p:cNvPr id="13" name="TextBox 12"/>
          <p:cNvSpPr txBox="1"/>
          <p:nvPr/>
        </p:nvSpPr>
        <p:spPr>
          <a:xfrm>
            <a:off x="8422880" y="2897057"/>
            <a:ext cx="1928733" cy="646331"/>
          </a:xfrm>
          <a:prstGeom prst="rect">
            <a:avLst/>
          </a:prstGeom>
          <a:noFill/>
          <a:ln w="28575">
            <a:solidFill>
              <a:schemeClr val="accent5"/>
            </a:solidFill>
          </a:ln>
        </p:spPr>
        <p:txBody>
          <a:bodyPr wrap="none" rtlCol="0">
            <a:spAutoFit/>
          </a:bodyPr>
          <a:lstStyle/>
          <a:p>
            <a:r>
              <a:rPr lang="en-US" sz="1200" b="1" dirty="0">
                <a:latin typeface="Arial" charset="0"/>
                <a:ea typeface="Arial" charset="0"/>
                <a:cs typeface="Arial" charset="0"/>
              </a:rPr>
              <a:t>         </a:t>
            </a:r>
            <a:r>
              <a:rPr lang="en-US" sz="1200" b="1" dirty="0" err="1">
                <a:latin typeface="Arial" charset="0"/>
                <a:ea typeface="Arial" charset="0"/>
                <a:cs typeface="Arial" charset="0"/>
              </a:rPr>
              <a:t>i.firstName</a:t>
            </a:r>
            <a:r>
              <a:rPr lang="en-US" sz="1200" b="1" dirty="0">
                <a:latin typeface="Arial" charset="0"/>
                <a:ea typeface="Arial" charset="0"/>
                <a:cs typeface="Arial" charset="0"/>
              </a:rPr>
              <a:t> = </a:t>
            </a:r>
            <a:r>
              <a:rPr lang="en-US" sz="1200" b="1" dirty="0" err="1">
                <a:latin typeface="Arial" charset="0"/>
                <a:ea typeface="Arial" charset="0"/>
                <a:cs typeface="Arial" charset="0"/>
              </a:rPr>
              <a:t>t.first</a:t>
            </a:r>
            <a:endParaRPr lang="en-US" sz="1200" b="1" dirty="0">
              <a:latin typeface="Arial" charset="0"/>
              <a:ea typeface="Arial" charset="0"/>
              <a:cs typeface="Arial" charset="0"/>
            </a:endParaRPr>
          </a:p>
          <a:p>
            <a:r>
              <a:rPr lang="en-US" sz="1050" b="1" dirty="0">
                <a:latin typeface="Arial" charset="0"/>
                <a:ea typeface="Arial" charset="0"/>
                <a:cs typeface="Arial" charset="0"/>
              </a:rPr>
              <a:t>AND   </a:t>
            </a:r>
            <a:r>
              <a:rPr lang="en-US" sz="1200" b="1" dirty="0" err="1">
                <a:latin typeface="Arial" charset="0"/>
                <a:ea typeface="Arial" charset="0"/>
                <a:cs typeface="Arial" charset="0"/>
              </a:rPr>
              <a:t>i.city</a:t>
            </a:r>
            <a:r>
              <a:rPr lang="en-US" sz="1200" b="1" dirty="0">
                <a:latin typeface="Arial" charset="0"/>
                <a:ea typeface="Arial" charset="0"/>
                <a:cs typeface="Arial" charset="0"/>
              </a:rPr>
              <a:t> = </a:t>
            </a:r>
            <a:r>
              <a:rPr lang="en-US" sz="1200" b="1" dirty="0" err="1">
                <a:latin typeface="Arial" charset="0"/>
                <a:ea typeface="Arial" charset="0"/>
                <a:cs typeface="Arial" charset="0"/>
              </a:rPr>
              <a:t>t.city</a:t>
            </a:r>
            <a:endParaRPr lang="en-US" sz="1200" b="1" dirty="0">
              <a:latin typeface="Arial" charset="0"/>
              <a:ea typeface="Arial" charset="0"/>
              <a:cs typeface="Arial" charset="0"/>
            </a:endParaRPr>
          </a:p>
          <a:p>
            <a:r>
              <a:rPr lang="en-US" sz="1050" b="1" dirty="0">
                <a:latin typeface="Arial" charset="0"/>
                <a:ea typeface="Arial" charset="0"/>
                <a:cs typeface="Arial" charset="0"/>
              </a:rPr>
              <a:t>AND   </a:t>
            </a:r>
            <a:r>
              <a:rPr lang="en-US" sz="1200" b="1" dirty="0" err="1">
                <a:latin typeface="Arial" charset="0"/>
                <a:ea typeface="Arial" charset="0"/>
                <a:cs typeface="Arial" charset="0"/>
              </a:rPr>
              <a:t>i.lastName</a:t>
            </a:r>
            <a:r>
              <a:rPr lang="en-US" sz="1200" b="1" dirty="0">
                <a:latin typeface="Arial" charset="0"/>
                <a:ea typeface="Arial" charset="0"/>
                <a:cs typeface="Arial" charset="0"/>
              </a:rPr>
              <a:t> = </a:t>
            </a:r>
            <a:r>
              <a:rPr lang="en-US" sz="1200" b="1" dirty="0" err="1">
                <a:latin typeface="Arial" charset="0"/>
                <a:ea typeface="Arial" charset="0"/>
                <a:cs typeface="Arial" charset="0"/>
              </a:rPr>
              <a:t>t.last</a:t>
            </a:r>
            <a:endParaRPr lang="en-US" sz="1200" b="1" dirty="0">
              <a:latin typeface="Arial" charset="0"/>
              <a:ea typeface="Arial" charset="0"/>
              <a:cs typeface="Arial" charset="0"/>
            </a:endParaRPr>
          </a:p>
        </p:txBody>
      </p:sp>
      <p:grpSp>
        <p:nvGrpSpPr>
          <p:cNvPr id="39" name="Group 38"/>
          <p:cNvGrpSpPr/>
          <p:nvPr/>
        </p:nvGrpSpPr>
        <p:grpSpPr>
          <a:xfrm>
            <a:off x="6904305" y="3712940"/>
            <a:ext cx="1999475" cy="1217364"/>
            <a:chOff x="6940562" y="3355131"/>
            <a:chExt cx="1999475" cy="1217364"/>
          </a:xfrm>
        </p:grpSpPr>
        <p:sp>
          <p:nvSpPr>
            <p:cNvPr id="98" name="TextBox 97"/>
            <p:cNvSpPr txBox="1"/>
            <p:nvPr/>
          </p:nvSpPr>
          <p:spPr>
            <a:xfrm>
              <a:off x="7011304" y="3926164"/>
              <a:ext cx="1928733" cy="646331"/>
            </a:xfrm>
            <a:prstGeom prst="rect">
              <a:avLst/>
            </a:prstGeom>
            <a:noFill/>
            <a:ln w="28575">
              <a:solidFill>
                <a:srgbClr val="FFC000"/>
              </a:solidFill>
            </a:ln>
          </p:spPr>
          <p:txBody>
            <a:bodyPr wrap="none" rtlCol="0">
              <a:spAutoFit/>
            </a:bodyPr>
            <a:lstStyle/>
            <a:p>
              <a:r>
                <a:rPr lang="en-US" sz="1200" b="1" strike="sngStrike" dirty="0">
                  <a:latin typeface="Arial" charset="0"/>
                  <a:ea typeface="Arial" charset="0"/>
                  <a:cs typeface="Arial" charset="0"/>
                </a:rPr>
                <a:t>         </a:t>
              </a:r>
              <a:r>
                <a:rPr lang="en-US" sz="1200" b="1" strike="sngStrike" dirty="0" err="1">
                  <a:latin typeface="Arial" charset="0"/>
                  <a:ea typeface="Arial" charset="0"/>
                  <a:cs typeface="Arial" charset="0"/>
                </a:rPr>
                <a:t>i.firstName</a:t>
              </a:r>
              <a:r>
                <a:rPr lang="en-US" sz="1200" b="1" strike="sngStrike" dirty="0">
                  <a:latin typeface="Arial" charset="0"/>
                  <a:ea typeface="Arial" charset="0"/>
                  <a:cs typeface="Arial" charset="0"/>
                </a:rPr>
                <a:t> = </a:t>
              </a:r>
              <a:r>
                <a:rPr lang="en-US" sz="1200" b="1" strike="sngStrike" dirty="0" err="1">
                  <a:latin typeface="Arial" charset="0"/>
                  <a:ea typeface="Arial" charset="0"/>
                  <a:cs typeface="Arial" charset="0"/>
                </a:rPr>
                <a:t>t.first</a:t>
              </a:r>
              <a:endParaRPr lang="en-US" sz="1200" b="1" strike="sngStrike" dirty="0">
                <a:latin typeface="Arial" charset="0"/>
                <a:ea typeface="Arial" charset="0"/>
                <a:cs typeface="Arial" charset="0"/>
              </a:endParaRPr>
            </a:p>
            <a:p>
              <a:r>
                <a:rPr lang="en-US" sz="1050" b="1" dirty="0">
                  <a:latin typeface="Arial" charset="0"/>
                  <a:ea typeface="Arial" charset="0"/>
                  <a:cs typeface="Arial" charset="0"/>
                </a:rPr>
                <a:t>AND   </a:t>
              </a:r>
              <a:r>
                <a:rPr lang="en-US" sz="1200" b="1" dirty="0" err="1">
                  <a:latin typeface="Arial" charset="0"/>
                  <a:ea typeface="Arial" charset="0"/>
                  <a:cs typeface="Arial" charset="0"/>
                </a:rPr>
                <a:t>i.city</a:t>
              </a:r>
              <a:r>
                <a:rPr lang="en-US" sz="1200" b="1" dirty="0">
                  <a:latin typeface="Arial" charset="0"/>
                  <a:ea typeface="Arial" charset="0"/>
                  <a:cs typeface="Arial" charset="0"/>
                </a:rPr>
                <a:t> = </a:t>
              </a:r>
              <a:r>
                <a:rPr lang="en-US" sz="1200" b="1" dirty="0" err="1">
                  <a:latin typeface="Arial" charset="0"/>
                  <a:ea typeface="Arial" charset="0"/>
                  <a:cs typeface="Arial" charset="0"/>
                </a:rPr>
                <a:t>t.city</a:t>
              </a:r>
              <a:endParaRPr lang="en-US" sz="1200" b="1" dirty="0">
                <a:latin typeface="Arial" charset="0"/>
                <a:ea typeface="Arial" charset="0"/>
                <a:cs typeface="Arial" charset="0"/>
              </a:endParaRPr>
            </a:p>
            <a:p>
              <a:r>
                <a:rPr lang="en-US" sz="1050" b="1" dirty="0">
                  <a:latin typeface="Arial" charset="0"/>
                  <a:ea typeface="Arial" charset="0"/>
                  <a:cs typeface="Arial" charset="0"/>
                </a:rPr>
                <a:t>AND   </a:t>
              </a:r>
              <a:r>
                <a:rPr lang="en-US" sz="1200" b="1" dirty="0" err="1">
                  <a:latin typeface="Arial" charset="0"/>
                  <a:ea typeface="Arial" charset="0"/>
                  <a:cs typeface="Arial" charset="0"/>
                </a:rPr>
                <a:t>i.lastName</a:t>
              </a:r>
              <a:r>
                <a:rPr lang="en-US" sz="1200" b="1" dirty="0">
                  <a:latin typeface="Arial" charset="0"/>
                  <a:ea typeface="Arial" charset="0"/>
                  <a:cs typeface="Arial" charset="0"/>
                </a:rPr>
                <a:t> = </a:t>
              </a:r>
              <a:r>
                <a:rPr lang="en-US" sz="1200" b="1" dirty="0" err="1">
                  <a:latin typeface="Arial" charset="0"/>
                  <a:ea typeface="Arial" charset="0"/>
                  <a:cs typeface="Arial" charset="0"/>
                </a:rPr>
                <a:t>t.last</a:t>
              </a:r>
              <a:endParaRPr lang="en-US" sz="1200" b="1" dirty="0">
                <a:latin typeface="Arial" charset="0"/>
                <a:ea typeface="Arial" charset="0"/>
                <a:cs typeface="Arial" charset="0"/>
              </a:endParaRPr>
            </a:p>
          </p:txBody>
        </p:sp>
        <p:cxnSp>
          <p:nvCxnSpPr>
            <p:cNvPr id="24" name="Straight Arrow Connector 23"/>
            <p:cNvCxnSpPr/>
            <p:nvPr/>
          </p:nvCxnSpPr>
          <p:spPr>
            <a:xfrm flipH="1">
              <a:off x="8464908" y="3355131"/>
              <a:ext cx="475129" cy="473457"/>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6940562" y="3659081"/>
              <a:ext cx="995785" cy="276999"/>
            </a:xfrm>
            <a:prstGeom prst="rect">
              <a:avLst/>
            </a:prstGeom>
            <a:noFill/>
          </p:spPr>
          <p:txBody>
            <a:bodyPr wrap="none" rtlCol="0">
              <a:spAutoFit/>
            </a:bodyPr>
            <a:lstStyle/>
            <a:p>
              <a:r>
                <a:rPr lang="en-US" sz="1200" b="1" dirty="0">
                  <a:solidFill>
                    <a:srgbClr val="FFC000"/>
                  </a:solidFill>
                </a:rPr>
                <a:t>Rule-Minus1</a:t>
              </a:r>
            </a:p>
          </p:txBody>
        </p:sp>
      </p:grpSp>
      <p:grpSp>
        <p:nvGrpSpPr>
          <p:cNvPr id="40" name="Group 39"/>
          <p:cNvGrpSpPr/>
          <p:nvPr/>
        </p:nvGrpSpPr>
        <p:grpSpPr>
          <a:xfrm>
            <a:off x="8327417" y="3712940"/>
            <a:ext cx="2022576" cy="2346937"/>
            <a:chOff x="8363674" y="3355131"/>
            <a:chExt cx="2022576" cy="2346937"/>
          </a:xfrm>
        </p:grpSpPr>
        <p:sp>
          <p:nvSpPr>
            <p:cNvPr id="100" name="TextBox 99"/>
            <p:cNvSpPr txBox="1"/>
            <p:nvPr/>
          </p:nvSpPr>
          <p:spPr>
            <a:xfrm>
              <a:off x="8457517" y="5055737"/>
              <a:ext cx="1928733" cy="646331"/>
            </a:xfrm>
            <a:prstGeom prst="rect">
              <a:avLst/>
            </a:prstGeom>
            <a:noFill/>
            <a:ln w="28575">
              <a:solidFill>
                <a:schemeClr val="accent6">
                  <a:lumMod val="75000"/>
                </a:schemeClr>
              </a:solidFill>
            </a:ln>
          </p:spPr>
          <p:txBody>
            <a:bodyPr wrap="none" rtlCol="0">
              <a:spAutoFit/>
            </a:bodyPr>
            <a:lstStyle/>
            <a:p>
              <a:r>
                <a:rPr lang="en-US" sz="1200" b="1" dirty="0">
                  <a:latin typeface="Arial" charset="0"/>
                  <a:ea typeface="Arial" charset="0"/>
                  <a:cs typeface="Arial" charset="0"/>
                </a:rPr>
                <a:t>         </a:t>
              </a:r>
              <a:r>
                <a:rPr lang="en-US" sz="1200" b="1" dirty="0" err="1">
                  <a:latin typeface="Arial" charset="0"/>
                  <a:ea typeface="Arial" charset="0"/>
                  <a:cs typeface="Arial" charset="0"/>
                </a:rPr>
                <a:t>i.firstName</a:t>
              </a:r>
              <a:r>
                <a:rPr lang="en-US" sz="1200" b="1" dirty="0">
                  <a:latin typeface="Arial" charset="0"/>
                  <a:ea typeface="Arial" charset="0"/>
                  <a:cs typeface="Arial" charset="0"/>
                </a:rPr>
                <a:t> = </a:t>
              </a:r>
              <a:r>
                <a:rPr lang="en-US" sz="1200" b="1" dirty="0" err="1">
                  <a:latin typeface="Arial" charset="0"/>
                  <a:ea typeface="Arial" charset="0"/>
                  <a:cs typeface="Arial" charset="0"/>
                </a:rPr>
                <a:t>t.first</a:t>
              </a:r>
              <a:endParaRPr lang="en-US" sz="1200" b="1" dirty="0">
                <a:latin typeface="Arial" charset="0"/>
                <a:ea typeface="Arial" charset="0"/>
                <a:cs typeface="Arial" charset="0"/>
              </a:endParaRPr>
            </a:p>
            <a:p>
              <a:r>
                <a:rPr lang="en-US" sz="1050" b="1" dirty="0">
                  <a:latin typeface="Arial" charset="0"/>
                  <a:ea typeface="Arial" charset="0"/>
                  <a:cs typeface="Arial" charset="0"/>
                </a:rPr>
                <a:t>AND   </a:t>
              </a:r>
              <a:r>
                <a:rPr lang="en-US" sz="1200" b="1" dirty="0" err="1">
                  <a:latin typeface="Arial" charset="0"/>
                  <a:ea typeface="Arial" charset="0"/>
                  <a:cs typeface="Arial" charset="0"/>
                </a:rPr>
                <a:t>i.city</a:t>
              </a:r>
              <a:r>
                <a:rPr lang="en-US" sz="1200" b="1" dirty="0">
                  <a:latin typeface="Arial" charset="0"/>
                  <a:ea typeface="Arial" charset="0"/>
                  <a:cs typeface="Arial" charset="0"/>
                </a:rPr>
                <a:t> = </a:t>
              </a:r>
              <a:r>
                <a:rPr lang="en-US" sz="1200" b="1" dirty="0" err="1">
                  <a:latin typeface="Arial" charset="0"/>
                  <a:ea typeface="Arial" charset="0"/>
                  <a:cs typeface="Arial" charset="0"/>
                </a:rPr>
                <a:t>t.city</a:t>
              </a:r>
              <a:endParaRPr lang="en-US" sz="1200" b="1" dirty="0">
                <a:latin typeface="Arial" charset="0"/>
                <a:ea typeface="Arial" charset="0"/>
                <a:cs typeface="Arial" charset="0"/>
              </a:endParaRPr>
            </a:p>
            <a:p>
              <a:r>
                <a:rPr lang="en-US" sz="1050" b="1" strike="sngStrike" dirty="0">
                  <a:latin typeface="Arial" charset="0"/>
                  <a:ea typeface="Arial" charset="0"/>
                  <a:cs typeface="Arial" charset="0"/>
                </a:rPr>
                <a:t>AND   </a:t>
              </a:r>
              <a:r>
                <a:rPr lang="en-US" sz="1200" b="1" strike="sngStrike" dirty="0" err="1">
                  <a:latin typeface="Arial" charset="0"/>
                  <a:ea typeface="Arial" charset="0"/>
                  <a:cs typeface="Arial" charset="0"/>
                </a:rPr>
                <a:t>i.lastName</a:t>
              </a:r>
              <a:r>
                <a:rPr lang="en-US" sz="1200" b="1" strike="sngStrike" dirty="0">
                  <a:latin typeface="Arial" charset="0"/>
                  <a:ea typeface="Arial" charset="0"/>
                  <a:cs typeface="Arial" charset="0"/>
                </a:rPr>
                <a:t> = </a:t>
              </a:r>
              <a:r>
                <a:rPr lang="en-US" sz="1200" b="1" strike="sngStrike" dirty="0" err="1">
                  <a:latin typeface="Arial" charset="0"/>
                  <a:ea typeface="Arial" charset="0"/>
                  <a:cs typeface="Arial" charset="0"/>
                </a:rPr>
                <a:t>t.last</a:t>
              </a:r>
              <a:endParaRPr lang="en-US" sz="1200" b="1" strike="sngStrike" dirty="0">
                <a:latin typeface="Arial" charset="0"/>
                <a:ea typeface="Arial" charset="0"/>
                <a:cs typeface="Arial" charset="0"/>
              </a:endParaRPr>
            </a:p>
          </p:txBody>
        </p:sp>
        <p:cxnSp>
          <p:nvCxnSpPr>
            <p:cNvPr id="101" name="Straight Arrow Connector 100"/>
            <p:cNvCxnSpPr/>
            <p:nvPr/>
          </p:nvCxnSpPr>
          <p:spPr>
            <a:xfrm>
              <a:off x="9421883" y="3355131"/>
              <a:ext cx="1" cy="1591507"/>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8363674" y="4797979"/>
              <a:ext cx="995786" cy="277000"/>
            </a:xfrm>
            <a:prstGeom prst="rect">
              <a:avLst/>
            </a:prstGeom>
            <a:noFill/>
          </p:spPr>
          <p:txBody>
            <a:bodyPr wrap="none" rtlCol="0">
              <a:spAutoFit/>
            </a:bodyPr>
            <a:lstStyle/>
            <a:p>
              <a:r>
                <a:rPr lang="en-US" sz="1200" b="1" dirty="0">
                  <a:solidFill>
                    <a:schemeClr val="accent6">
                      <a:lumMod val="75000"/>
                    </a:schemeClr>
                  </a:solidFill>
                </a:rPr>
                <a:t>Rule-Minus3</a:t>
              </a:r>
              <a:endParaRPr lang="en-US" sz="1400" b="1" dirty="0">
                <a:solidFill>
                  <a:schemeClr val="accent6">
                    <a:lumMod val="75000"/>
                  </a:schemeClr>
                </a:solidFill>
              </a:endParaRPr>
            </a:p>
          </p:txBody>
        </p:sp>
      </p:grpSp>
      <p:grpSp>
        <p:nvGrpSpPr>
          <p:cNvPr id="41" name="Group 40"/>
          <p:cNvGrpSpPr/>
          <p:nvPr/>
        </p:nvGrpSpPr>
        <p:grpSpPr>
          <a:xfrm>
            <a:off x="9945943" y="3709144"/>
            <a:ext cx="2008260" cy="1215657"/>
            <a:chOff x="9982200" y="3351335"/>
            <a:chExt cx="2008260" cy="1215657"/>
          </a:xfrm>
        </p:grpSpPr>
        <p:sp>
          <p:nvSpPr>
            <p:cNvPr id="99" name="TextBox 98"/>
            <p:cNvSpPr txBox="1"/>
            <p:nvPr/>
          </p:nvSpPr>
          <p:spPr>
            <a:xfrm>
              <a:off x="9982200" y="3920661"/>
              <a:ext cx="1928733" cy="646331"/>
            </a:xfrm>
            <a:prstGeom prst="rect">
              <a:avLst/>
            </a:prstGeom>
            <a:noFill/>
            <a:ln w="28575">
              <a:solidFill>
                <a:srgbClr val="C00000"/>
              </a:solidFill>
            </a:ln>
          </p:spPr>
          <p:txBody>
            <a:bodyPr wrap="none" rtlCol="0">
              <a:spAutoFit/>
            </a:bodyPr>
            <a:lstStyle/>
            <a:p>
              <a:r>
                <a:rPr lang="en-US" sz="1200" b="1" dirty="0">
                  <a:latin typeface="Arial" charset="0"/>
                  <a:ea typeface="Arial" charset="0"/>
                  <a:cs typeface="Arial" charset="0"/>
                </a:rPr>
                <a:t>         </a:t>
              </a:r>
              <a:r>
                <a:rPr lang="en-US" sz="1200" b="1" dirty="0" err="1">
                  <a:latin typeface="Arial" charset="0"/>
                  <a:ea typeface="Arial" charset="0"/>
                  <a:cs typeface="Arial" charset="0"/>
                </a:rPr>
                <a:t>i.firstName</a:t>
              </a:r>
              <a:r>
                <a:rPr lang="en-US" sz="1200" b="1" dirty="0">
                  <a:latin typeface="Arial" charset="0"/>
                  <a:ea typeface="Arial" charset="0"/>
                  <a:cs typeface="Arial" charset="0"/>
                </a:rPr>
                <a:t> = </a:t>
              </a:r>
              <a:r>
                <a:rPr lang="en-US" sz="1200" b="1" dirty="0" err="1">
                  <a:latin typeface="Arial" charset="0"/>
                  <a:ea typeface="Arial" charset="0"/>
                  <a:cs typeface="Arial" charset="0"/>
                </a:rPr>
                <a:t>t.first</a:t>
              </a:r>
              <a:endParaRPr lang="en-US" sz="1200" b="1" dirty="0">
                <a:latin typeface="Arial" charset="0"/>
                <a:ea typeface="Arial" charset="0"/>
                <a:cs typeface="Arial" charset="0"/>
              </a:endParaRPr>
            </a:p>
            <a:p>
              <a:r>
                <a:rPr lang="en-US" sz="1050" b="1" strike="sngStrike" dirty="0">
                  <a:latin typeface="Arial" charset="0"/>
                  <a:ea typeface="Arial" charset="0"/>
                  <a:cs typeface="Arial" charset="0"/>
                </a:rPr>
                <a:t>AND   </a:t>
              </a:r>
              <a:r>
                <a:rPr lang="en-US" sz="1200" b="1" strike="sngStrike" dirty="0" err="1">
                  <a:latin typeface="Arial" charset="0"/>
                  <a:ea typeface="Arial" charset="0"/>
                  <a:cs typeface="Arial" charset="0"/>
                </a:rPr>
                <a:t>i.city</a:t>
              </a:r>
              <a:r>
                <a:rPr lang="en-US" sz="1200" b="1" strike="sngStrike" dirty="0">
                  <a:latin typeface="Arial" charset="0"/>
                  <a:ea typeface="Arial" charset="0"/>
                  <a:cs typeface="Arial" charset="0"/>
                </a:rPr>
                <a:t> = </a:t>
              </a:r>
              <a:r>
                <a:rPr lang="en-US" sz="1200" b="1" strike="sngStrike" dirty="0" err="1">
                  <a:latin typeface="Arial" charset="0"/>
                  <a:ea typeface="Arial" charset="0"/>
                  <a:cs typeface="Arial" charset="0"/>
                </a:rPr>
                <a:t>t.city</a:t>
              </a:r>
              <a:endParaRPr lang="en-US" sz="1200" b="1" strike="sngStrike" dirty="0">
                <a:latin typeface="Arial" charset="0"/>
                <a:ea typeface="Arial" charset="0"/>
                <a:cs typeface="Arial" charset="0"/>
              </a:endParaRPr>
            </a:p>
            <a:p>
              <a:r>
                <a:rPr lang="en-US" sz="1050" b="1" dirty="0">
                  <a:latin typeface="Arial" charset="0"/>
                  <a:ea typeface="Arial" charset="0"/>
                  <a:cs typeface="Arial" charset="0"/>
                </a:rPr>
                <a:t>AND   </a:t>
              </a:r>
              <a:r>
                <a:rPr lang="en-US" sz="1200" b="1" dirty="0" err="1">
                  <a:latin typeface="Arial" charset="0"/>
                  <a:ea typeface="Arial" charset="0"/>
                  <a:cs typeface="Arial" charset="0"/>
                </a:rPr>
                <a:t>i.lastName</a:t>
              </a:r>
              <a:r>
                <a:rPr lang="en-US" sz="1200" b="1" dirty="0">
                  <a:latin typeface="Arial" charset="0"/>
                  <a:ea typeface="Arial" charset="0"/>
                  <a:cs typeface="Arial" charset="0"/>
                </a:rPr>
                <a:t> = </a:t>
              </a:r>
              <a:r>
                <a:rPr lang="en-US" sz="1200" b="1" dirty="0" err="1">
                  <a:latin typeface="Arial" charset="0"/>
                  <a:ea typeface="Arial" charset="0"/>
                  <a:cs typeface="Arial" charset="0"/>
                </a:rPr>
                <a:t>t.last</a:t>
              </a:r>
              <a:endParaRPr lang="en-US" sz="1200" b="1" dirty="0">
                <a:latin typeface="Arial" charset="0"/>
                <a:ea typeface="Arial" charset="0"/>
                <a:cs typeface="Arial" charset="0"/>
              </a:endParaRPr>
            </a:p>
          </p:txBody>
        </p:sp>
        <p:cxnSp>
          <p:nvCxnSpPr>
            <p:cNvPr id="102" name="Straight Arrow Connector 101"/>
            <p:cNvCxnSpPr/>
            <p:nvPr/>
          </p:nvCxnSpPr>
          <p:spPr>
            <a:xfrm>
              <a:off x="10023031" y="3351335"/>
              <a:ext cx="559476" cy="44624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10994676" y="3661034"/>
              <a:ext cx="995784" cy="276999"/>
            </a:xfrm>
            <a:prstGeom prst="rect">
              <a:avLst/>
            </a:prstGeom>
            <a:noFill/>
          </p:spPr>
          <p:txBody>
            <a:bodyPr wrap="none" rtlCol="0">
              <a:spAutoFit/>
            </a:bodyPr>
            <a:lstStyle/>
            <a:p>
              <a:r>
                <a:rPr lang="en-US" sz="1200" b="1" dirty="0">
                  <a:solidFill>
                    <a:srgbClr val="C00000"/>
                  </a:solidFill>
                </a:rPr>
                <a:t>Rule-Minus2</a:t>
              </a:r>
            </a:p>
          </p:txBody>
        </p:sp>
      </p:grpSp>
      <p:sp>
        <p:nvSpPr>
          <p:cNvPr id="95" name="Title 2">
            <a:extLst>
              <a:ext uri="{FF2B5EF4-FFF2-40B4-BE49-F238E27FC236}">
                <a16:creationId xmlns:a16="http://schemas.microsoft.com/office/drawing/2014/main" id="{B96FAB27-250D-064E-9D45-032C037D90DA}"/>
              </a:ext>
            </a:extLst>
          </p:cNvPr>
          <p:cNvSpPr txBox="1">
            <a:spLocks/>
          </p:cNvSpPr>
          <p:nvPr/>
        </p:nvSpPr>
        <p:spPr>
          <a:xfrm>
            <a:off x="182509" y="110008"/>
            <a:ext cx="10972166" cy="5714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marL="0" marR="0" indent="0" algn="l" defTabSz="457126" rtl="0" latinLnBrk="0">
              <a:lnSpc>
                <a:spcPct val="100000"/>
              </a:lnSpc>
              <a:spcBef>
                <a:spcPts val="0"/>
              </a:spcBef>
              <a:spcAft>
                <a:spcPts val="0"/>
              </a:spcAft>
              <a:buClrTx/>
              <a:buSzTx/>
              <a:buFontTx/>
              <a:buNone/>
              <a:tabLst/>
              <a:defRPr sz="3200" b="1" i="0" u="none" strike="noStrike" cap="none" spc="0" baseline="0">
                <a:ln>
                  <a:noFill/>
                </a:ln>
                <a:solidFill>
                  <a:srgbClr val="00B2F3"/>
                </a:solidFill>
                <a:uFillTx/>
                <a:latin typeface="IBM Plex Sans" charset="0"/>
                <a:ea typeface="IBM Plex Sans" charset="0"/>
                <a:cs typeface="IBM Plex Sans" charset="0"/>
                <a:sym typeface="Century Gothic"/>
              </a:defRPr>
            </a:lvl1pPr>
            <a:lvl2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2pPr>
            <a:lvl3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3pPr>
            <a:lvl4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4pPr>
            <a:lvl5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5pPr>
            <a:lvl6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6pPr>
            <a:lvl7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7pPr>
            <a:lvl8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8pPr>
            <a:lvl9pPr marL="0" marR="0" indent="0" algn="l" defTabSz="457126" rtl="0" latinLnBrk="0">
              <a:lnSpc>
                <a:spcPct val="100000"/>
              </a:lnSpc>
              <a:spcBef>
                <a:spcPts val="0"/>
              </a:spcBef>
              <a:spcAft>
                <a:spcPts val="0"/>
              </a:spcAft>
              <a:buClrTx/>
              <a:buSzTx/>
              <a:buFontTx/>
              <a:buNone/>
              <a:tabLst/>
              <a:defRPr sz="2400" b="0" i="0" u="none" strike="noStrike" cap="none" spc="0" baseline="0">
                <a:ln>
                  <a:noFill/>
                </a:ln>
                <a:solidFill>
                  <a:srgbClr val="001934"/>
                </a:solidFill>
                <a:uFillTx/>
                <a:latin typeface="Century Gothic"/>
                <a:ea typeface="Century Gothic"/>
                <a:cs typeface="Century Gothic"/>
                <a:sym typeface="Century Gothic"/>
              </a:defRPr>
            </a:lvl9pPr>
          </a:lstStyle>
          <a:p>
            <a:r>
              <a:rPr lang="en-US" sz="2800" kern="0"/>
              <a:t>SystemER: Find Likely False Positives</a:t>
            </a:r>
            <a:endParaRPr lang="en-US" sz="2800" kern="0" dirty="0"/>
          </a:p>
        </p:txBody>
      </p:sp>
    </p:spTree>
    <p:extLst>
      <p:ext uri="{BB962C8B-B14F-4D97-AF65-F5344CB8AC3E}">
        <p14:creationId xmlns:p14="http://schemas.microsoft.com/office/powerpoint/2010/main" val="909646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10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1000"/>
                                        <p:tgtEl>
                                          <p:spTgt spid="8"/>
                                        </p:tgtEl>
                                      </p:cBhvr>
                                    </p:animEffect>
                                  </p:childTnLst>
                                </p:cTn>
                              </p:par>
                              <p:par>
                                <p:cTn id="11" presetID="9" presetClass="entr" presetSubtype="0" fill="hold" nodeType="withEffect">
                                  <p:stCondLst>
                                    <p:cond delay="2000"/>
                                  </p:stCondLst>
                                  <p:childTnLst>
                                    <p:set>
                                      <p:cBhvr>
                                        <p:cTn id="12" dur="1" fill="hold">
                                          <p:stCondLst>
                                            <p:cond delay="0"/>
                                          </p:stCondLst>
                                        </p:cTn>
                                        <p:tgtEl>
                                          <p:spTgt spid="39"/>
                                        </p:tgtEl>
                                        <p:attrNameLst>
                                          <p:attrName>style.visibility</p:attrName>
                                        </p:attrNameLst>
                                      </p:cBhvr>
                                      <p:to>
                                        <p:strVal val="visible"/>
                                      </p:to>
                                    </p:set>
                                    <p:animEffect transition="in" filter="dissolve">
                                      <p:cBhvr>
                                        <p:cTn id="13" dur="2000"/>
                                        <p:tgtEl>
                                          <p:spTgt spid="39"/>
                                        </p:tgtEl>
                                      </p:cBhvr>
                                    </p:animEffect>
                                  </p:childTnLst>
                                </p:cTn>
                              </p:par>
                              <p:par>
                                <p:cTn id="14" presetID="9" presetClass="entr" presetSubtype="0" fill="hold" nodeType="withEffect">
                                  <p:stCondLst>
                                    <p:cond delay="5000"/>
                                  </p:stCondLst>
                                  <p:childTnLst>
                                    <p:set>
                                      <p:cBhvr>
                                        <p:cTn id="15" dur="1" fill="hold">
                                          <p:stCondLst>
                                            <p:cond delay="0"/>
                                          </p:stCondLst>
                                        </p:cTn>
                                        <p:tgtEl>
                                          <p:spTgt spid="41"/>
                                        </p:tgtEl>
                                        <p:attrNameLst>
                                          <p:attrName>style.visibility</p:attrName>
                                        </p:attrNameLst>
                                      </p:cBhvr>
                                      <p:to>
                                        <p:strVal val="visible"/>
                                      </p:to>
                                    </p:set>
                                    <p:animEffect transition="in" filter="dissolve">
                                      <p:cBhvr>
                                        <p:cTn id="16" dur="2000"/>
                                        <p:tgtEl>
                                          <p:spTgt spid="41"/>
                                        </p:tgtEl>
                                      </p:cBhvr>
                                    </p:animEffect>
                                  </p:childTnLst>
                                </p:cTn>
                              </p:par>
                              <p:par>
                                <p:cTn id="17" presetID="9" presetClass="entr" presetSubtype="0" fill="hold" nodeType="withEffect">
                                  <p:stCondLst>
                                    <p:cond delay="7000"/>
                                  </p:stCondLst>
                                  <p:childTnLst>
                                    <p:set>
                                      <p:cBhvr>
                                        <p:cTn id="18" dur="1" fill="hold">
                                          <p:stCondLst>
                                            <p:cond delay="0"/>
                                          </p:stCondLst>
                                        </p:cTn>
                                        <p:tgtEl>
                                          <p:spTgt spid="40"/>
                                        </p:tgtEl>
                                        <p:attrNameLst>
                                          <p:attrName>style.visibility</p:attrName>
                                        </p:attrNameLst>
                                      </p:cBhvr>
                                      <p:to>
                                        <p:strVal val="visible"/>
                                      </p:to>
                                    </p:set>
                                    <p:animEffect transition="in" filter="dissolve">
                                      <p:cBhvr>
                                        <p:cTn id="19" dur="2000"/>
                                        <p:tgtEl>
                                          <p:spTgt spid="4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9">
                                            <p:txEl>
                                              <p:pRg st="0" end="0"/>
                                            </p:txEl>
                                          </p:spTgt>
                                        </p:tgtEl>
                                        <p:attrNameLst>
                                          <p:attrName>style.visibility</p:attrName>
                                        </p:attrNameLst>
                                      </p:cBhvr>
                                      <p:to>
                                        <p:strVal val="visible"/>
                                      </p:to>
                                    </p:set>
                                    <p:animEffect transition="in" filter="dissolve">
                                      <p:cBhvr>
                                        <p:cTn id="24" dur="500"/>
                                        <p:tgtEl>
                                          <p:spTgt spid="9">
                                            <p:txEl>
                                              <p:pRg st="0" end="0"/>
                                            </p:txEl>
                                          </p:spTgt>
                                        </p:tgtEl>
                                      </p:cBhvr>
                                    </p:animEffect>
                                  </p:childTnLst>
                                </p:cTn>
                              </p:par>
                              <p:par>
                                <p:cTn id="25" presetID="9" presetClass="entr" presetSubtype="0" fill="hold" nodeType="withEffect">
                                  <p:stCondLst>
                                    <p:cond delay="200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dissolve">
                                      <p:cBhvr>
                                        <p:cTn id="27" dur="1000"/>
                                        <p:tgtEl>
                                          <p:spTgt spid="10">
                                            <p:txEl>
                                              <p:pRg st="0" end="0"/>
                                            </p:txEl>
                                          </p:spTgt>
                                        </p:tgtEl>
                                      </p:cBhvr>
                                    </p:animEffect>
                                  </p:childTnLst>
                                </p:cTn>
                              </p:par>
                              <p:par>
                                <p:cTn id="28" presetID="9" presetClass="entr" presetSubtype="0" fill="hold" nodeType="withEffect">
                                  <p:stCondLst>
                                    <p:cond delay="3000"/>
                                  </p:stCondLst>
                                  <p:childTnLst>
                                    <p:set>
                                      <p:cBhvr>
                                        <p:cTn id="29" dur="1" fill="hold">
                                          <p:stCondLst>
                                            <p:cond delay="0"/>
                                          </p:stCondLst>
                                        </p:cTn>
                                        <p:tgtEl>
                                          <p:spTgt spid="7"/>
                                        </p:tgtEl>
                                        <p:attrNameLst>
                                          <p:attrName>style.visibility</p:attrName>
                                        </p:attrNameLst>
                                      </p:cBhvr>
                                      <p:to>
                                        <p:strVal val="visible"/>
                                      </p:to>
                                    </p:set>
                                    <p:animEffect transition="in" filter="dissolve">
                                      <p:cBhvr>
                                        <p:cTn id="30" dur="2000"/>
                                        <p:tgtEl>
                                          <p:spTgt spid="7"/>
                                        </p:tgtEl>
                                      </p:cBhvr>
                                    </p:animEffect>
                                  </p:childTnLst>
                                </p:cTn>
                              </p:par>
                              <p:par>
                                <p:cTn id="31" presetID="9" presetClass="entr" presetSubtype="0" fill="hold" nodeType="withEffect">
                                  <p:stCondLst>
                                    <p:cond delay="5000"/>
                                  </p:stCondLst>
                                  <p:childTnLst>
                                    <p:set>
                                      <p:cBhvr>
                                        <p:cTn id="32" dur="1" fill="hold">
                                          <p:stCondLst>
                                            <p:cond delay="0"/>
                                          </p:stCondLst>
                                        </p:cTn>
                                        <p:tgtEl>
                                          <p:spTgt spid="83"/>
                                        </p:tgtEl>
                                        <p:attrNameLst>
                                          <p:attrName>style.visibility</p:attrName>
                                        </p:attrNameLst>
                                      </p:cBhvr>
                                      <p:to>
                                        <p:strVal val="visible"/>
                                      </p:to>
                                    </p:set>
                                    <p:animEffect transition="in" filter="dissolve">
                                      <p:cBhvr>
                                        <p:cTn id="33" dur="2000"/>
                                        <p:tgtEl>
                                          <p:spTgt spid="83"/>
                                        </p:tgtEl>
                                      </p:cBhvr>
                                    </p:animEffect>
                                  </p:childTnLst>
                                </p:cTn>
                              </p:par>
                              <p:par>
                                <p:cTn id="34" presetID="9" presetClass="entr" presetSubtype="0" fill="hold" nodeType="withEffect">
                                  <p:stCondLst>
                                    <p:cond delay="7000"/>
                                  </p:stCondLst>
                                  <p:childTnLst>
                                    <p:set>
                                      <p:cBhvr>
                                        <p:cTn id="35" dur="1" fill="hold">
                                          <p:stCondLst>
                                            <p:cond delay="0"/>
                                          </p:stCondLst>
                                        </p:cTn>
                                        <p:tgtEl>
                                          <p:spTgt spid="91"/>
                                        </p:tgtEl>
                                        <p:attrNameLst>
                                          <p:attrName>style.visibility</p:attrName>
                                        </p:attrNameLst>
                                      </p:cBhvr>
                                      <p:to>
                                        <p:strVal val="visible"/>
                                      </p:to>
                                    </p:set>
                                    <p:animEffect transition="in" filter="dissolve">
                                      <p:cBhvr>
                                        <p:cTn id="36" dur="2000"/>
                                        <p:tgtEl>
                                          <p:spTgt spid="91"/>
                                        </p:tgtEl>
                                      </p:cBhvr>
                                    </p:animEffect>
                                  </p:childTnLst>
                                </p:cTn>
                              </p:par>
                              <p:par>
                                <p:cTn id="37" presetID="9" presetClass="entr" presetSubtype="0" fill="hold" nodeType="withEffect">
                                  <p:stCondLst>
                                    <p:cond delay="9000"/>
                                  </p:stCondLst>
                                  <p:childTnLst>
                                    <p:set>
                                      <p:cBhvr>
                                        <p:cTn id="38" dur="1" fill="hold">
                                          <p:stCondLst>
                                            <p:cond delay="0"/>
                                          </p:stCondLst>
                                        </p:cTn>
                                        <p:tgtEl>
                                          <p:spTgt spid="11">
                                            <p:txEl>
                                              <p:pRg st="0" end="0"/>
                                            </p:txEl>
                                          </p:spTgt>
                                        </p:tgtEl>
                                        <p:attrNameLst>
                                          <p:attrName>style.visibility</p:attrName>
                                        </p:attrNameLst>
                                      </p:cBhvr>
                                      <p:to>
                                        <p:strVal val="visible"/>
                                      </p:to>
                                    </p:set>
                                    <p:animEffect transition="in" filter="dissolve">
                                      <p:cBhvr>
                                        <p:cTn id="39" dur="10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396" y="290998"/>
            <a:ext cx="11067303" cy="462152"/>
          </a:xfrm>
          <a:solidFill>
            <a:schemeClr val="bg1"/>
          </a:solidFill>
        </p:spPr>
        <p:txBody>
          <a:bodyPr>
            <a:normAutofit/>
          </a:bodyPr>
          <a:lstStyle/>
          <a:p>
            <a:r>
              <a:rPr lang="en-US" sz="2800" b="1" dirty="0">
                <a:solidFill>
                  <a:srgbClr val="00B0F0"/>
                </a:solidFill>
              </a:rPr>
              <a:t>Why is ER Hard?</a:t>
            </a:r>
          </a:p>
        </p:txBody>
      </p:sp>
      <p:sp>
        <p:nvSpPr>
          <p:cNvPr id="6" name="Content Placeholder 48"/>
          <p:cNvSpPr txBox="1">
            <a:spLocks/>
          </p:cNvSpPr>
          <p:nvPr/>
        </p:nvSpPr>
        <p:spPr>
          <a:xfrm>
            <a:off x="523866" y="1114855"/>
            <a:ext cx="7721828" cy="3598772"/>
          </a:xfrm>
          <a:prstGeom prst="rect">
            <a:avLst/>
          </a:prstGeom>
          <a:ln w="12700">
            <a:noFill/>
            <a:miter lim="400000"/>
          </a:ln>
          <a:extLst>
            <a:ext uri="{C572A759-6A51-4108-AA02-DFA0A04FC94B}">
              <ma14:wrappingTextBoxFlag xmlns:ma14="http://schemas.microsoft.com/office/mac/drawingml/2011/main" xmlns="" val="1"/>
            </a:ext>
          </a:extLst>
        </p:spPr>
        <p:txBody>
          <a:bodyPr lIns="45711" tIns="45711" rIns="45711" bIns="45711">
            <a:noAutofit/>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pPr marL="295720" lvl="1" indent="-285750">
              <a:lnSpc>
                <a:spcPts val="2000"/>
              </a:lnSpc>
              <a:buFont typeface="Courier New" panose="02070309020205020404" pitchFamily="49" charset="0"/>
              <a:buChar char="o"/>
            </a:pPr>
            <a:r>
              <a:rPr lang="en-US" kern="0" dirty="0">
                <a:solidFill>
                  <a:schemeClr val="tx1"/>
                </a:solidFill>
                <a:latin typeface="IBM Plex Sans" panose="020B0503050203000203" pitchFamily="34" charset="77"/>
              </a:rPr>
              <a:t>Highly dependent on </a:t>
            </a:r>
            <a:r>
              <a:rPr lang="en-US" b="1" kern="0" dirty="0">
                <a:solidFill>
                  <a:schemeClr val="tx1"/>
                </a:solidFill>
                <a:latin typeface="IBM Plex Sans" panose="020B0503050203000203" pitchFamily="34" charset="77"/>
              </a:rPr>
              <a:t>domain</a:t>
            </a:r>
            <a:r>
              <a:rPr lang="en-US" kern="0" dirty="0">
                <a:solidFill>
                  <a:schemeClr val="tx1"/>
                </a:solidFill>
                <a:latin typeface="IBM Plex Sans" panose="020B0503050203000203" pitchFamily="34" charset="77"/>
              </a:rPr>
              <a:t>, </a:t>
            </a:r>
            <a:r>
              <a:rPr lang="en-US" b="1" kern="0" dirty="0">
                <a:solidFill>
                  <a:schemeClr val="tx1"/>
                </a:solidFill>
                <a:latin typeface="IBM Plex Sans" panose="020B0503050203000203" pitchFamily="34" charset="77"/>
              </a:rPr>
              <a:t>datasets, and types of entities</a:t>
            </a:r>
          </a:p>
          <a:p>
            <a:pPr marL="295720" lvl="1" indent="-285750">
              <a:lnSpc>
                <a:spcPts val="2000"/>
              </a:lnSpc>
              <a:buFont typeface="Courier New" panose="02070309020205020404" pitchFamily="49" charset="0"/>
              <a:buChar char="o"/>
            </a:pPr>
            <a:endParaRPr lang="en-US" b="1" kern="0" dirty="0">
              <a:solidFill>
                <a:schemeClr val="tx1"/>
              </a:solidFill>
              <a:latin typeface="IBM Plex Sans" panose="020B0503050203000203" pitchFamily="34" charset="77"/>
            </a:endParaRPr>
          </a:p>
          <a:p>
            <a:pPr marL="295720" lvl="1" indent="-285750">
              <a:lnSpc>
                <a:spcPts val="2000"/>
              </a:lnSpc>
              <a:buFont typeface="Courier New" panose="02070309020205020404" pitchFamily="49" charset="0"/>
              <a:buChar char="o"/>
            </a:pPr>
            <a:r>
              <a:rPr lang="en-US" b="1" kern="0" dirty="0">
                <a:solidFill>
                  <a:schemeClr val="tx1"/>
                </a:solidFill>
                <a:latin typeface="IBM Plex Sans" panose="020B0503050203000203" pitchFamily="34" charset="77"/>
              </a:rPr>
              <a:t>Different meanings may apply</a:t>
            </a:r>
          </a:p>
          <a:p>
            <a:pPr marL="705603" lvl="2" indent="-285750">
              <a:lnSpc>
                <a:spcPts val="2000"/>
              </a:lnSpc>
              <a:buFont typeface="Courier New" panose="02070309020205020404" pitchFamily="49" charset="0"/>
              <a:buChar char="o"/>
            </a:pPr>
            <a:r>
              <a:rPr lang="en-US" kern="0" dirty="0">
                <a:solidFill>
                  <a:schemeClr val="tx1"/>
                </a:solidFill>
                <a:latin typeface="IBM Plex Sans" panose="020B0503050203000203" pitchFamily="34" charset="77"/>
              </a:rPr>
              <a:t>“Same-as” </a:t>
            </a:r>
          </a:p>
          <a:p>
            <a:pPr marL="705603" lvl="2" indent="-285750">
              <a:lnSpc>
                <a:spcPts val="2000"/>
              </a:lnSpc>
              <a:buFont typeface="Courier New" panose="02070309020205020404" pitchFamily="49" charset="0"/>
              <a:buChar char="o"/>
            </a:pPr>
            <a:r>
              <a:rPr lang="en-US" kern="0" dirty="0">
                <a:solidFill>
                  <a:schemeClr val="tx1"/>
                </a:solidFill>
                <a:latin typeface="IBM Plex Sans" panose="020B0503050203000203" pitchFamily="34" charset="77"/>
              </a:rPr>
              <a:t>“Related-via-some-relationship”</a:t>
            </a:r>
          </a:p>
          <a:p>
            <a:pPr marL="1228664" lvl="3" indent="-285750">
              <a:lnSpc>
                <a:spcPts val="2000"/>
              </a:lnSpc>
              <a:buFont typeface="Courier New" panose="02070309020205020404" pitchFamily="49" charset="0"/>
              <a:buChar char="o"/>
            </a:pPr>
            <a:r>
              <a:rPr lang="en-US" kern="0" dirty="0">
                <a:solidFill>
                  <a:schemeClr val="tx1"/>
                </a:solidFill>
                <a:latin typeface="IBM Plex Sans" panose="020B0503050203000203" pitchFamily="34" charset="77"/>
              </a:rPr>
              <a:t>(e.g., </a:t>
            </a:r>
            <a:r>
              <a:rPr lang="en-US" u="sng" kern="0" dirty="0">
                <a:solidFill>
                  <a:schemeClr val="tx1"/>
                </a:solidFill>
                <a:latin typeface="IBM Plex Sans" panose="020B0503050203000203" pitchFamily="34" charset="77"/>
              </a:rPr>
              <a:t>subsidiary</a:t>
            </a:r>
            <a:r>
              <a:rPr lang="en-US" kern="0" dirty="0">
                <a:solidFill>
                  <a:schemeClr val="tx1"/>
                </a:solidFill>
                <a:latin typeface="IBM Plex Sans" panose="020B0503050203000203" pitchFamily="34" charset="77"/>
              </a:rPr>
              <a:t> related to </a:t>
            </a:r>
            <a:r>
              <a:rPr lang="en-US" u="sng" kern="0" dirty="0">
                <a:solidFill>
                  <a:schemeClr val="tx1"/>
                </a:solidFill>
                <a:latin typeface="IBM Plex Sans" panose="020B0503050203000203" pitchFamily="34" charset="77"/>
              </a:rPr>
              <a:t>parent-holding company</a:t>
            </a:r>
            <a:r>
              <a:rPr lang="en-US" kern="0" dirty="0">
                <a:solidFill>
                  <a:schemeClr val="tx1"/>
                </a:solidFill>
                <a:latin typeface="IBM Plex Sans" panose="020B0503050203000203" pitchFamily="34" charset="77"/>
              </a:rPr>
              <a:t>)</a:t>
            </a:r>
          </a:p>
          <a:p>
            <a:pPr marL="705603" lvl="2" indent="-285750">
              <a:lnSpc>
                <a:spcPts val="2000"/>
              </a:lnSpc>
              <a:buFont typeface="Courier New" panose="02070309020205020404" pitchFamily="49" charset="0"/>
              <a:buChar char="o"/>
            </a:pPr>
            <a:endParaRPr lang="en-US" b="1" kern="0" dirty="0">
              <a:solidFill>
                <a:schemeClr val="tx1"/>
              </a:solidFill>
              <a:latin typeface="IBM Plex Sans" panose="020B0503050203000203" pitchFamily="34" charset="77"/>
            </a:endParaRPr>
          </a:p>
          <a:p>
            <a:pPr marL="295720" lvl="1" indent="-285750">
              <a:lnSpc>
                <a:spcPts val="2000"/>
              </a:lnSpc>
              <a:buFont typeface="Courier New" panose="02070309020205020404" pitchFamily="49" charset="0"/>
              <a:buChar char="o"/>
            </a:pPr>
            <a:r>
              <a:rPr lang="en-US" kern="0" dirty="0">
                <a:solidFill>
                  <a:schemeClr val="tx1"/>
                </a:solidFill>
                <a:latin typeface="IBM Plex Sans" panose="020B0503050203000203" pitchFamily="34" charset="77"/>
              </a:rPr>
              <a:t>Requires </a:t>
            </a:r>
            <a:r>
              <a:rPr lang="en-US" b="1" kern="0" dirty="0">
                <a:solidFill>
                  <a:schemeClr val="tx1"/>
                </a:solidFill>
                <a:latin typeface="IBM Plex Sans" panose="020B0503050203000203" pitchFamily="34" charset="77"/>
              </a:rPr>
              <a:t>human expert</a:t>
            </a:r>
            <a:r>
              <a:rPr lang="en-US" kern="0" dirty="0">
                <a:solidFill>
                  <a:schemeClr val="tx1"/>
                </a:solidFill>
                <a:latin typeface="IBM Plex Sans" panose="020B0503050203000203" pitchFamily="34" charset="77"/>
              </a:rPr>
              <a:t>, to convey the </a:t>
            </a:r>
            <a:r>
              <a:rPr lang="en-US" b="1" kern="0" dirty="0">
                <a:solidFill>
                  <a:schemeClr val="tx1"/>
                </a:solidFill>
                <a:latin typeface="IBM Plex Sans" panose="020B0503050203000203" pitchFamily="34" charset="77"/>
              </a:rPr>
              <a:t>application semantics</a:t>
            </a:r>
          </a:p>
          <a:p>
            <a:pPr marL="295720" lvl="1" indent="-285750">
              <a:lnSpc>
                <a:spcPts val="2000"/>
              </a:lnSpc>
              <a:buFont typeface="Courier New" panose="02070309020205020404" pitchFamily="49" charset="0"/>
              <a:buChar char="o"/>
            </a:pPr>
            <a:endParaRPr lang="en-US" b="1" kern="0" dirty="0">
              <a:solidFill>
                <a:schemeClr val="tx1"/>
              </a:solidFill>
              <a:latin typeface="IBM Plex Sans" panose="020B0503050203000203" pitchFamily="34" charset="77"/>
            </a:endParaRPr>
          </a:p>
          <a:p>
            <a:pPr marL="295720" lvl="1" indent="-285750">
              <a:lnSpc>
                <a:spcPts val="2000"/>
              </a:lnSpc>
              <a:buFont typeface="Courier New" panose="02070309020205020404" pitchFamily="49" charset="0"/>
              <a:buChar char="o"/>
            </a:pPr>
            <a:r>
              <a:rPr lang="en-US" kern="0" dirty="0">
                <a:solidFill>
                  <a:schemeClr val="tx1"/>
                </a:solidFill>
                <a:latin typeface="IBM Plex Sans" panose="020B0503050203000203" pitchFamily="34" charset="77"/>
              </a:rPr>
              <a:t>We de not want to burden the human too much either</a:t>
            </a:r>
          </a:p>
          <a:p>
            <a:pPr marL="295720" lvl="1" indent="-285750">
              <a:lnSpc>
                <a:spcPts val="2000"/>
              </a:lnSpc>
              <a:buFont typeface="Courier New" panose="02070309020205020404" pitchFamily="49" charset="0"/>
              <a:buChar char="o"/>
            </a:pPr>
            <a:endParaRPr lang="en-US" kern="0" dirty="0">
              <a:solidFill>
                <a:schemeClr val="bg2"/>
              </a:solidFill>
              <a:latin typeface="IBM Plex Sans" panose="020B0503050203000203" pitchFamily="34" charset="77"/>
            </a:endParaRPr>
          </a:p>
        </p:txBody>
      </p:sp>
      <p:sp>
        <p:nvSpPr>
          <p:cNvPr id="7" name="Rectangle 8">
            <a:extLst>
              <a:ext uri="{FF2B5EF4-FFF2-40B4-BE49-F238E27FC236}">
                <a16:creationId xmlns:a16="http://schemas.microsoft.com/office/drawing/2014/main" id="{8E32CB2B-F873-9342-AA02-9474CCB2AF75}"/>
              </a:ext>
            </a:extLst>
          </p:cNvPr>
          <p:cNvSpPr>
            <a:spLocks noChangeArrowheads="1"/>
          </p:cNvSpPr>
          <p:nvPr/>
        </p:nvSpPr>
        <p:spPr bwMode="auto">
          <a:xfrm>
            <a:off x="7361903" y="1639235"/>
            <a:ext cx="1829495" cy="674031"/>
          </a:xfrm>
          <a:prstGeom prst="rect">
            <a:avLst/>
          </a:prstGeom>
          <a:solidFill>
            <a:schemeClr val="bg1"/>
          </a:solidFill>
          <a:ln w="9525" algn="ctr">
            <a:solidFill>
              <a:schemeClr val="tx1"/>
            </a:solidFill>
            <a:prstDash val="lgDash"/>
            <a:miter lim="800000"/>
            <a:headEnd/>
            <a:tailEnd/>
          </a:ln>
          <a:effectLst>
            <a:outerShdw dist="107763" dir="2700000" algn="ctr" rotWithShape="0">
              <a:schemeClr val="bg2">
                <a:alpha val="50000"/>
              </a:schemeClr>
            </a:outerShdw>
          </a:effectLst>
        </p:spPr>
        <p:txBody>
          <a:bodyPr wrap="squar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lnSpc>
                <a:spcPct val="120000"/>
              </a:lnSpc>
              <a:spcBef>
                <a:spcPct val="0"/>
              </a:spcBef>
              <a:spcAft>
                <a:spcPct val="0"/>
              </a:spcAft>
            </a:pPr>
            <a:r>
              <a:rPr lang="en-US" altLang="en-US" sz="1050" b="1" u="sng" dirty="0">
                <a:solidFill>
                  <a:srgbClr val="675E47"/>
                </a:solidFill>
              </a:rPr>
              <a:t>Screen name:</a:t>
            </a:r>
            <a:r>
              <a:rPr lang="en-US" altLang="en-US" sz="1050" b="1" dirty="0">
                <a:solidFill>
                  <a:srgbClr val="675E47"/>
                </a:solidFill>
              </a:rPr>
              <a:t> @jlocke1</a:t>
            </a:r>
          </a:p>
          <a:p>
            <a:pPr fontAlgn="base">
              <a:lnSpc>
                <a:spcPct val="120000"/>
              </a:lnSpc>
              <a:spcBef>
                <a:spcPct val="0"/>
              </a:spcBef>
              <a:spcAft>
                <a:spcPct val="0"/>
              </a:spcAft>
            </a:pPr>
            <a:r>
              <a:rPr lang="en-US" altLang="en-US" sz="1050" b="1" u="sng" dirty="0">
                <a:solidFill>
                  <a:srgbClr val="675E47"/>
                </a:solidFill>
              </a:rPr>
              <a:t>Name:</a:t>
            </a:r>
            <a:r>
              <a:rPr lang="en-US" altLang="en-US" sz="1050" b="1" dirty="0">
                <a:solidFill>
                  <a:srgbClr val="675E47"/>
                </a:solidFill>
              </a:rPr>
              <a:t> Johnny Locke </a:t>
            </a:r>
          </a:p>
          <a:p>
            <a:pPr fontAlgn="base">
              <a:lnSpc>
                <a:spcPct val="120000"/>
              </a:lnSpc>
              <a:spcBef>
                <a:spcPct val="0"/>
              </a:spcBef>
              <a:spcAft>
                <a:spcPct val="0"/>
              </a:spcAft>
            </a:pPr>
            <a:r>
              <a:rPr lang="en-US" altLang="en-US" sz="1050" b="1" u="sng" dirty="0">
                <a:solidFill>
                  <a:srgbClr val="675E47"/>
                </a:solidFill>
              </a:rPr>
              <a:t>Location:</a:t>
            </a:r>
            <a:r>
              <a:rPr lang="en-US" altLang="en-US" sz="1050" dirty="0">
                <a:solidFill>
                  <a:srgbClr val="675E47"/>
                </a:solidFill>
              </a:rPr>
              <a:t> Ohio</a:t>
            </a:r>
          </a:p>
        </p:txBody>
      </p:sp>
      <p:graphicFrame>
        <p:nvGraphicFramePr>
          <p:cNvPr id="8" name="图片占位符 16">
            <a:extLst>
              <a:ext uri="{FF2B5EF4-FFF2-40B4-BE49-F238E27FC236}">
                <a16:creationId xmlns:a16="http://schemas.microsoft.com/office/drawing/2014/main" id="{05C1A8A6-ADF5-9B48-BAAA-8EDBD137B9DA}"/>
              </a:ext>
            </a:extLst>
          </p:cNvPr>
          <p:cNvGraphicFramePr>
            <a:graphicFrameLocks noGrp="1"/>
          </p:cNvGraphicFramePr>
          <p:nvPr>
            <p:extLst>
              <p:ext uri="{D42A27DB-BD31-4B8C-83A1-F6EECF244321}">
                <p14:modId xmlns:p14="http://schemas.microsoft.com/office/powerpoint/2010/main" val="1540489871"/>
              </p:ext>
            </p:extLst>
          </p:nvPr>
        </p:nvGraphicFramePr>
        <p:xfrm>
          <a:off x="9802789" y="1655399"/>
          <a:ext cx="2298465" cy="676722"/>
        </p:xfrm>
        <a:graphic>
          <a:graphicData uri="http://schemas.openxmlformats.org/drawingml/2006/table">
            <a:tbl>
              <a:tblPr/>
              <a:tblGrid>
                <a:gridCol w="509653">
                  <a:extLst>
                    <a:ext uri="{9D8B030D-6E8A-4147-A177-3AD203B41FA5}">
                      <a16:colId xmlns:a16="http://schemas.microsoft.com/office/drawing/2014/main" val="20000"/>
                    </a:ext>
                  </a:extLst>
                </a:gridCol>
                <a:gridCol w="577433">
                  <a:extLst>
                    <a:ext uri="{9D8B030D-6E8A-4147-A177-3AD203B41FA5}">
                      <a16:colId xmlns:a16="http://schemas.microsoft.com/office/drawing/2014/main" val="20001"/>
                    </a:ext>
                  </a:extLst>
                </a:gridCol>
                <a:gridCol w="487722">
                  <a:extLst>
                    <a:ext uri="{9D8B030D-6E8A-4147-A177-3AD203B41FA5}">
                      <a16:colId xmlns:a16="http://schemas.microsoft.com/office/drawing/2014/main" val="20002"/>
                    </a:ext>
                  </a:extLst>
                </a:gridCol>
                <a:gridCol w="723657">
                  <a:extLst>
                    <a:ext uri="{9D8B030D-6E8A-4147-A177-3AD203B41FA5}">
                      <a16:colId xmlns:a16="http://schemas.microsoft.com/office/drawing/2014/main" val="20003"/>
                    </a:ext>
                  </a:extLst>
                </a:gridCol>
              </a:tblGrid>
              <a:tr h="303596">
                <a:tc>
                  <a:txBody>
                    <a:bodyPr/>
                    <a:lstStyle/>
                    <a:p>
                      <a:pPr marL="0" marR="0" lvl="0" indent="0" algn="l" defTabSz="914400" rtl="0" eaLnBrk="1" fontAlgn="base" latinLnBrk="0" hangingPunct="1">
                        <a:lnSpc>
                          <a:spcPct val="88000"/>
                        </a:lnSpc>
                        <a:spcBef>
                          <a:spcPct val="0"/>
                        </a:spcBef>
                        <a:spcAft>
                          <a:spcPct val="0"/>
                        </a:spcAft>
                        <a:buClr>
                          <a:schemeClr val="accent1"/>
                        </a:buClr>
                        <a:buSzTx/>
                        <a:buFontTx/>
                        <a:buNone/>
                        <a:tabLst/>
                      </a:pPr>
                      <a:r>
                        <a:rPr kumimoji="0" lang="en-US" altLang="zh-CN" sz="1050" b="1" i="0" u="none" strike="noStrike" cap="none" normalizeH="0" baseline="0" dirty="0">
                          <a:ln>
                            <a:noFill/>
                          </a:ln>
                          <a:solidFill>
                            <a:srgbClr val="000000"/>
                          </a:solidFill>
                          <a:effectLst/>
                          <a:latin typeface="Calibri" pitchFamily="34" charset="0"/>
                          <a:ea typeface="宋体" pitchFamily="2" charset="-122"/>
                        </a:rPr>
                        <a:t>name</a:t>
                      </a:r>
                      <a:endParaRPr kumimoji="0" lang="zh-CN" altLang="en-US" sz="1050" b="1" i="0" u="none" strike="noStrike" cap="none" normalizeH="0" baseline="0" dirty="0">
                        <a:ln>
                          <a:noFill/>
                        </a:ln>
                        <a:solidFill>
                          <a:srgbClr val="000000"/>
                        </a:solidFill>
                        <a:effectLst/>
                        <a:latin typeface="Calibri" pitchFamily="34" charset="0"/>
                        <a:ea typeface="宋体" pitchFamily="2" charset="-122"/>
                      </a:endParaRPr>
                    </a:p>
                  </a:txBody>
                  <a:tcPr marL="91430" marR="9143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8000"/>
                        </a:lnSpc>
                        <a:spcBef>
                          <a:spcPct val="0"/>
                        </a:spcBef>
                        <a:spcAft>
                          <a:spcPct val="0"/>
                        </a:spcAft>
                        <a:buClr>
                          <a:schemeClr val="accent1"/>
                        </a:buClr>
                        <a:buSzTx/>
                        <a:buFontTx/>
                        <a:buNone/>
                        <a:tabLst/>
                      </a:pPr>
                      <a:r>
                        <a:rPr kumimoji="0" lang="en-US" altLang="zh-CN" sz="1050" b="1" i="0" u="none" strike="noStrike" cap="none" normalizeH="0" baseline="0" dirty="0">
                          <a:ln>
                            <a:noFill/>
                          </a:ln>
                          <a:solidFill>
                            <a:srgbClr val="000000"/>
                          </a:solidFill>
                          <a:effectLst/>
                          <a:latin typeface="Calibri" pitchFamily="34" charset="0"/>
                          <a:ea typeface="宋体" pitchFamily="2" charset="-122"/>
                        </a:rPr>
                        <a:t>city</a:t>
                      </a:r>
                      <a:endParaRPr kumimoji="0" lang="zh-CN" altLang="en-US" sz="1050" b="1" i="0" u="none" strike="noStrike" cap="none" normalizeH="0" baseline="0" dirty="0">
                        <a:ln>
                          <a:noFill/>
                        </a:ln>
                        <a:solidFill>
                          <a:srgbClr val="000000"/>
                        </a:solidFill>
                        <a:effectLst/>
                        <a:latin typeface="Calibri" pitchFamily="34" charset="0"/>
                        <a:ea typeface="宋体" pitchFamily="2" charset="-122"/>
                      </a:endParaRPr>
                    </a:p>
                  </a:txBody>
                  <a:tcPr marL="91430" marR="9143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8000"/>
                        </a:lnSpc>
                        <a:spcBef>
                          <a:spcPct val="0"/>
                        </a:spcBef>
                        <a:spcAft>
                          <a:spcPct val="0"/>
                        </a:spcAft>
                        <a:buClr>
                          <a:schemeClr val="accent1"/>
                        </a:buClr>
                        <a:buSzTx/>
                        <a:buFontTx/>
                        <a:buNone/>
                        <a:tabLst/>
                      </a:pPr>
                      <a:r>
                        <a:rPr kumimoji="0" lang="en-US" altLang="zh-CN" sz="1050" b="1" i="0" u="none" strike="noStrike" cap="none" normalizeH="0" baseline="0" dirty="0">
                          <a:ln>
                            <a:noFill/>
                          </a:ln>
                          <a:solidFill>
                            <a:srgbClr val="000000"/>
                          </a:solidFill>
                          <a:effectLst/>
                          <a:latin typeface="Calibri" pitchFamily="34" charset="0"/>
                          <a:ea typeface="宋体" pitchFamily="2" charset="-122"/>
                        </a:rPr>
                        <a:t>state</a:t>
                      </a:r>
                      <a:endParaRPr kumimoji="0" lang="zh-CN" altLang="en-US" sz="1050" b="1" i="0" u="none" strike="noStrike" cap="none" normalizeH="0" baseline="0" dirty="0">
                        <a:ln>
                          <a:noFill/>
                        </a:ln>
                        <a:solidFill>
                          <a:srgbClr val="000000"/>
                        </a:solidFill>
                        <a:effectLst/>
                        <a:latin typeface="Calibri" pitchFamily="34" charset="0"/>
                        <a:ea typeface="宋体" pitchFamily="2" charset="-122"/>
                      </a:endParaRPr>
                    </a:p>
                  </a:txBody>
                  <a:tcPr marL="91430" marR="9143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387850" rtl="0" eaLnBrk="1" fontAlgn="base" latinLnBrk="0" hangingPunct="1">
                        <a:lnSpc>
                          <a:spcPct val="88000"/>
                        </a:lnSpc>
                        <a:spcBef>
                          <a:spcPct val="0"/>
                        </a:spcBef>
                        <a:spcAft>
                          <a:spcPct val="0"/>
                        </a:spcAft>
                        <a:buClr>
                          <a:schemeClr val="accent1"/>
                        </a:buClr>
                        <a:buSzTx/>
                        <a:buFontTx/>
                        <a:buNone/>
                        <a:tabLst/>
                      </a:pPr>
                      <a:r>
                        <a:rPr kumimoji="0" lang="en-US" altLang="zh-CN" sz="1050" b="1" i="0" u="none" strike="noStrike" cap="none" normalizeH="0" baseline="0" dirty="0">
                          <a:ln>
                            <a:noFill/>
                          </a:ln>
                          <a:solidFill>
                            <a:srgbClr val="000000"/>
                          </a:solidFill>
                          <a:effectLst/>
                          <a:latin typeface="Calibri" pitchFamily="34" charset="0"/>
                          <a:ea typeface="宋体" pitchFamily="2" charset="-122"/>
                        </a:rPr>
                        <a:t>street    </a:t>
                      </a:r>
                      <a:endParaRPr kumimoji="0" lang="zh-CN" altLang="en-US" sz="1050" b="1" i="0" u="none" strike="noStrike" cap="none" normalizeH="0" baseline="0" dirty="0">
                        <a:ln>
                          <a:noFill/>
                        </a:ln>
                        <a:solidFill>
                          <a:srgbClr val="000000"/>
                        </a:solidFill>
                        <a:effectLst/>
                        <a:latin typeface="Calibri" pitchFamily="34" charset="0"/>
                        <a:ea typeface="宋体" pitchFamily="2" charset="-122"/>
                      </a:endParaRPr>
                    </a:p>
                  </a:txBody>
                  <a:tcPr marL="91430" marR="9143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52901">
                <a:tc>
                  <a:txBody>
                    <a:bodyPr/>
                    <a:lstStyle/>
                    <a:p>
                      <a:pPr marL="0" marR="0" lvl="0" indent="0" algn="l" defTabSz="914400" rtl="0" eaLnBrk="1" fontAlgn="base" latinLnBrk="0" hangingPunct="1">
                        <a:lnSpc>
                          <a:spcPct val="88000"/>
                        </a:lnSpc>
                        <a:spcBef>
                          <a:spcPct val="0"/>
                        </a:spcBef>
                        <a:spcAft>
                          <a:spcPct val="0"/>
                        </a:spcAft>
                        <a:buClr>
                          <a:schemeClr val="accent1"/>
                        </a:buClr>
                        <a:buSzTx/>
                        <a:buFontTx/>
                        <a:buNone/>
                        <a:tabLst/>
                      </a:pPr>
                      <a:r>
                        <a:rPr kumimoji="0" lang="en-US" altLang="zh-CN" sz="1050" b="0" i="0" u="none" strike="noStrike" cap="none" normalizeH="0" baseline="0" dirty="0">
                          <a:ln>
                            <a:noFill/>
                          </a:ln>
                          <a:solidFill>
                            <a:srgbClr val="000000"/>
                          </a:solidFill>
                          <a:effectLst/>
                          <a:latin typeface="Calibri" pitchFamily="34" charset="0"/>
                          <a:ea typeface="宋体" pitchFamily="2" charset="-122"/>
                        </a:rPr>
                        <a:t>John Locke</a:t>
                      </a:r>
                      <a:endParaRPr kumimoji="0" lang="zh-CN" altLang="en-US" sz="1050" b="0" i="0" u="none" strike="noStrike" cap="none" normalizeH="0" baseline="0" dirty="0">
                        <a:ln>
                          <a:noFill/>
                        </a:ln>
                        <a:solidFill>
                          <a:srgbClr val="000000"/>
                        </a:solidFill>
                        <a:effectLst/>
                        <a:latin typeface="Calibri" pitchFamily="34" charset="0"/>
                        <a:ea typeface="宋体" pitchFamily="2" charset="-122"/>
                      </a:endParaRPr>
                    </a:p>
                  </a:txBody>
                  <a:tcPr marL="91430" marR="9143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8000"/>
                        </a:lnSpc>
                        <a:spcBef>
                          <a:spcPct val="0"/>
                        </a:spcBef>
                        <a:spcAft>
                          <a:spcPct val="0"/>
                        </a:spcAft>
                        <a:buClr>
                          <a:schemeClr val="accent1"/>
                        </a:buClr>
                        <a:buSzTx/>
                        <a:buFontTx/>
                        <a:buNone/>
                        <a:tabLst/>
                      </a:pPr>
                      <a:r>
                        <a:rPr kumimoji="0" lang="en-US" altLang="zh-CN" sz="1050" b="0" i="0" u="none" strike="noStrike" cap="none" normalizeH="0" baseline="0" dirty="0">
                          <a:ln>
                            <a:noFill/>
                          </a:ln>
                          <a:solidFill>
                            <a:srgbClr val="000000"/>
                          </a:solidFill>
                          <a:effectLst/>
                          <a:latin typeface="Calibri" pitchFamily="34" charset="0"/>
                          <a:ea typeface="宋体" pitchFamily="2" charset="-122"/>
                        </a:rPr>
                        <a:t>Dayton</a:t>
                      </a:r>
                      <a:endParaRPr kumimoji="0" lang="zh-CN" altLang="en-US" sz="1050" b="0" i="0" u="none" strike="noStrike" cap="none" normalizeH="0" baseline="0" dirty="0">
                        <a:ln>
                          <a:noFill/>
                        </a:ln>
                        <a:solidFill>
                          <a:srgbClr val="000000"/>
                        </a:solidFill>
                        <a:effectLst/>
                        <a:latin typeface="Calibri" pitchFamily="34" charset="0"/>
                        <a:ea typeface="宋体" pitchFamily="2" charset="-122"/>
                      </a:endParaRPr>
                    </a:p>
                  </a:txBody>
                  <a:tcPr marL="91430" marR="9143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8000"/>
                        </a:lnSpc>
                        <a:spcBef>
                          <a:spcPct val="0"/>
                        </a:spcBef>
                        <a:spcAft>
                          <a:spcPct val="0"/>
                        </a:spcAft>
                        <a:buClr>
                          <a:schemeClr val="accent1"/>
                        </a:buClr>
                        <a:buSzTx/>
                        <a:buFontTx/>
                        <a:buNone/>
                        <a:tabLst/>
                      </a:pPr>
                      <a:r>
                        <a:rPr kumimoji="0" lang="en-US" altLang="zh-CN" sz="1050" b="0" i="0" u="none" strike="noStrike" cap="none" normalizeH="0" baseline="0" dirty="0">
                          <a:ln>
                            <a:noFill/>
                          </a:ln>
                          <a:solidFill>
                            <a:srgbClr val="000000"/>
                          </a:solidFill>
                          <a:effectLst/>
                          <a:latin typeface="Calibri" pitchFamily="34" charset="0"/>
                          <a:ea typeface="宋体" pitchFamily="2" charset="-122"/>
                        </a:rPr>
                        <a:t>OH</a:t>
                      </a:r>
                      <a:endParaRPr kumimoji="0" lang="zh-CN" altLang="en-US" sz="1050" b="0" i="0" u="none" strike="noStrike" cap="none" normalizeH="0" baseline="0" dirty="0">
                        <a:ln>
                          <a:noFill/>
                        </a:ln>
                        <a:solidFill>
                          <a:srgbClr val="000000"/>
                        </a:solidFill>
                        <a:effectLst/>
                        <a:latin typeface="Calibri" pitchFamily="34" charset="0"/>
                        <a:ea typeface="宋体" pitchFamily="2" charset="-122"/>
                      </a:endParaRPr>
                    </a:p>
                  </a:txBody>
                  <a:tcPr marL="91430" marR="9143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8000"/>
                        </a:lnSpc>
                        <a:spcBef>
                          <a:spcPct val="0"/>
                        </a:spcBef>
                        <a:spcAft>
                          <a:spcPct val="0"/>
                        </a:spcAft>
                        <a:buClr>
                          <a:schemeClr val="accent1"/>
                        </a:buClr>
                        <a:buSzTx/>
                        <a:buFontTx/>
                        <a:buNone/>
                        <a:tabLst/>
                      </a:pPr>
                      <a:r>
                        <a:rPr kumimoji="0" lang="en-US" altLang="zh-CN" sz="1050" b="0" i="0" u="none" strike="noStrike" cap="none" normalizeH="0" baseline="0" dirty="0">
                          <a:ln>
                            <a:noFill/>
                          </a:ln>
                          <a:solidFill>
                            <a:srgbClr val="000000"/>
                          </a:solidFill>
                          <a:effectLst/>
                          <a:latin typeface="Calibri" pitchFamily="34" charset="0"/>
                          <a:ea typeface="宋体" pitchFamily="2" charset="-122"/>
                        </a:rPr>
                        <a:t>1174 Hill Rock Way</a:t>
                      </a:r>
                      <a:endParaRPr kumimoji="0" lang="zh-CN" altLang="en-US" sz="1050" b="0" i="0" u="none" strike="noStrike" cap="none" normalizeH="0" baseline="0" dirty="0">
                        <a:ln>
                          <a:noFill/>
                        </a:ln>
                        <a:solidFill>
                          <a:srgbClr val="000000"/>
                        </a:solidFill>
                        <a:effectLst/>
                        <a:latin typeface="Calibri" pitchFamily="34" charset="0"/>
                        <a:ea typeface="宋体" pitchFamily="2" charset="-122"/>
                      </a:endParaRPr>
                    </a:p>
                  </a:txBody>
                  <a:tcPr marL="91430" marR="91430" anchor="ctr"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9" name="Left-Right Arrow 8">
            <a:extLst>
              <a:ext uri="{FF2B5EF4-FFF2-40B4-BE49-F238E27FC236}">
                <a16:creationId xmlns:a16="http://schemas.microsoft.com/office/drawing/2014/main" id="{A95FD221-7BBA-E745-8E98-C2FC446C4243}"/>
              </a:ext>
            </a:extLst>
          </p:cNvPr>
          <p:cNvSpPr/>
          <p:nvPr/>
        </p:nvSpPr>
        <p:spPr>
          <a:xfrm>
            <a:off x="9220427" y="1947423"/>
            <a:ext cx="557220" cy="18076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7A77277-D611-F847-A06F-50CDBE06B6B9}"/>
              </a:ext>
            </a:extLst>
          </p:cNvPr>
          <p:cNvSpPr/>
          <p:nvPr/>
        </p:nvSpPr>
        <p:spPr>
          <a:xfrm>
            <a:off x="5239810" y="5170826"/>
            <a:ext cx="2749368" cy="523220"/>
          </a:xfrm>
          <a:prstGeom prst="rect">
            <a:avLst/>
          </a:prstGeom>
        </p:spPr>
        <p:txBody>
          <a:bodyPr wrap="square">
            <a:spAutoFit/>
          </a:bodyPr>
          <a:lstStyle/>
          <a:p>
            <a:r>
              <a:rPr lang="en-US" sz="1400" dirty="0">
                <a:solidFill>
                  <a:srgbClr val="0033CC"/>
                </a:solidFill>
                <a:latin typeface="IBM Plex Sans" panose="020B0503050203000203" pitchFamily="34" charset="77"/>
              </a:rPr>
              <a:t>Isabella Bank |  Mt. Pleasant, MI </a:t>
            </a:r>
          </a:p>
          <a:p>
            <a:r>
              <a:rPr lang="en-US" sz="1400" dirty="0">
                <a:solidFill>
                  <a:srgbClr val="0033CC"/>
                </a:solidFill>
                <a:latin typeface="IBM Plex Sans" panose="020B0503050203000203" pitchFamily="34" charset="77"/>
              </a:rPr>
              <a:t>         </a:t>
            </a:r>
            <a:r>
              <a:rPr lang="en-US" sz="1400" dirty="0">
                <a:solidFill>
                  <a:prstClr val="black"/>
                </a:solidFill>
                <a:latin typeface="IBM Plex Sans" panose="020B0503050203000203" pitchFamily="34" charset="77"/>
              </a:rPr>
              <a:t>(a bank entity)</a:t>
            </a:r>
          </a:p>
        </p:txBody>
      </p:sp>
      <p:sp>
        <p:nvSpPr>
          <p:cNvPr id="11" name="Rectangle 10">
            <a:extLst>
              <a:ext uri="{FF2B5EF4-FFF2-40B4-BE49-F238E27FC236}">
                <a16:creationId xmlns:a16="http://schemas.microsoft.com/office/drawing/2014/main" id="{24C47518-948A-F44F-A5F1-365CD5B01F5B}"/>
              </a:ext>
            </a:extLst>
          </p:cNvPr>
          <p:cNvSpPr/>
          <p:nvPr/>
        </p:nvSpPr>
        <p:spPr>
          <a:xfrm>
            <a:off x="8937275" y="5123895"/>
            <a:ext cx="3201134" cy="523220"/>
          </a:xfrm>
          <a:prstGeom prst="rect">
            <a:avLst/>
          </a:prstGeom>
        </p:spPr>
        <p:txBody>
          <a:bodyPr wrap="square">
            <a:spAutoFit/>
          </a:bodyPr>
          <a:lstStyle/>
          <a:p>
            <a:r>
              <a:rPr lang="en-US" sz="1400" dirty="0">
                <a:solidFill>
                  <a:srgbClr val="0033CC"/>
                </a:solidFill>
                <a:latin typeface="IBM Plex Sans" panose="020B0503050203000203" pitchFamily="34" charset="77"/>
              </a:rPr>
              <a:t>Isabella Bank Corp | Mt. Pleasant, MI </a:t>
            </a:r>
          </a:p>
          <a:p>
            <a:r>
              <a:rPr lang="en-US" sz="1400" dirty="0">
                <a:solidFill>
                  <a:prstClr val="black"/>
                </a:solidFill>
                <a:latin typeface="IBM Plex Sans" panose="020B0503050203000203" pitchFamily="34" charset="77"/>
              </a:rPr>
              <a:t>      (parent holding company)</a:t>
            </a:r>
          </a:p>
        </p:txBody>
      </p:sp>
      <p:cxnSp>
        <p:nvCxnSpPr>
          <p:cNvPr id="12" name="Straight Arrow Connector 11">
            <a:extLst>
              <a:ext uri="{FF2B5EF4-FFF2-40B4-BE49-F238E27FC236}">
                <a16:creationId xmlns:a16="http://schemas.microsoft.com/office/drawing/2014/main" id="{F22F213A-88D5-0F45-8090-77D92320CA1B}"/>
              </a:ext>
            </a:extLst>
          </p:cNvPr>
          <p:cNvCxnSpPr/>
          <p:nvPr/>
        </p:nvCxnSpPr>
        <p:spPr>
          <a:xfrm flipV="1">
            <a:off x="8054776" y="5352087"/>
            <a:ext cx="778393" cy="171"/>
          </a:xfrm>
          <a:prstGeom prst="straightConnector1">
            <a:avLst/>
          </a:prstGeom>
          <a:ln>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5284CE6-F970-9749-A9A7-2608ACFD1D72}"/>
              </a:ext>
            </a:extLst>
          </p:cNvPr>
          <p:cNvSpPr txBox="1"/>
          <p:nvPr/>
        </p:nvSpPr>
        <p:spPr>
          <a:xfrm>
            <a:off x="7818948" y="5396020"/>
            <a:ext cx="1322799" cy="307777"/>
          </a:xfrm>
          <a:prstGeom prst="rect">
            <a:avLst/>
          </a:prstGeom>
          <a:noFill/>
        </p:spPr>
        <p:txBody>
          <a:bodyPr wrap="none" rtlCol="0">
            <a:spAutoFit/>
          </a:bodyPr>
          <a:lstStyle/>
          <a:p>
            <a:pPr algn="ctr"/>
            <a:r>
              <a:rPr lang="en-US" sz="1400" b="1" dirty="0">
                <a:latin typeface="IBM Plex Sans" panose="020B0503050203000203" pitchFamily="34" charset="77"/>
              </a:rPr>
              <a:t>Subsidiary-of</a:t>
            </a:r>
          </a:p>
        </p:txBody>
      </p:sp>
      <p:sp>
        <p:nvSpPr>
          <p:cNvPr id="14" name="Rectangle 13">
            <a:extLst>
              <a:ext uri="{FF2B5EF4-FFF2-40B4-BE49-F238E27FC236}">
                <a16:creationId xmlns:a16="http://schemas.microsoft.com/office/drawing/2014/main" id="{965E6B8E-EDA9-8145-AC6A-D96A4F6FF72E}"/>
              </a:ext>
            </a:extLst>
          </p:cNvPr>
          <p:cNvSpPr/>
          <p:nvPr/>
        </p:nvSpPr>
        <p:spPr>
          <a:xfrm>
            <a:off x="5846410" y="4664640"/>
            <a:ext cx="2002489" cy="307777"/>
          </a:xfrm>
          <a:prstGeom prst="rect">
            <a:avLst/>
          </a:prstGeom>
        </p:spPr>
        <p:txBody>
          <a:bodyPr wrap="square">
            <a:spAutoFit/>
          </a:bodyPr>
          <a:lstStyle/>
          <a:p>
            <a:r>
              <a:rPr lang="en-US" sz="1400" dirty="0">
                <a:solidFill>
                  <a:srgbClr val="0033CC"/>
                </a:solidFill>
                <a:latin typeface="IBM Plex Sans" panose="020B0503050203000203" pitchFamily="34" charset="77"/>
              </a:rPr>
              <a:t>Bank of America N.A. </a:t>
            </a:r>
          </a:p>
        </p:txBody>
      </p:sp>
      <p:cxnSp>
        <p:nvCxnSpPr>
          <p:cNvPr id="15" name="Straight Arrow Connector 14">
            <a:extLst>
              <a:ext uri="{FF2B5EF4-FFF2-40B4-BE49-F238E27FC236}">
                <a16:creationId xmlns:a16="http://schemas.microsoft.com/office/drawing/2014/main" id="{FDC51A7E-4039-A54D-8D34-7B096CFA9EC1}"/>
              </a:ext>
            </a:extLst>
          </p:cNvPr>
          <p:cNvCxnSpPr/>
          <p:nvPr/>
        </p:nvCxnSpPr>
        <p:spPr>
          <a:xfrm flipV="1">
            <a:off x="8004103" y="4826071"/>
            <a:ext cx="778393" cy="171"/>
          </a:xfrm>
          <a:prstGeom prst="straightConnector1">
            <a:avLst/>
          </a:prstGeom>
          <a:ln>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B61F261-0D81-504F-A659-E3BE7ACA8C8F}"/>
              </a:ext>
            </a:extLst>
          </p:cNvPr>
          <p:cNvSpPr txBox="1"/>
          <p:nvPr/>
        </p:nvSpPr>
        <p:spPr>
          <a:xfrm>
            <a:off x="7994390" y="4535944"/>
            <a:ext cx="925253" cy="307777"/>
          </a:xfrm>
          <a:prstGeom prst="rect">
            <a:avLst/>
          </a:prstGeom>
          <a:noFill/>
        </p:spPr>
        <p:txBody>
          <a:bodyPr wrap="none" rtlCol="0">
            <a:spAutoFit/>
          </a:bodyPr>
          <a:lstStyle/>
          <a:p>
            <a:r>
              <a:rPr lang="en-US" sz="1400" b="1" dirty="0">
                <a:latin typeface="IBM Plex Sans" panose="020B0503050203000203" pitchFamily="34" charset="77"/>
              </a:rPr>
              <a:t>Same-as</a:t>
            </a:r>
          </a:p>
        </p:txBody>
      </p:sp>
      <p:sp>
        <p:nvSpPr>
          <p:cNvPr id="17" name="Rectangle 16">
            <a:extLst>
              <a:ext uri="{FF2B5EF4-FFF2-40B4-BE49-F238E27FC236}">
                <a16:creationId xmlns:a16="http://schemas.microsoft.com/office/drawing/2014/main" id="{AE09F6CA-1609-3244-BE75-316978CABE24}"/>
              </a:ext>
            </a:extLst>
          </p:cNvPr>
          <p:cNvSpPr/>
          <p:nvPr/>
        </p:nvSpPr>
        <p:spPr>
          <a:xfrm>
            <a:off x="8919747" y="4632225"/>
            <a:ext cx="3218661" cy="307777"/>
          </a:xfrm>
          <a:prstGeom prst="rect">
            <a:avLst/>
          </a:prstGeom>
        </p:spPr>
        <p:txBody>
          <a:bodyPr wrap="square">
            <a:spAutoFit/>
          </a:bodyPr>
          <a:lstStyle/>
          <a:p>
            <a:r>
              <a:rPr lang="en-US" sz="1400" dirty="0">
                <a:solidFill>
                  <a:srgbClr val="0033CC"/>
                </a:solidFill>
                <a:latin typeface="IBM Plex Sans" panose="020B0503050203000203" pitchFamily="34" charset="77"/>
              </a:rPr>
              <a:t>Bank of America National Association</a:t>
            </a:r>
            <a:endParaRPr lang="en-US" sz="1400" dirty="0">
              <a:solidFill>
                <a:prstClr val="black"/>
              </a:solidFill>
              <a:latin typeface="IBM Plex Sans" panose="020B0503050203000203" pitchFamily="34" charset="77"/>
            </a:endParaRPr>
          </a:p>
        </p:txBody>
      </p:sp>
      <p:sp>
        <p:nvSpPr>
          <p:cNvPr id="3" name="TextBox 2">
            <a:extLst>
              <a:ext uri="{FF2B5EF4-FFF2-40B4-BE49-F238E27FC236}">
                <a16:creationId xmlns:a16="http://schemas.microsoft.com/office/drawing/2014/main" id="{257D5F6C-A226-C144-8193-8F719E79864C}"/>
              </a:ext>
            </a:extLst>
          </p:cNvPr>
          <p:cNvSpPr txBox="1"/>
          <p:nvPr/>
        </p:nvSpPr>
        <p:spPr>
          <a:xfrm>
            <a:off x="11067152" y="1173682"/>
            <a:ext cx="66300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1" i="1" u="sng" strike="noStrike" cap="none" spc="0" normalizeH="0" baseline="0" dirty="0">
                <a:ln>
                  <a:noFill/>
                </a:ln>
                <a:solidFill>
                  <a:srgbClr val="0070C0"/>
                </a:solidFill>
                <a:effectLst/>
                <a:uFillTx/>
                <a:latin typeface="IBM Plex Sans" panose="020B0503050203000203" pitchFamily="34" charset="77"/>
                <a:sym typeface="Calibri"/>
              </a:rPr>
              <a:t>Person</a:t>
            </a:r>
            <a:endParaRPr kumimoji="0" lang="en-US" sz="1400" b="1" i="1" u="sng" strike="noStrike" cap="none" spc="0" normalizeH="0" baseline="0" dirty="0">
              <a:ln>
                <a:noFill/>
              </a:ln>
              <a:solidFill>
                <a:schemeClr val="bg2"/>
              </a:solidFill>
              <a:effectLst/>
              <a:uFillTx/>
              <a:latin typeface="IBM Plex Sans" panose="020B0503050203000203" pitchFamily="34" charset="77"/>
              <a:sym typeface="Calibri"/>
            </a:endParaRPr>
          </a:p>
        </p:txBody>
      </p:sp>
      <p:sp>
        <p:nvSpPr>
          <p:cNvPr id="18" name="TextBox 17">
            <a:extLst>
              <a:ext uri="{FF2B5EF4-FFF2-40B4-BE49-F238E27FC236}">
                <a16:creationId xmlns:a16="http://schemas.microsoft.com/office/drawing/2014/main" id="{1A0D4927-6B11-5743-B5E4-0621463204F9}"/>
              </a:ext>
            </a:extLst>
          </p:cNvPr>
          <p:cNvSpPr txBox="1"/>
          <p:nvPr/>
        </p:nvSpPr>
        <p:spPr>
          <a:xfrm>
            <a:off x="10918568" y="4022167"/>
            <a:ext cx="86818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1" i="1" u="sng" strike="noStrike" cap="none" spc="0" normalizeH="0" baseline="0" dirty="0">
                <a:ln>
                  <a:noFill/>
                </a:ln>
                <a:solidFill>
                  <a:srgbClr val="0070C0"/>
                </a:solidFill>
                <a:effectLst/>
                <a:uFillTx/>
                <a:latin typeface="IBM Plex Sans" panose="020B0503050203000203" pitchFamily="34" charset="77"/>
                <a:sym typeface="Calibri"/>
              </a:rPr>
              <a:t>Company</a:t>
            </a:r>
            <a:endParaRPr kumimoji="0" lang="en-US" sz="1400" b="1" i="1" u="sng" strike="noStrike" cap="none" spc="0" normalizeH="0" baseline="0" dirty="0">
              <a:ln>
                <a:noFill/>
              </a:ln>
              <a:solidFill>
                <a:schemeClr val="bg2"/>
              </a:solidFill>
              <a:effectLst/>
              <a:uFillTx/>
              <a:latin typeface="IBM Plex Sans" panose="020B0503050203000203" pitchFamily="34" charset="77"/>
              <a:sym typeface="Calibri"/>
            </a:endParaRPr>
          </a:p>
        </p:txBody>
      </p:sp>
      <p:pic>
        <p:nvPicPr>
          <p:cNvPr id="19" name="Picture 18">
            <a:extLst>
              <a:ext uri="{FF2B5EF4-FFF2-40B4-BE49-F238E27FC236}">
                <a16:creationId xmlns:a16="http://schemas.microsoft.com/office/drawing/2014/main" id="{1BD12FE0-BCDA-7F40-84BD-C49458C829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361903" y="3819643"/>
            <a:ext cx="346913" cy="453300"/>
          </a:xfrm>
          <a:prstGeom prst="rect">
            <a:avLst/>
          </a:prstGeom>
        </p:spPr>
      </p:pic>
      <p:sp>
        <p:nvSpPr>
          <p:cNvPr id="22" name="TextBox 21">
            <a:extLst>
              <a:ext uri="{FF2B5EF4-FFF2-40B4-BE49-F238E27FC236}">
                <a16:creationId xmlns:a16="http://schemas.microsoft.com/office/drawing/2014/main" id="{2DD40A03-9B75-8543-BC5E-2ECCB3227138}"/>
              </a:ext>
            </a:extLst>
          </p:cNvPr>
          <p:cNvSpPr txBox="1"/>
          <p:nvPr/>
        </p:nvSpPr>
        <p:spPr>
          <a:xfrm>
            <a:off x="11245886" y="2772707"/>
            <a:ext cx="305531"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Calibri"/>
              </a:rPr>
              <a:t>…</a:t>
            </a:r>
            <a:endParaRPr kumimoji="0" lang="en-US" sz="2000" b="0" i="0" u="none" strike="noStrike" cap="none" spc="0" normalizeH="0" baseline="0" dirty="0">
              <a:ln>
                <a:noFill/>
              </a:ln>
              <a:solidFill>
                <a:srgbClr val="000000"/>
              </a:solidFill>
              <a:effectLst/>
              <a:uFillTx/>
              <a:latin typeface="+mn-lt"/>
              <a:ea typeface="+mn-ea"/>
              <a:cs typeface="+mn-cs"/>
              <a:sym typeface="Calibri"/>
            </a:endParaRPr>
          </a:p>
        </p:txBody>
      </p:sp>
      <p:pic>
        <p:nvPicPr>
          <p:cNvPr id="5" name="Graphic 4" descr="Checkmark">
            <a:extLst>
              <a:ext uri="{FF2B5EF4-FFF2-40B4-BE49-F238E27FC236}">
                <a16:creationId xmlns:a16="http://schemas.microsoft.com/office/drawing/2014/main" id="{DF3489FF-C3BB-7342-9599-B02E6D85AB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98499" y="5447442"/>
            <a:ext cx="167645" cy="274320"/>
          </a:xfrm>
          <a:prstGeom prst="rect">
            <a:avLst/>
          </a:prstGeom>
        </p:spPr>
      </p:pic>
      <p:sp>
        <p:nvSpPr>
          <p:cNvPr id="21" name="TextBox 20">
            <a:extLst>
              <a:ext uri="{FF2B5EF4-FFF2-40B4-BE49-F238E27FC236}">
                <a16:creationId xmlns:a16="http://schemas.microsoft.com/office/drawing/2014/main" id="{C722C0A7-5596-D546-82B7-AE895F850EE3}"/>
              </a:ext>
            </a:extLst>
          </p:cNvPr>
          <p:cNvSpPr txBox="1"/>
          <p:nvPr/>
        </p:nvSpPr>
        <p:spPr>
          <a:xfrm>
            <a:off x="7981345" y="5743145"/>
            <a:ext cx="925253" cy="307777"/>
          </a:xfrm>
          <a:prstGeom prst="rect">
            <a:avLst/>
          </a:prstGeom>
          <a:noFill/>
        </p:spPr>
        <p:txBody>
          <a:bodyPr wrap="none" rtlCol="0">
            <a:spAutoFit/>
          </a:bodyPr>
          <a:lstStyle/>
          <a:p>
            <a:r>
              <a:rPr lang="en-US" sz="1400" b="1" dirty="0">
                <a:latin typeface="IBM Plex Sans" panose="020B0503050203000203" pitchFamily="34" charset="77"/>
              </a:rPr>
              <a:t>Same-as</a:t>
            </a:r>
          </a:p>
        </p:txBody>
      </p:sp>
      <p:cxnSp>
        <p:nvCxnSpPr>
          <p:cNvPr id="23" name="Straight Connector 22">
            <a:extLst>
              <a:ext uri="{FF2B5EF4-FFF2-40B4-BE49-F238E27FC236}">
                <a16:creationId xmlns:a16="http://schemas.microsoft.com/office/drawing/2014/main" id="{96C9842D-CDD6-304A-A6DE-ADC64FE1C6EB}"/>
              </a:ext>
            </a:extLst>
          </p:cNvPr>
          <p:cNvCxnSpPr>
            <a:cxnSpLocks/>
          </p:cNvCxnSpPr>
          <p:nvPr/>
        </p:nvCxnSpPr>
        <p:spPr>
          <a:xfrm>
            <a:off x="7711378" y="5799115"/>
            <a:ext cx="133155" cy="135896"/>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9601029B-354B-9248-955D-A1C59125590C}"/>
              </a:ext>
            </a:extLst>
          </p:cNvPr>
          <p:cNvCxnSpPr>
            <a:cxnSpLocks/>
          </p:cNvCxnSpPr>
          <p:nvPr/>
        </p:nvCxnSpPr>
        <p:spPr>
          <a:xfrm flipH="1">
            <a:off x="7708816" y="5789364"/>
            <a:ext cx="122838" cy="14564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32" name="Graphic 31" descr="Checkmark">
            <a:extLst>
              <a:ext uri="{FF2B5EF4-FFF2-40B4-BE49-F238E27FC236}">
                <a16:creationId xmlns:a16="http://schemas.microsoft.com/office/drawing/2014/main" id="{CEBE9396-E53F-CD49-8FD9-B02F38CD24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13700" y="4530746"/>
            <a:ext cx="167645" cy="274320"/>
          </a:xfrm>
          <a:prstGeom prst="rect">
            <a:avLst/>
          </a:prstGeom>
        </p:spPr>
      </p:pic>
      <p:sp>
        <p:nvSpPr>
          <p:cNvPr id="33" name="Slide Number Placeholder 32">
            <a:extLst>
              <a:ext uri="{FF2B5EF4-FFF2-40B4-BE49-F238E27FC236}">
                <a16:creationId xmlns:a16="http://schemas.microsoft.com/office/drawing/2014/main" id="{EBD33091-8A81-1143-A368-28CBFD221C3D}"/>
              </a:ext>
            </a:extLst>
          </p:cNvPr>
          <p:cNvSpPr>
            <a:spLocks noGrp="1"/>
          </p:cNvSpPr>
          <p:nvPr>
            <p:ph type="sldNum" sz="quarter" idx="2"/>
          </p:nvPr>
        </p:nvSpPr>
        <p:spPr/>
        <p:txBody>
          <a:bodyPr/>
          <a:lstStyle/>
          <a:p>
            <a:fld id="{86CB4B4D-7CA3-9044-876B-883B54F8677D}" type="slidenum">
              <a:rPr lang="en-US" smtClean="0"/>
              <a:t>8</a:t>
            </a:fld>
            <a:endParaRPr lang="en-US"/>
          </a:p>
        </p:txBody>
      </p:sp>
    </p:spTree>
    <p:custDataLst>
      <p:tags r:id="rId1"/>
    </p:custDataLst>
    <p:extLst>
      <p:ext uri="{BB962C8B-B14F-4D97-AF65-F5344CB8AC3E}">
        <p14:creationId xmlns:p14="http://schemas.microsoft.com/office/powerpoint/2010/main" val="1476212374"/>
      </p:ext>
    </p:extLst>
  </p:cSld>
  <p:clrMapOvr>
    <a:masterClrMapping/>
  </p:clrMapOvr>
  <p:transition spd="med" advTm="45722"/>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98C0C5-4482-3445-B42C-10BFD4EA2970}"/>
              </a:ext>
            </a:extLst>
          </p:cNvPr>
          <p:cNvSpPr>
            <a:spLocks noGrp="1"/>
          </p:cNvSpPr>
          <p:nvPr>
            <p:ph type="sldNum" sz="quarter" idx="2"/>
          </p:nvPr>
        </p:nvSpPr>
        <p:spPr/>
        <p:txBody>
          <a:bodyPr/>
          <a:lstStyle/>
          <a:p>
            <a:fld id="{86CB4B4D-7CA3-9044-876B-883B54F8677D}" type="slidenum">
              <a:rPr lang="en-US" smtClean="0"/>
              <a:t>80</a:t>
            </a:fld>
            <a:endParaRPr lang="en-US"/>
          </a:p>
        </p:txBody>
      </p:sp>
      <p:sp>
        <p:nvSpPr>
          <p:cNvPr id="3" name="Title 2">
            <a:extLst>
              <a:ext uri="{FF2B5EF4-FFF2-40B4-BE49-F238E27FC236}">
                <a16:creationId xmlns:a16="http://schemas.microsoft.com/office/drawing/2014/main" id="{FF41FFD5-54CB-0645-A2B9-4476F6199978}"/>
              </a:ext>
            </a:extLst>
          </p:cNvPr>
          <p:cNvSpPr>
            <a:spLocks noGrp="1"/>
          </p:cNvSpPr>
          <p:nvPr>
            <p:ph type="title"/>
          </p:nvPr>
        </p:nvSpPr>
        <p:spPr/>
        <p:txBody>
          <a:bodyPr/>
          <a:lstStyle/>
          <a:p>
            <a:r>
              <a:rPr lang="en-US" dirty="0"/>
              <a:t>Active Learning for ER with Guarantees</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465C1B7F-5F78-854A-A734-95868F711138}"/>
                  </a:ext>
                </a:extLst>
              </p:cNvPr>
              <p:cNvSpPr>
                <a:spLocks noGrp="1"/>
              </p:cNvSpPr>
              <p:nvPr>
                <p:ph type="body" idx="1"/>
              </p:nvPr>
            </p:nvSpPr>
            <p:spPr/>
            <p:txBody>
              <a:bodyPr/>
              <a:lstStyle/>
              <a:p>
                <a:r>
                  <a:rPr lang="en-US" dirty="0"/>
                  <a:t>Only active learning approach with guarantees on label complexity</a:t>
                </a:r>
              </a:p>
              <a:p>
                <a:endParaRPr lang="en-US" dirty="0"/>
              </a:p>
              <a:p>
                <a:r>
                  <a:rPr lang="en-US" dirty="0"/>
                  <a:t>Maximizes recall while constraining precision to be greater than a threshold</a:t>
                </a:r>
              </a:p>
              <a:p>
                <a:endParaRPr lang="en-US" dirty="0"/>
              </a:p>
              <a:p>
                <a:r>
                  <a:rPr lang="en-US" dirty="0"/>
                  <a:t>Utilizes IWAL [</a:t>
                </a:r>
                <a:r>
                  <a:rPr lang="en-US" dirty="0" err="1"/>
                  <a:t>Beygelzeimer</a:t>
                </a:r>
                <a:r>
                  <a:rPr lang="en-US" dirty="0"/>
                  <a:t> et al, ICML’09], an accuracy maximizing active learner with guarantees on label complexity</a:t>
                </a:r>
              </a:p>
              <a:p>
                <a:pPr lvl="1"/>
                <a:r>
                  <a:rPr lang="en-US" dirty="0"/>
                  <a:t>Guaranteed to make </a:t>
                </a:r>
                <a14:m>
                  <m:oMath xmlns:m="http://schemas.openxmlformats.org/officeDocument/2006/math">
                    <m:sSup>
                      <m:sSupPr>
                        <m:ctrlPr>
                          <a:rPr lang="en-US" i="1" smtClean="0">
                            <a:latin typeface="Cambria Math" panose="02040503050406030204" pitchFamily="18" charset="0"/>
                          </a:rPr>
                        </m:ctrlPr>
                      </m:sSupPr>
                      <m:e>
                        <m:r>
                          <m:rPr>
                            <m:nor/>
                          </m:rPr>
                          <a:rPr lang="en-US" b="0" i="0" smtClean="0">
                            <a:latin typeface="Cambria Math" panose="02040503050406030204" pitchFamily="18" charset="0"/>
                          </a:rPr>
                          <m:t>log</m:t>
                        </m:r>
                      </m:e>
                      <m:sup>
                        <m:r>
                          <a:rPr lang="en-US" b="0" i="1" smtClean="0">
                            <a:latin typeface="Cambria Math" panose="02040503050406030204" pitchFamily="18" charset="0"/>
                          </a:rPr>
                          <m:t>2</m:t>
                        </m:r>
                      </m:sup>
                    </m:sSup>
                    <m:r>
                      <a:rPr lang="en-US" b="0" i="1" smtClean="0">
                        <a:latin typeface="Cambria Math" panose="02040503050406030204" pitchFamily="18" charset="0"/>
                      </a:rPr>
                      <m:t>𝑛</m:t>
                    </m:r>
                  </m:oMath>
                </a14:m>
                <a:r>
                  <a:rPr lang="en-US" dirty="0"/>
                  <a:t> calls, where </a:t>
                </a:r>
                <a:r>
                  <a:rPr lang="en-US" i="1" dirty="0"/>
                  <a:t>n </a:t>
                </a:r>
                <a:r>
                  <a:rPr lang="en-US" dirty="0"/>
                  <a:t>denotes the number of pairs (post blocking)</a:t>
                </a:r>
              </a:p>
              <a:p>
                <a:pPr lvl="1"/>
                <a:r>
                  <a:rPr lang="en-US" dirty="0"/>
                  <a:t>Label complexity of IWAL is sublinear in </a:t>
                </a:r>
                <a:r>
                  <a:rPr lang="en-US" i="1" dirty="0"/>
                  <a:t>n</a:t>
                </a:r>
                <a:r>
                  <a:rPr lang="en-US" dirty="0"/>
                  <a:t> only when certain distributional assumptions hold</a:t>
                </a:r>
              </a:p>
              <a:p>
                <a:endParaRPr lang="en-US" dirty="0"/>
              </a:p>
              <a:p>
                <a:r>
                  <a:rPr lang="en-US" dirty="0"/>
                  <a:t>In practice, takes too many labels to learn an ER classifier [</a:t>
                </a:r>
                <a:r>
                  <a:rPr lang="en-US" dirty="0" err="1"/>
                  <a:t>Mozafari</a:t>
                </a:r>
                <a:r>
                  <a:rPr lang="en-US" dirty="0"/>
                  <a:t> et al, PVLDB’14]</a:t>
                </a:r>
              </a:p>
              <a:p>
                <a:endParaRPr lang="en-US" dirty="0"/>
              </a:p>
            </p:txBody>
          </p:sp>
        </mc:Choice>
        <mc:Fallback xmlns="">
          <p:sp>
            <p:nvSpPr>
              <p:cNvPr id="4" name="Text Placeholder 3">
                <a:extLst>
                  <a:ext uri="{FF2B5EF4-FFF2-40B4-BE49-F238E27FC236}">
                    <a16:creationId xmlns:a16="http://schemas.microsoft.com/office/drawing/2014/main" id="{465C1B7F-5F78-854A-A734-95868F711138}"/>
                  </a:ext>
                </a:extLst>
              </p:cNvPr>
              <p:cNvSpPr>
                <a:spLocks noGrp="1" noRot="1" noChangeAspect="1" noMove="1" noResize="1" noEditPoints="1" noAdjustHandles="1" noChangeArrowheads="1" noChangeShapeType="1" noTextEdit="1"/>
              </p:cNvSpPr>
              <p:nvPr>
                <p:ph type="body" idx="1"/>
              </p:nvPr>
            </p:nvSpPr>
            <p:spPr>
              <a:blipFill>
                <a:blip r:embed="rId2"/>
                <a:stretch>
                  <a:fillRect l="-1157" t="-75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7B229DBE-7A3D-CB42-8CF1-05C22CD91251}"/>
              </a:ext>
            </a:extLst>
          </p:cNvPr>
          <p:cNvSpPr txBox="1"/>
          <p:nvPr/>
        </p:nvSpPr>
        <p:spPr>
          <a:xfrm>
            <a:off x="9571265" y="367786"/>
            <a:ext cx="201042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n-lt"/>
                <a:ea typeface="+mn-ea"/>
                <a:cs typeface="+mn-cs"/>
                <a:sym typeface="Calibri"/>
              </a:rPr>
              <a:t>Bellare</a:t>
            </a:r>
            <a:r>
              <a:rPr lang="en-US" dirty="0">
                <a:solidFill>
                  <a:srgbClr val="000000"/>
                </a:solidFill>
                <a:sym typeface="Calibri"/>
              </a:rPr>
              <a:t> et al, KDD’12</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4203818257"/>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2BB46E-82B4-0B47-BE7B-A7FECC8A432B}"/>
              </a:ext>
            </a:extLst>
          </p:cNvPr>
          <p:cNvSpPr>
            <a:spLocks noGrp="1"/>
          </p:cNvSpPr>
          <p:nvPr>
            <p:ph type="sldNum" sz="quarter" idx="2"/>
          </p:nvPr>
        </p:nvSpPr>
        <p:spPr/>
        <p:txBody>
          <a:bodyPr/>
          <a:lstStyle/>
          <a:p>
            <a:fld id="{86CB4B4D-7CA3-9044-876B-883B54F8677D}" type="slidenum">
              <a:rPr lang="en-US" smtClean="0"/>
              <a:t>81</a:t>
            </a:fld>
            <a:endParaRPr lang="en-US"/>
          </a:p>
        </p:txBody>
      </p:sp>
      <p:sp>
        <p:nvSpPr>
          <p:cNvPr id="3" name="Title 2">
            <a:extLst>
              <a:ext uri="{FF2B5EF4-FFF2-40B4-BE49-F238E27FC236}">
                <a16:creationId xmlns:a16="http://schemas.microsoft.com/office/drawing/2014/main" id="{4AB9AB62-7DF7-034C-B8C3-A1A64875EFFD}"/>
              </a:ext>
            </a:extLst>
          </p:cNvPr>
          <p:cNvSpPr>
            <a:spLocks noGrp="1"/>
          </p:cNvSpPr>
          <p:nvPr>
            <p:ph type="title"/>
          </p:nvPr>
        </p:nvSpPr>
        <p:spPr>
          <a:xfrm>
            <a:off x="0" y="2821059"/>
            <a:ext cx="12192000" cy="571498"/>
          </a:xfrm>
        </p:spPr>
        <p:txBody>
          <a:bodyPr/>
          <a:lstStyle/>
          <a:p>
            <a:pPr algn="ctr"/>
            <a:r>
              <a:rPr lang="en-US" dirty="0"/>
              <a:t>Entropy based strategy</a:t>
            </a:r>
          </a:p>
        </p:txBody>
      </p:sp>
    </p:spTree>
    <p:extLst>
      <p:ext uri="{BB962C8B-B14F-4D97-AF65-F5344CB8AC3E}">
        <p14:creationId xmlns:p14="http://schemas.microsoft.com/office/powerpoint/2010/main" val="820676688"/>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6"/>
          <p:cNvSpPr/>
          <p:nvPr/>
        </p:nvSpPr>
        <p:spPr>
          <a:xfrm>
            <a:off x="8105800" y="5174367"/>
            <a:ext cx="4086400" cy="1088400"/>
          </a:xfrm>
          <a:prstGeom prst="rect">
            <a:avLst/>
          </a:prstGeom>
          <a:solidFill>
            <a:srgbClr val="FFFFFF"/>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37" name="Google Shape;337;p36"/>
          <p:cNvSpPr txBox="1">
            <a:spLocks noGrp="1"/>
          </p:cNvSpPr>
          <p:nvPr>
            <p:ph type="title"/>
          </p:nvPr>
        </p:nvSpPr>
        <p:spPr>
          <a:xfrm>
            <a:off x="256574" y="190033"/>
            <a:ext cx="11360800" cy="810400"/>
          </a:xfrm>
          <a:prstGeom prst="rect">
            <a:avLst/>
          </a:prstGeom>
          <a:noFill/>
          <a:ln>
            <a:noFill/>
          </a:ln>
        </p:spPr>
        <p:txBody>
          <a:bodyPr spcFirstLastPara="1" wrap="square" lIns="121900" tIns="121900" rIns="121900" bIns="121900" anchor="t" anchorCtr="0">
            <a:noAutofit/>
          </a:bodyPr>
          <a:lstStyle/>
          <a:p>
            <a:pPr>
              <a:buClr>
                <a:schemeClr val="dk1"/>
              </a:buClr>
              <a:buSzPts val="3000"/>
            </a:pPr>
            <a:r>
              <a:rPr lang="en" dirty="0"/>
              <a:t>Low-resource Deep Entity Resolution</a:t>
            </a:r>
            <a:endParaRPr sz="4000" b="0" dirty="0">
              <a:solidFill>
                <a:schemeClr val="dk1"/>
              </a:solidFill>
              <a:latin typeface="Roboto"/>
              <a:ea typeface="Roboto"/>
              <a:cs typeface="Roboto"/>
              <a:sym typeface="Roboto"/>
            </a:endParaRPr>
          </a:p>
        </p:txBody>
      </p:sp>
      <p:sp>
        <p:nvSpPr>
          <p:cNvPr id="338" name="Google Shape;338;p36"/>
          <p:cNvSpPr txBox="1">
            <a:spLocks noGrp="1"/>
          </p:cNvSpPr>
          <p:nvPr>
            <p:ph type="body" idx="1"/>
          </p:nvPr>
        </p:nvSpPr>
        <p:spPr>
          <a:xfrm>
            <a:off x="256574" y="1000433"/>
            <a:ext cx="11789652" cy="4362400"/>
          </a:xfrm>
          <a:prstGeom prst="rect">
            <a:avLst/>
          </a:prstGeom>
          <a:noFill/>
          <a:ln>
            <a:noFill/>
          </a:ln>
        </p:spPr>
        <p:txBody>
          <a:bodyPr spcFirstLastPara="1" wrap="square" lIns="121900" tIns="121900" rIns="121900" bIns="121900" anchor="t" anchorCtr="0">
            <a:noAutofit/>
          </a:bodyPr>
          <a:lstStyle/>
          <a:p>
            <a:pPr marL="609585" indent="-457189">
              <a:lnSpc>
                <a:spcPct val="130000"/>
              </a:lnSpc>
              <a:spcBef>
                <a:spcPts val="0"/>
              </a:spcBef>
              <a:buClr>
                <a:srgbClr val="434343"/>
              </a:buClr>
              <a:buSzPts val="1800"/>
              <a:buChar char="●"/>
            </a:pPr>
            <a:r>
              <a:rPr lang="en" dirty="0">
                <a:solidFill>
                  <a:schemeClr val="tx1"/>
                </a:solidFill>
              </a:rPr>
              <a:t>Kasai et al. proposed a deep learning based model for low-resource entity resolution.</a:t>
            </a:r>
          </a:p>
          <a:p>
            <a:pPr marL="1056815" lvl="1" indent="-457189">
              <a:lnSpc>
                <a:spcPct val="130000"/>
              </a:lnSpc>
              <a:spcBef>
                <a:spcPts val="0"/>
              </a:spcBef>
              <a:buClr>
                <a:srgbClr val="434343"/>
              </a:buClr>
              <a:buSzPts val="1800"/>
              <a:buChar char="●"/>
            </a:pPr>
            <a:r>
              <a:rPr lang="en" dirty="0">
                <a:solidFill>
                  <a:schemeClr val="tx1"/>
                </a:solidFill>
              </a:rPr>
              <a:t>low-resource: limited number of labeled examples</a:t>
            </a:r>
          </a:p>
          <a:p>
            <a:pPr marL="1056815" lvl="1" indent="-457189">
              <a:lnSpc>
                <a:spcPct val="130000"/>
              </a:lnSpc>
              <a:spcBef>
                <a:spcPts val="0"/>
              </a:spcBef>
              <a:buClr>
                <a:srgbClr val="434343"/>
              </a:buClr>
              <a:buSzPts val="1800"/>
              <a:buChar char="●"/>
            </a:pPr>
            <a:endParaRPr lang="en" dirty="0">
              <a:solidFill>
                <a:schemeClr val="tx1"/>
              </a:solidFill>
            </a:endParaRPr>
          </a:p>
          <a:p>
            <a:pPr marL="609585" indent="-457189">
              <a:lnSpc>
                <a:spcPct val="130000"/>
              </a:lnSpc>
              <a:spcBef>
                <a:spcPts val="0"/>
              </a:spcBef>
              <a:buClr>
                <a:srgbClr val="434343"/>
              </a:buClr>
              <a:buSzPts val="1800"/>
              <a:buChar char="●"/>
            </a:pPr>
            <a:r>
              <a:rPr lang="en" dirty="0">
                <a:solidFill>
                  <a:schemeClr val="tx1"/>
                </a:solidFill>
              </a:rPr>
              <a:t>Proposed a framework that combines both </a:t>
            </a:r>
            <a:r>
              <a:rPr lang="en" b="1" dirty="0">
                <a:solidFill>
                  <a:schemeClr val="tx1"/>
                </a:solidFill>
              </a:rPr>
              <a:t>transfer learning </a:t>
            </a:r>
            <a:r>
              <a:rPr lang="en" dirty="0">
                <a:solidFill>
                  <a:schemeClr val="tx1"/>
                </a:solidFill>
              </a:rPr>
              <a:t>and </a:t>
            </a:r>
            <a:r>
              <a:rPr lang="en" b="1" dirty="0">
                <a:solidFill>
                  <a:schemeClr val="tx1"/>
                </a:solidFill>
              </a:rPr>
              <a:t>active learning</a:t>
            </a:r>
          </a:p>
          <a:p>
            <a:pPr marL="1056815" lvl="1" indent="-457189">
              <a:lnSpc>
                <a:spcPct val="130000"/>
              </a:lnSpc>
              <a:spcBef>
                <a:spcPts val="0"/>
              </a:spcBef>
              <a:buClr>
                <a:srgbClr val="434343"/>
              </a:buClr>
              <a:buSzPts val="1800"/>
              <a:buChar char="●"/>
            </a:pPr>
            <a:r>
              <a:rPr lang="en" b="1" dirty="0">
                <a:solidFill>
                  <a:schemeClr val="tx1"/>
                </a:solidFill>
              </a:rPr>
              <a:t>Transfer learning</a:t>
            </a:r>
            <a:r>
              <a:rPr lang="en" dirty="0">
                <a:solidFill>
                  <a:schemeClr val="tx1"/>
                </a:solidFill>
              </a:rPr>
              <a:t>: learn a transferrable model from a similar high-resource scenario</a:t>
            </a:r>
          </a:p>
          <a:p>
            <a:pPr marL="1056815" lvl="1" indent="-457189">
              <a:lnSpc>
                <a:spcPct val="130000"/>
              </a:lnSpc>
              <a:spcBef>
                <a:spcPts val="0"/>
              </a:spcBef>
              <a:buClr>
                <a:srgbClr val="434343"/>
              </a:buClr>
              <a:buSzPts val="1800"/>
              <a:buChar char="●"/>
            </a:pPr>
            <a:r>
              <a:rPr lang="en-US" dirty="0">
                <a:solidFill>
                  <a:schemeClr val="tx1"/>
                </a:solidFill>
              </a:rPr>
              <a:t>To be discussed in next section</a:t>
            </a:r>
            <a:endParaRPr lang="en" dirty="0">
              <a:solidFill>
                <a:schemeClr val="tx1"/>
              </a:solidFill>
            </a:endParaRPr>
          </a:p>
          <a:p>
            <a:pPr marL="1056815" lvl="1" indent="-457189">
              <a:lnSpc>
                <a:spcPct val="130000"/>
              </a:lnSpc>
              <a:spcBef>
                <a:spcPts val="0"/>
              </a:spcBef>
              <a:buClr>
                <a:srgbClr val="434343"/>
              </a:buClr>
              <a:buSzPts val="1800"/>
              <a:buChar char="●"/>
            </a:pPr>
            <a:endParaRPr lang="en-US" dirty="0">
              <a:solidFill>
                <a:schemeClr val="tx1"/>
              </a:solidFill>
            </a:endParaRPr>
          </a:p>
          <a:p>
            <a:pPr marL="609585" indent="-457189">
              <a:lnSpc>
                <a:spcPct val="130000"/>
              </a:lnSpc>
              <a:spcBef>
                <a:spcPts val="0"/>
              </a:spcBef>
              <a:buClr>
                <a:srgbClr val="434343"/>
              </a:buClr>
              <a:buSzPts val="1800"/>
              <a:buChar char="●"/>
            </a:pPr>
            <a:r>
              <a:rPr lang="en-US" b="1" dirty="0">
                <a:solidFill>
                  <a:schemeClr val="tx1"/>
                </a:solidFill>
              </a:rPr>
              <a:t>A</a:t>
            </a:r>
            <a:r>
              <a:rPr lang="en" b="1" dirty="0" err="1">
                <a:solidFill>
                  <a:schemeClr val="tx1"/>
                </a:solidFill>
              </a:rPr>
              <a:t>ctive</a:t>
            </a:r>
            <a:r>
              <a:rPr lang="en" b="1" dirty="0">
                <a:solidFill>
                  <a:schemeClr val="tx1"/>
                </a:solidFill>
              </a:rPr>
              <a:t> learning</a:t>
            </a:r>
            <a:r>
              <a:rPr lang="en" dirty="0">
                <a:solidFill>
                  <a:schemeClr val="tx1"/>
                </a:solidFill>
              </a:rPr>
              <a:t>: to adapt the transferred model by iteratively labeling “informative” examples from the target.</a:t>
            </a:r>
            <a:endParaRPr dirty="0">
              <a:solidFill>
                <a:schemeClr val="tx1"/>
              </a:solidFill>
            </a:endParaRPr>
          </a:p>
          <a:p>
            <a:pPr marL="1219170" lvl="1" indent="-457189">
              <a:lnSpc>
                <a:spcPct val="130000"/>
              </a:lnSpc>
              <a:spcBef>
                <a:spcPts val="0"/>
              </a:spcBef>
              <a:buSzPts val="1800"/>
              <a:buChar char="○"/>
            </a:pPr>
            <a:r>
              <a:rPr lang="en" sz="2000" dirty="0">
                <a:solidFill>
                  <a:schemeClr val="tx1"/>
                </a:solidFill>
              </a:rPr>
              <a:t>Challenge 1: Need substantial positive/negative examples to tune the DL model. </a:t>
            </a:r>
            <a:endParaRPr sz="2000" dirty="0">
              <a:solidFill>
                <a:schemeClr val="tx1"/>
              </a:solidFill>
            </a:endParaRPr>
          </a:p>
          <a:p>
            <a:pPr marL="1219170" lvl="1" indent="-457189">
              <a:lnSpc>
                <a:spcPct val="130000"/>
              </a:lnSpc>
              <a:spcBef>
                <a:spcPts val="0"/>
              </a:spcBef>
              <a:buSzPts val="1800"/>
              <a:buChar char="○"/>
            </a:pPr>
            <a:r>
              <a:rPr lang="en" sz="2000" dirty="0">
                <a:solidFill>
                  <a:schemeClr val="tx1"/>
                </a:solidFill>
              </a:rPr>
              <a:t>Challenge 2: Hard to improve </a:t>
            </a:r>
            <a:r>
              <a:rPr lang="en" sz="2000" b="1" dirty="0">
                <a:solidFill>
                  <a:schemeClr val="tx1"/>
                </a:solidFill>
              </a:rPr>
              <a:t>recall </a:t>
            </a:r>
            <a:r>
              <a:rPr lang="en" sz="2000" dirty="0">
                <a:solidFill>
                  <a:schemeClr val="tx1"/>
                </a:solidFill>
              </a:rPr>
              <a:t>in ER (Qian et al. 2017). </a:t>
            </a:r>
            <a:endParaRPr sz="2400" dirty="0">
              <a:solidFill>
                <a:schemeClr val="tx1"/>
              </a:solidFill>
            </a:endParaRPr>
          </a:p>
        </p:txBody>
      </p:sp>
    </p:spTree>
    <p:extLst>
      <p:ext uri="{BB962C8B-B14F-4D97-AF65-F5344CB8AC3E}">
        <p14:creationId xmlns:p14="http://schemas.microsoft.com/office/powerpoint/2010/main" val="4122269960"/>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7" name="Google Shape;337;p36"/>
          <p:cNvSpPr txBox="1">
            <a:spLocks noGrp="1"/>
          </p:cNvSpPr>
          <p:nvPr>
            <p:ph type="title"/>
          </p:nvPr>
        </p:nvSpPr>
        <p:spPr>
          <a:xfrm>
            <a:off x="119037" y="45367"/>
            <a:ext cx="11360800" cy="810400"/>
          </a:xfrm>
          <a:prstGeom prst="rect">
            <a:avLst/>
          </a:prstGeom>
          <a:noFill/>
          <a:ln>
            <a:noFill/>
          </a:ln>
        </p:spPr>
        <p:txBody>
          <a:bodyPr spcFirstLastPara="1" wrap="square" lIns="121900" tIns="121900" rIns="121900" bIns="121900" anchor="t" anchorCtr="0">
            <a:noAutofit/>
          </a:bodyPr>
          <a:lstStyle/>
          <a:p>
            <a:pPr>
              <a:buClr>
                <a:schemeClr val="dk1"/>
              </a:buClr>
              <a:buSzPts val="3000"/>
            </a:pPr>
            <a:r>
              <a:rPr lang="en" dirty="0"/>
              <a:t>Entropy-based sampling strategy</a:t>
            </a:r>
            <a:endParaRPr sz="4000" b="0" dirty="0">
              <a:solidFill>
                <a:schemeClr val="dk1"/>
              </a:solidFill>
              <a:latin typeface="Roboto"/>
              <a:ea typeface="Roboto"/>
              <a:cs typeface="Roboto"/>
              <a:sym typeface="Roboto"/>
            </a:endParaRPr>
          </a:p>
        </p:txBody>
      </p:sp>
      <p:sp>
        <p:nvSpPr>
          <p:cNvPr id="338" name="Google Shape;338;p36"/>
          <p:cNvSpPr txBox="1">
            <a:spLocks noGrp="1"/>
          </p:cNvSpPr>
          <p:nvPr>
            <p:ph type="body" idx="1"/>
          </p:nvPr>
        </p:nvSpPr>
        <p:spPr>
          <a:xfrm>
            <a:off x="119037" y="855767"/>
            <a:ext cx="11360800" cy="4362400"/>
          </a:xfrm>
          <a:prstGeom prst="rect">
            <a:avLst/>
          </a:prstGeom>
          <a:noFill/>
          <a:ln>
            <a:noFill/>
          </a:ln>
        </p:spPr>
        <p:txBody>
          <a:bodyPr spcFirstLastPara="1" wrap="square" lIns="121900" tIns="121900" rIns="121900" bIns="121900" anchor="t" anchorCtr="0">
            <a:noAutofit/>
          </a:bodyPr>
          <a:lstStyle/>
          <a:p>
            <a:pPr marL="609585" indent="-457189">
              <a:lnSpc>
                <a:spcPct val="130000"/>
              </a:lnSpc>
              <a:spcBef>
                <a:spcPts val="0"/>
              </a:spcBef>
              <a:buClr>
                <a:srgbClr val="434343"/>
              </a:buClr>
              <a:buSzPts val="1800"/>
              <a:buChar char="●"/>
            </a:pPr>
            <a:r>
              <a:rPr lang="en-US" sz="2000" b="1" dirty="0">
                <a:solidFill>
                  <a:schemeClr val="tx1"/>
                </a:solidFill>
              </a:rPr>
              <a:t>High-confidence examples (without human verification)</a:t>
            </a:r>
          </a:p>
          <a:p>
            <a:pPr marL="1056815" lvl="1" indent="-457189">
              <a:lnSpc>
                <a:spcPct val="130000"/>
              </a:lnSpc>
              <a:spcBef>
                <a:spcPts val="0"/>
              </a:spcBef>
              <a:buClr>
                <a:srgbClr val="434343"/>
              </a:buClr>
              <a:buSzPts val="1800"/>
              <a:buChar char="●"/>
            </a:pPr>
            <a:r>
              <a:rPr lang="en-US" sz="1600" dirty="0">
                <a:solidFill>
                  <a:schemeClr val="tx1"/>
                </a:solidFill>
              </a:rPr>
              <a:t>Use as weak labels</a:t>
            </a:r>
          </a:p>
          <a:p>
            <a:pPr marL="1056815" lvl="1" indent="-457189">
              <a:lnSpc>
                <a:spcPct val="130000"/>
              </a:lnSpc>
              <a:spcBef>
                <a:spcPts val="0"/>
              </a:spcBef>
              <a:buClr>
                <a:srgbClr val="434343"/>
              </a:buClr>
              <a:buSzPts val="1800"/>
              <a:buChar char="●"/>
            </a:pPr>
            <a:r>
              <a:rPr lang="en-US" sz="1600" dirty="0">
                <a:solidFill>
                  <a:schemeClr val="tx1"/>
                </a:solidFill>
              </a:rPr>
              <a:t>To mitigate the data hungriness issue of DL model</a:t>
            </a:r>
          </a:p>
          <a:p>
            <a:pPr marL="609585" indent="-457189">
              <a:lnSpc>
                <a:spcPct val="130000"/>
              </a:lnSpc>
              <a:spcBef>
                <a:spcPts val="0"/>
              </a:spcBef>
              <a:buClr>
                <a:srgbClr val="434343"/>
              </a:buClr>
              <a:buSzPts val="1800"/>
              <a:buChar char="●"/>
            </a:pPr>
            <a:r>
              <a:rPr lang="en-US" sz="2000" b="1" dirty="0">
                <a:solidFill>
                  <a:schemeClr val="tx1"/>
                </a:solidFill>
              </a:rPr>
              <a:t>LFN/LFP examples (verified by human)</a:t>
            </a:r>
          </a:p>
          <a:p>
            <a:pPr marL="1056815" lvl="1" indent="-457189">
              <a:lnSpc>
                <a:spcPct val="130000"/>
              </a:lnSpc>
              <a:spcBef>
                <a:spcPts val="0"/>
              </a:spcBef>
              <a:buClr>
                <a:srgbClr val="434343"/>
              </a:buClr>
              <a:buSzPts val="1800"/>
              <a:buChar char="●"/>
            </a:pPr>
            <a:r>
              <a:rPr lang="en-US" sz="1600" dirty="0">
                <a:solidFill>
                  <a:schemeClr val="tx1"/>
                </a:solidFill>
              </a:rPr>
              <a:t>To lower the model uncertainty</a:t>
            </a:r>
          </a:p>
          <a:p>
            <a:pPr marL="1056815" lvl="1" indent="-457189">
              <a:lnSpc>
                <a:spcPct val="130000"/>
              </a:lnSpc>
              <a:spcBef>
                <a:spcPts val="0"/>
              </a:spcBef>
              <a:buClr>
                <a:srgbClr val="434343"/>
              </a:buClr>
              <a:buSzPts val="1800"/>
              <a:buChar char="●"/>
            </a:pPr>
            <a:endParaRPr lang="en-US" sz="1600" dirty="0">
              <a:solidFill>
                <a:schemeClr val="tx1"/>
              </a:solidFill>
            </a:endParaRPr>
          </a:p>
          <a:p>
            <a:pPr marL="609585" indent="-457189">
              <a:lnSpc>
                <a:spcPct val="130000"/>
              </a:lnSpc>
              <a:spcBef>
                <a:spcPts val="0"/>
              </a:spcBef>
              <a:buClr>
                <a:srgbClr val="434343"/>
              </a:buClr>
              <a:buSzPts val="1800"/>
              <a:buChar char="●"/>
            </a:pPr>
            <a:endParaRPr sz="1600" dirty="0">
              <a:solidFill>
                <a:schemeClr val="tx1"/>
              </a:solidFill>
            </a:endParaRPr>
          </a:p>
        </p:txBody>
      </p:sp>
      <p:pic>
        <p:nvPicPr>
          <p:cNvPr id="3" name="Graphic 2" descr="Single gear">
            <a:extLst>
              <a:ext uri="{FF2B5EF4-FFF2-40B4-BE49-F238E27FC236}">
                <a16:creationId xmlns:a16="http://schemas.microsoft.com/office/drawing/2014/main" id="{F66DB4CE-1FD8-3E4E-A1B2-979C1EE526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1456" y="3147525"/>
            <a:ext cx="1219200" cy="1219200"/>
          </a:xfrm>
          <a:prstGeom prst="rect">
            <a:avLst/>
          </a:prstGeom>
        </p:spPr>
      </p:pic>
      <p:sp>
        <p:nvSpPr>
          <p:cNvPr id="4" name="TextBox 3">
            <a:extLst>
              <a:ext uri="{FF2B5EF4-FFF2-40B4-BE49-F238E27FC236}">
                <a16:creationId xmlns:a16="http://schemas.microsoft.com/office/drawing/2014/main" id="{47F04A58-485C-D046-A8BD-F156C131C8D7}"/>
              </a:ext>
            </a:extLst>
          </p:cNvPr>
          <p:cNvSpPr txBox="1"/>
          <p:nvPr/>
        </p:nvSpPr>
        <p:spPr>
          <a:xfrm>
            <a:off x="457286" y="4187961"/>
            <a:ext cx="1896673" cy="502766"/>
          </a:xfrm>
          <a:prstGeom prst="rect">
            <a:avLst/>
          </a:prstGeom>
          <a:noFill/>
        </p:spPr>
        <p:txBody>
          <a:bodyPr wrap="none" rtlCol="0">
            <a:spAutoFit/>
          </a:bodyPr>
          <a:lstStyle/>
          <a:p>
            <a:r>
              <a:rPr lang="en-US" sz="2667" b="1" dirty="0">
                <a:latin typeface="CordiaUPC" panose="020B0304020202020204" pitchFamily="34" charset="-34"/>
                <a:cs typeface="CordiaUPC" panose="020B0304020202020204" pitchFamily="34" charset="-34"/>
              </a:rPr>
              <a:t>Candidate model</a:t>
            </a:r>
          </a:p>
        </p:txBody>
      </p:sp>
      <p:pic>
        <p:nvPicPr>
          <p:cNvPr id="6" name="Graphic 5" descr="Database">
            <a:extLst>
              <a:ext uri="{FF2B5EF4-FFF2-40B4-BE49-F238E27FC236}">
                <a16:creationId xmlns:a16="http://schemas.microsoft.com/office/drawing/2014/main" id="{2AF68C6A-D286-6447-84FC-1B931FA3B0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22320" y="3147525"/>
            <a:ext cx="1219200" cy="1219200"/>
          </a:xfrm>
          <a:prstGeom prst="rect">
            <a:avLst/>
          </a:prstGeom>
        </p:spPr>
      </p:pic>
      <p:sp>
        <p:nvSpPr>
          <p:cNvPr id="12" name="TextBox 11">
            <a:extLst>
              <a:ext uri="{FF2B5EF4-FFF2-40B4-BE49-F238E27FC236}">
                <a16:creationId xmlns:a16="http://schemas.microsoft.com/office/drawing/2014/main" id="{597C7153-1D25-1F4C-B7D8-446B978CDBC5}"/>
              </a:ext>
            </a:extLst>
          </p:cNvPr>
          <p:cNvSpPr txBox="1"/>
          <p:nvPr/>
        </p:nvSpPr>
        <p:spPr>
          <a:xfrm>
            <a:off x="3137865" y="4216128"/>
            <a:ext cx="2097049" cy="502766"/>
          </a:xfrm>
          <a:prstGeom prst="rect">
            <a:avLst/>
          </a:prstGeom>
          <a:noFill/>
        </p:spPr>
        <p:txBody>
          <a:bodyPr wrap="none" rtlCol="0">
            <a:spAutoFit/>
          </a:bodyPr>
          <a:lstStyle/>
          <a:p>
            <a:r>
              <a:rPr lang="en-US" sz="2667" b="1" dirty="0">
                <a:latin typeface="CordiaUPC" panose="020B0304020202020204" pitchFamily="34" charset="-34"/>
                <a:cs typeface="CordiaUPC" panose="020B0304020202020204" pitchFamily="34" charset="-34"/>
              </a:rPr>
              <a:t>Post-blocking pairs</a:t>
            </a:r>
          </a:p>
        </p:txBody>
      </p:sp>
      <p:cxnSp>
        <p:nvCxnSpPr>
          <p:cNvPr id="9" name="Straight Arrow Connector 8">
            <a:extLst>
              <a:ext uri="{FF2B5EF4-FFF2-40B4-BE49-F238E27FC236}">
                <a16:creationId xmlns:a16="http://schemas.microsoft.com/office/drawing/2014/main" id="{F2AD593B-883E-2249-BF4C-35602663C218}"/>
              </a:ext>
            </a:extLst>
          </p:cNvPr>
          <p:cNvCxnSpPr>
            <a:stCxn id="3" idx="3"/>
            <a:endCxn id="6" idx="1"/>
          </p:cNvCxnSpPr>
          <p:nvPr/>
        </p:nvCxnSpPr>
        <p:spPr>
          <a:xfrm>
            <a:off x="2040656" y="3757125"/>
            <a:ext cx="158166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728FB5E-3706-054E-9C55-1257E0DF4C1D}"/>
              </a:ext>
            </a:extLst>
          </p:cNvPr>
          <p:cNvSpPr txBox="1"/>
          <p:nvPr/>
        </p:nvSpPr>
        <p:spPr>
          <a:xfrm>
            <a:off x="2403121" y="3357684"/>
            <a:ext cx="865943" cy="461665"/>
          </a:xfrm>
          <a:prstGeom prst="rect">
            <a:avLst/>
          </a:prstGeom>
          <a:noFill/>
        </p:spPr>
        <p:txBody>
          <a:bodyPr wrap="none" rtlCol="0">
            <a:spAutoFit/>
          </a:bodyPr>
          <a:lstStyle/>
          <a:p>
            <a:r>
              <a:rPr lang="en-US" sz="2400" dirty="0"/>
              <a:t>apply</a:t>
            </a:r>
          </a:p>
        </p:txBody>
      </p:sp>
      <p:cxnSp>
        <p:nvCxnSpPr>
          <p:cNvPr id="16" name="Straight Arrow Connector 15">
            <a:extLst>
              <a:ext uri="{FF2B5EF4-FFF2-40B4-BE49-F238E27FC236}">
                <a16:creationId xmlns:a16="http://schemas.microsoft.com/office/drawing/2014/main" id="{41BD3E45-7770-6E4D-AD97-4995E0489E05}"/>
              </a:ext>
            </a:extLst>
          </p:cNvPr>
          <p:cNvCxnSpPr>
            <a:cxnSpLocks/>
          </p:cNvCxnSpPr>
          <p:nvPr/>
        </p:nvCxnSpPr>
        <p:spPr>
          <a:xfrm>
            <a:off x="4693240" y="3768052"/>
            <a:ext cx="232557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E688345-B68C-904E-9A3A-6EBC834695D7}"/>
              </a:ext>
            </a:extLst>
          </p:cNvPr>
          <p:cNvSpPr txBox="1"/>
          <p:nvPr/>
        </p:nvSpPr>
        <p:spPr>
          <a:xfrm>
            <a:off x="4707453" y="3141573"/>
            <a:ext cx="2160079" cy="584775"/>
          </a:xfrm>
          <a:prstGeom prst="rect">
            <a:avLst/>
          </a:prstGeom>
          <a:noFill/>
        </p:spPr>
        <p:txBody>
          <a:bodyPr wrap="none" rtlCol="0">
            <a:spAutoFit/>
          </a:bodyPr>
          <a:lstStyle/>
          <a:p>
            <a:pPr algn="ctr"/>
            <a:r>
              <a:rPr lang="en-US" sz="1600" dirty="0"/>
              <a:t>Rank  Predictions based</a:t>
            </a:r>
          </a:p>
          <a:p>
            <a:pPr algn="ctr"/>
            <a:r>
              <a:rPr lang="en-US" sz="1600" dirty="0"/>
              <a:t>on probability scores</a:t>
            </a:r>
          </a:p>
        </p:txBody>
      </p:sp>
      <p:sp>
        <p:nvSpPr>
          <p:cNvPr id="14" name="Rectangle 13">
            <a:extLst>
              <a:ext uri="{FF2B5EF4-FFF2-40B4-BE49-F238E27FC236}">
                <a16:creationId xmlns:a16="http://schemas.microsoft.com/office/drawing/2014/main" id="{04BAF8E5-0FAB-174D-A0D4-09516B70FEC7}"/>
              </a:ext>
            </a:extLst>
          </p:cNvPr>
          <p:cNvSpPr/>
          <p:nvPr/>
        </p:nvSpPr>
        <p:spPr>
          <a:xfrm>
            <a:off x="7251191" y="1791028"/>
            <a:ext cx="1219200" cy="3932195"/>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TextBox 14">
            <a:extLst>
              <a:ext uri="{FF2B5EF4-FFF2-40B4-BE49-F238E27FC236}">
                <a16:creationId xmlns:a16="http://schemas.microsoft.com/office/drawing/2014/main" id="{C0004251-8F93-4044-BED3-6152867C45BD}"/>
              </a:ext>
            </a:extLst>
          </p:cNvPr>
          <p:cNvSpPr txBox="1"/>
          <p:nvPr/>
        </p:nvSpPr>
        <p:spPr>
          <a:xfrm>
            <a:off x="8544101" y="3562868"/>
            <a:ext cx="572593" cy="461665"/>
          </a:xfrm>
          <a:prstGeom prst="rect">
            <a:avLst/>
          </a:prstGeom>
          <a:noFill/>
        </p:spPr>
        <p:txBody>
          <a:bodyPr wrap="none" rtlCol="0">
            <a:spAutoFit/>
          </a:bodyPr>
          <a:lstStyle/>
          <a:p>
            <a:r>
              <a:rPr lang="en-US" sz="2400" dirty="0"/>
              <a:t>0.5</a:t>
            </a:r>
          </a:p>
        </p:txBody>
      </p:sp>
      <p:sp>
        <p:nvSpPr>
          <p:cNvPr id="17" name="Rectangle 16">
            <a:extLst>
              <a:ext uri="{FF2B5EF4-FFF2-40B4-BE49-F238E27FC236}">
                <a16:creationId xmlns:a16="http://schemas.microsoft.com/office/drawing/2014/main" id="{6D3DE2D8-7D4A-0647-8F78-291D3202CD92}"/>
              </a:ext>
            </a:extLst>
          </p:cNvPr>
          <p:cNvSpPr/>
          <p:nvPr/>
        </p:nvSpPr>
        <p:spPr>
          <a:xfrm>
            <a:off x="7251191" y="3385845"/>
            <a:ext cx="1219200" cy="3712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Rectangle 21">
            <a:extLst>
              <a:ext uri="{FF2B5EF4-FFF2-40B4-BE49-F238E27FC236}">
                <a16:creationId xmlns:a16="http://schemas.microsoft.com/office/drawing/2014/main" id="{8313E121-8EC5-264F-8DA0-8D27AF8A5F63}"/>
              </a:ext>
            </a:extLst>
          </p:cNvPr>
          <p:cNvSpPr/>
          <p:nvPr/>
        </p:nvSpPr>
        <p:spPr>
          <a:xfrm>
            <a:off x="7251191" y="3755117"/>
            <a:ext cx="1219200" cy="3712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Rectangle 22">
            <a:extLst>
              <a:ext uri="{FF2B5EF4-FFF2-40B4-BE49-F238E27FC236}">
                <a16:creationId xmlns:a16="http://schemas.microsoft.com/office/drawing/2014/main" id="{165D8675-8349-3E4A-B41E-48A3DD37386F}"/>
              </a:ext>
            </a:extLst>
          </p:cNvPr>
          <p:cNvSpPr/>
          <p:nvPr/>
        </p:nvSpPr>
        <p:spPr>
          <a:xfrm>
            <a:off x="7251191" y="1791028"/>
            <a:ext cx="1219200" cy="3712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2"/>
              </a:solidFill>
            </a:endParaRPr>
          </a:p>
        </p:txBody>
      </p:sp>
      <p:sp>
        <p:nvSpPr>
          <p:cNvPr id="24" name="Rectangle 23">
            <a:extLst>
              <a:ext uri="{FF2B5EF4-FFF2-40B4-BE49-F238E27FC236}">
                <a16:creationId xmlns:a16="http://schemas.microsoft.com/office/drawing/2014/main" id="{591C5D8A-7F51-6C4F-A135-7F91CAEC874D}"/>
              </a:ext>
            </a:extLst>
          </p:cNvPr>
          <p:cNvSpPr/>
          <p:nvPr/>
        </p:nvSpPr>
        <p:spPr>
          <a:xfrm>
            <a:off x="7251191" y="5360473"/>
            <a:ext cx="1219200" cy="3712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TextBox 17">
            <a:extLst>
              <a:ext uri="{FF2B5EF4-FFF2-40B4-BE49-F238E27FC236}">
                <a16:creationId xmlns:a16="http://schemas.microsoft.com/office/drawing/2014/main" id="{69782AE4-3232-9A42-86CB-5E0CF52169EF}"/>
              </a:ext>
            </a:extLst>
          </p:cNvPr>
          <p:cNvSpPr txBox="1"/>
          <p:nvPr/>
        </p:nvSpPr>
        <p:spPr>
          <a:xfrm>
            <a:off x="8533006" y="1751940"/>
            <a:ext cx="572593" cy="461665"/>
          </a:xfrm>
          <a:prstGeom prst="rect">
            <a:avLst/>
          </a:prstGeom>
          <a:noFill/>
        </p:spPr>
        <p:txBody>
          <a:bodyPr wrap="none" rtlCol="0">
            <a:spAutoFit/>
          </a:bodyPr>
          <a:lstStyle/>
          <a:p>
            <a:r>
              <a:rPr lang="en-US" sz="2400" dirty="0"/>
              <a:t>1.0</a:t>
            </a:r>
          </a:p>
        </p:txBody>
      </p:sp>
      <p:sp>
        <p:nvSpPr>
          <p:cNvPr id="26" name="TextBox 25">
            <a:extLst>
              <a:ext uri="{FF2B5EF4-FFF2-40B4-BE49-F238E27FC236}">
                <a16:creationId xmlns:a16="http://schemas.microsoft.com/office/drawing/2014/main" id="{4A5908C8-A3FB-8545-A9EB-4D56F4FB9445}"/>
              </a:ext>
            </a:extLst>
          </p:cNvPr>
          <p:cNvSpPr txBox="1"/>
          <p:nvPr/>
        </p:nvSpPr>
        <p:spPr>
          <a:xfrm>
            <a:off x="8544101" y="5341577"/>
            <a:ext cx="572593" cy="461665"/>
          </a:xfrm>
          <a:prstGeom prst="rect">
            <a:avLst/>
          </a:prstGeom>
          <a:noFill/>
        </p:spPr>
        <p:txBody>
          <a:bodyPr wrap="none" rtlCol="0">
            <a:spAutoFit/>
          </a:bodyPr>
          <a:lstStyle/>
          <a:p>
            <a:r>
              <a:rPr lang="en-US" sz="2400" dirty="0"/>
              <a:t>0.0</a:t>
            </a:r>
          </a:p>
        </p:txBody>
      </p:sp>
      <p:sp>
        <p:nvSpPr>
          <p:cNvPr id="19" name="TextBox 18">
            <a:extLst>
              <a:ext uri="{FF2B5EF4-FFF2-40B4-BE49-F238E27FC236}">
                <a16:creationId xmlns:a16="http://schemas.microsoft.com/office/drawing/2014/main" id="{5D5FFE2F-2E22-B848-8A4E-F203842A65BA}"/>
              </a:ext>
            </a:extLst>
          </p:cNvPr>
          <p:cNvSpPr txBox="1"/>
          <p:nvPr/>
        </p:nvSpPr>
        <p:spPr>
          <a:xfrm>
            <a:off x="7703154" y="6187698"/>
            <a:ext cx="3294941" cy="461665"/>
          </a:xfrm>
          <a:prstGeom prst="rect">
            <a:avLst/>
          </a:prstGeom>
          <a:noFill/>
        </p:spPr>
        <p:txBody>
          <a:bodyPr wrap="none" rtlCol="0">
            <a:spAutoFit/>
          </a:bodyPr>
          <a:lstStyle/>
          <a:p>
            <a:r>
              <a:rPr lang="en-US" sz="2400" dirty="0"/>
              <a:t>High-conf. true negatives</a:t>
            </a:r>
          </a:p>
        </p:txBody>
      </p:sp>
      <p:sp>
        <p:nvSpPr>
          <p:cNvPr id="28" name="TextBox 27">
            <a:extLst>
              <a:ext uri="{FF2B5EF4-FFF2-40B4-BE49-F238E27FC236}">
                <a16:creationId xmlns:a16="http://schemas.microsoft.com/office/drawing/2014/main" id="{2DAD3321-7927-D342-9559-75E6C346BE80}"/>
              </a:ext>
            </a:extLst>
          </p:cNvPr>
          <p:cNvSpPr txBox="1"/>
          <p:nvPr/>
        </p:nvSpPr>
        <p:spPr>
          <a:xfrm>
            <a:off x="7661186" y="916185"/>
            <a:ext cx="3210559" cy="461665"/>
          </a:xfrm>
          <a:prstGeom prst="rect">
            <a:avLst/>
          </a:prstGeom>
          <a:noFill/>
        </p:spPr>
        <p:txBody>
          <a:bodyPr wrap="none" rtlCol="0">
            <a:spAutoFit/>
          </a:bodyPr>
          <a:lstStyle/>
          <a:p>
            <a:r>
              <a:rPr lang="en-US" sz="2400" dirty="0"/>
              <a:t>High-conf. true positives</a:t>
            </a:r>
          </a:p>
        </p:txBody>
      </p:sp>
      <p:cxnSp>
        <p:nvCxnSpPr>
          <p:cNvPr id="21" name="Curved Connector 20">
            <a:extLst>
              <a:ext uri="{FF2B5EF4-FFF2-40B4-BE49-F238E27FC236}">
                <a16:creationId xmlns:a16="http://schemas.microsoft.com/office/drawing/2014/main" id="{FBCA8E15-D566-C147-A411-CD37D3B3FF75}"/>
              </a:ext>
            </a:extLst>
          </p:cNvPr>
          <p:cNvCxnSpPr>
            <a:cxnSpLocks/>
            <a:stCxn id="23" idx="0"/>
            <a:endCxn id="28" idx="2"/>
          </p:cNvCxnSpPr>
          <p:nvPr/>
        </p:nvCxnSpPr>
        <p:spPr>
          <a:xfrm rot="5400000" flipH="1" flipV="1">
            <a:off x="8357039" y="881602"/>
            <a:ext cx="413178" cy="140567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urved Connector 31">
            <a:extLst>
              <a:ext uri="{FF2B5EF4-FFF2-40B4-BE49-F238E27FC236}">
                <a16:creationId xmlns:a16="http://schemas.microsoft.com/office/drawing/2014/main" id="{EA266912-51CA-4A47-B277-A8CFB4E0DE4A}"/>
              </a:ext>
            </a:extLst>
          </p:cNvPr>
          <p:cNvCxnSpPr>
            <a:cxnSpLocks/>
            <a:stCxn id="24" idx="2"/>
            <a:endCxn id="19" idx="0"/>
          </p:cNvCxnSpPr>
          <p:nvPr/>
        </p:nvCxnSpPr>
        <p:spPr>
          <a:xfrm rot="16200000" flipH="1">
            <a:off x="8377736" y="5214808"/>
            <a:ext cx="455945" cy="148983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EF3165A-0215-7740-A4B4-C236B3C1836E}"/>
              </a:ext>
            </a:extLst>
          </p:cNvPr>
          <p:cNvSpPr txBox="1"/>
          <p:nvPr/>
        </p:nvSpPr>
        <p:spPr>
          <a:xfrm>
            <a:off x="8934605" y="2986404"/>
            <a:ext cx="2695225" cy="461665"/>
          </a:xfrm>
          <a:prstGeom prst="rect">
            <a:avLst/>
          </a:prstGeom>
          <a:noFill/>
        </p:spPr>
        <p:txBody>
          <a:bodyPr wrap="none" rtlCol="0">
            <a:spAutoFit/>
          </a:bodyPr>
          <a:lstStyle/>
          <a:p>
            <a:r>
              <a:rPr lang="en-US" sz="2400" dirty="0">
                <a:solidFill>
                  <a:srgbClr val="00B050"/>
                </a:solidFill>
              </a:rPr>
              <a:t>Likely false positives</a:t>
            </a:r>
          </a:p>
        </p:txBody>
      </p:sp>
      <p:sp>
        <p:nvSpPr>
          <p:cNvPr id="37" name="TextBox 36">
            <a:extLst>
              <a:ext uri="{FF2B5EF4-FFF2-40B4-BE49-F238E27FC236}">
                <a16:creationId xmlns:a16="http://schemas.microsoft.com/office/drawing/2014/main" id="{795A179D-3DD9-6143-BACC-6362CB42794E}"/>
              </a:ext>
            </a:extLst>
          </p:cNvPr>
          <p:cNvSpPr txBox="1"/>
          <p:nvPr/>
        </p:nvSpPr>
        <p:spPr>
          <a:xfrm>
            <a:off x="8934605" y="4035856"/>
            <a:ext cx="2779607" cy="461665"/>
          </a:xfrm>
          <a:prstGeom prst="rect">
            <a:avLst/>
          </a:prstGeom>
          <a:noFill/>
        </p:spPr>
        <p:txBody>
          <a:bodyPr wrap="none" rtlCol="0">
            <a:spAutoFit/>
          </a:bodyPr>
          <a:lstStyle/>
          <a:p>
            <a:r>
              <a:rPr lang="en-US" sz="2400" dirty="0">
                <a:solidFill>
                  <a:srgbClr val="C00000"/>
                </a:solidFill>
              </a:rPr>
              <a:t>Likely false negatives</a:t>
            </a:r>
          </a:p>
        </p:txBody>
      </p:sp>
      <p:cxnSp>
        <p:nvCxnSpPr>
          <p:cNvPr id="34" name="Curved Connector 33">
            <a:extLst>
              <a:ext uri="{FF2B5EF4-FFF2-40B4-BE49-F238E27FC236}">
                <a16:creationId xmlns:a16="http://schemas.microsoft.com/office/drawing/2014/main" id="{4F886D56-0D40-E64E-ACA6-353ACAF8CF04}"/>
              </a:ext>
            </a:extLst>
          </p:cNvPr>
          <p:cNvCxnSpPr>
            <a:stCxn id="17" idx="3"/>
            <a:endCxn id="31" idx="1"/>
          </p:cNvCxnSpPr>
          <p:nvPr/>
        </p:nvCxnSpPr>
        <p:spPr>
          <a:xfrm flipV="1">
            <a:off x="8470391" y="3217237"/>
            <a:ext cx="464214" cy="354248"/>
          </a:xfrm>
          <a:prstGeom prst="curvedConnector3">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7874A59E-57D0-0749-8A3D-8048D7177C75}"/>
              </a:ext>
            </a:extLst>
          </p:cNvPr>
          <p:cNvCxnSpPr>
            <a:cxnSpLocks/>
            <a:endCxn id="37" idx="1"/>
          </p:cNvCxnSpPr>
          <p:nvPr/>
        </p:nvCxnSpPr>
        <p:spPr>
          <a:xfrm>
            <a:off x="8470391" y="3940757"/>
            <a:ext cx="464214" cy="325932"/>
          </a:xfrm>
          <a:prstGeom prst="curvedConnector3">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42" name="Graphic 41" descr="Professor">
            <a:extLst>
              <a:ext uri="{FF2B5EF4-FFF2-40B4-BE49-F238E27FC236}">
                <a16:creationId xmlns:a16="http://schemas.microsoft.com/office/drawing/2014/main" id="{197D45BA-8047-364D-841C-36E18771B2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53497" y="3127213"/>
            <a:ext cx="1008348" cy="1008348"/>
          </a:xfrm>
          <a:prstGeom prst="rect">
            <a:avLst/>
          </a:prstGeom>
        </p:spPr>
      </p:pic>
      <p:sp>
        <p:nvSpPr>
          <p:cNvPr id="2" name="TextBox 1">
            <a:extLst>
              <a:ext uri="{FF2B5EF4-FFF2-40B4-BE49-F238E27FC236}">
                <a16:creationId xmlns:a16="http://schemas.microsoft.com/office/drawing/2014/main" id="{812A7762-B4B9-1345-B2D5-7B6D5FE14F37}"/>
              </a:ext>
            </a:extLst>
          </p:cNvPr>
          <p:cNvSpPr txBox="1"/>
          <p:nvPr/>
        </p:nvSpPr>
        <p:spPr>
          <a:xfrm>
            <a:off x="10069346" y="296111"/>
            <a:ext cx="181049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[Kasai et al., 2019]</a:t>
            </a:r>
          </a:p>
        </p:txBody>
      </p:sp>
    </p:spTree>
    <p:extLst>
      <p:ext uri="{BB962C8B-B14F-4D97-AF65-F5344CB8AC3E}">
        <p14:creationId xmlns:p14="http://schemas.microsoft.com/office/powerpoint/2010/main" val="17030396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10" grpId="0"/>
      <p:bldP spid="11" grpId="0"/>
      <p:bldP spid="14" grpId="0" animBg="1"/>
      <p:bldP spid="15" grpId="0"/>
      <p:bldP spid="17" grpId="0" animBg="1"/>
      <p:bldP spid="22" grpId="0" animBg="1"/>
      <p:bldP spid="23" grpId="0" animBg="1"/>
      <p:bldP spid="24" grpId="0" animBg="1"/>
      <p:bldP spid="18" grpId="0"/>
      <p:bldP spid="26" grpId="0"/>
      <p:bldP spid="19" grpId="0"/>
      <p:bldP spid="28" grpId="0"/>
      <p:bldP spid="31" grpId="0"/>
      <p:bldP spid="3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1B41E4-DAE3-C143-8057-19E0FC22B2C6}"/>
              </a:ext>
            </a:extLst>
          </p:cNvPr>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00" b="0" i="0" u="none" strike="noStrike" kern="1200" cap="none" spc="0" normalizeH="0" baseline="0" noProof="0" smtClean="0">
                <a:ln>
                  <a:noFill/>
                </a:ln>
                <a:solidFill>
                  <a:srgbClr val="001934"/>
                </a:solidFill>
                <a:effectLst/>
                <a:uLnTx/>
                <a:uFillTx/>
                <a:latin typeface="Arial"/>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US" sz="700" b="0" i="0" u="none" strike="noStrike" kern="1200" cap="none" spc="0" normalizeH="0" baseline="0" noProof="0">
              <a:ln>
                <a:noFill/>
              </a:ln>
              <a:solidFill>
                <a:srgbClr val="001934"/>
              </a:solidFill>
              <a:effectLst/>
              <a:uLnTx/>
              <a:uFillTx/>
              <a:latin typeface="Arial"/>
              <a:cs typeface="Arial"/>
              <a:sym typeface="Arial"/>
            </a:endParaRPr>
          </a:p>
        </p:txBody>
      </p:sp>
      <p:sp>
        <p:nvSpPr>
          <p:cNvPr id="2" name="Title 1">
            <a:extLst>
              <a:ext uri="{FF2B5EF4-FFF2-40B4-BE49-F238E27FC236}">
                <a16:creationId xmlns:a16="http://schemas.microsoft.com/office/drawing/2014/main" id="{4A2D70FC-96AC-EA4D-915E-9E600E2E8A4B}"/>
              </a:ext>
            </a:extLst>
          </p:cNvPr>
          <p:cNvSpPr>
            <a:spLocks noGrp="1"/>
          </p:cNvSpPr>
          <p:nvPr>
            <p:ph type="title"/>
          </p:nvPr>
        </p:nvSpPr>
        <p:spPr/>
        <p:txBody>
          <a:bodyPr>
            <a:normAutofit/>
          </a:bodyPr>
          <a:lstStyle/>
          <a:p>
            <a:r>
              <a:rPr lang="en-US" dirty="0"/>
              <a:t>Crowdsourcing ER Models with Active Learning</a:t>
            </a:r>
          </a:p>
        </p:txBody>
      </p:sp>
      <p:sp>
        <p:nvSpPr>
          <p:cNvPr id="6" name="Text Placeholder 5">
            <a:extLst>
              <a:ext uri="{FF2B5EF4-FFF2-40B4-BE49-F238E27FC236}">
                <a16:creationId xmlns:a16="http://schemas.microsoft.com/office/drawing/2014/main" id="{802435FE-DAEE-2D4D-8D0E-F641C52A16F1}"/>
              </a:ext>
            </a:extLst>
          </p:cNvPr>
          <p:cNvSpPr>
            <a:spLocks noGrp="1"/>
          </p:cNvSpPr>
          <p:nvPr>
            <p:ph type="body" sz="half" idx="1"/>
          </p:nvPr>
        </p:nvSpPr>
        <p:spPr/>
        <p:txBody>
          <a:bodyPr>
            <a:normAutofit lnSpcReduction="10000"/>
          </a:bodyPr>
          <a:lstStyle/>
          <a:p>
            <a:r>
              <a:rPr lang="en-US" dirty="0"/>
              <a:t>Learns ER models with active learning</a:t>
            </a:r>
          </a:p>
          <a:p>
            <a:endParaRPr lang="en-US" dirty="0"/>
          </a:p>
          <a:p>
            <a:r>
              <a:rPr lang="en-US" dirty="0"/>
              <a:t>Using Bootstrap, active learning is implemented in a learner agnostic way</a:t>
            </a:r>
          </a:p>
          <a:p>
            <a:pPr lvl="1"/>
            <a:r>
              <a:rPr lang="en-US" dirty="0"/>
              <a:t>A specific example selector (QBC) is implemented with Bootstrap</a:t>
            </a:r>
          </a:p>
          <a:p>
            <a:endParaRPr lang="en-US" dirty="0"/>
          </a:p>
          <a:p>
            <a:r>
              <a:rPr lang="en-US" dirty="0"/>
              <a:t>Any classifier can be learned with active learning without affecting the learning algorithm</a:t>
            </a:r>
          </a:p>
          <a:p>
            <a:endParaRPr lang="en-US" dirty="0"/>
          </a:p>
          <a:p>
            <a:r>
              <a:rPr lang="en-US" dirty="0"/>
              <a:t>Crowd labeling errors can be fatal for active learning	</a:t>
            </a:r>
          </a:p>
          <a:p>
            <a:pPr lvl="1"/>
            <a:r>
              <a:rPr lang="en-US" dirty="0"/>
              <a:t>A new PBA algorithm is introduced</a:t>
            </a:r>
          </a:p>
          <a:p>
            <a:endParaRPr lang="en-US" dirty="0"/>
          </a:p>
          <a:p>
            <a:endParaRPr lang="en-US" dirty="0"/>
          </a:p>
        </p:txBody>
      </p:sp>
      <p:sp>
        <p:nvSpPr>
          <p:cNvPr id="5" name="TextBox 4">
            <a:extLst>
              <a:ext uri="{FF2B5EF4-FFF2-40B4-BE49-F238E27FC236}">
                <a16:creationId xmlns:a16="http://schemas.microsoft.com/office/drawing/2014/main" id="{00963CD8-E8D8-0E41-AA1C-A3BB1522F331}"/>
              </a:ext>
            </a:extLst>
          </p:cNvPr>
          <p:cNvSpPr txBox="1"/>
          <p:nvPr/>
        </p:nvSpPr>
        <p:spPr>
          <a:xfrm>
            <a:off x="609518" y="6452743"/>
            <a:ext cx="10328104" cy="553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Calibri"/>
                <a:cs typeface="Calibri"/>
              </a:rPr>
              <a:t>Scaling Up Crowd-Sourcing to Very Large Datasets: A Case for Active Learning </a:t>
            </a:r>
            <a:r>
              <a:rPr kumimoji="0" lang="en-US" sz="1200" b="0" i="0" u="none" strike="noStrike" kern="1200" cap="none" spc="0" normalizeH="0" baseline="0" noProof="0" dirty="0">
                <a:ln>
                  <a:noFill/>
                </a:ln>
                <a:solidFill>
                  <a:srgbClr val="000000"/>
                </a:solidFill>
                <a:effectLst/>
                <a:uLnTx/>
                <a:uFillTx/>
                <a:latin typeface="Calibri"/>
                <a:cs typeface="Calibri"/>
              </a:rPr>
              <a:t>by </a:t>
            </a:r>
            <a:r>
              <a:rPr kumimoji="0" lang="en-US" sz="1200" b="1" i="0" u="none" strike="noStrike" kern="1200" cap="none" spc="0" normalizeH="0" baseline="0" noProof="0" dirty="0" err="1">
                <a:ln>
                  <a:noFill/>
                </a:ln>
                <a:solidFill>
                  <a:srgbClr val="000000"/>
                </a:solidFill>
                <a:effectLst/>
                <a:uLnTx/>
                <a:uFillTx/>
                <a:latin typeface="Calibri"/>
                <a:cs typeface="Calibri"/>
              </a:rPr>
              <a:t>Mozafari</a:t>
            </a:r>
            <a:r>
              <a:rPr kumimoji="0" lang="en-US" sz="1200" b="1" i="0" u="none" strike="noStrike" kern="1200" cap="none" spc="0" normalizeH="0" baseline="0" noProof="0" dirty="0">
                <a:ln>
                  <a:noFill/>
                </a:ln>
                <a:solidFill>
                  <a:srgbClr val="000000"/>
                </a:solidFill>
                <a:effectLst/>
                <a:uLnTx/>
                <a:uFillTx/>
                <a:latin typeface="Calibri"/>
                <a:cs typeface="Calibri"/>
              </a:rPr>
              <a:t>, Sarkar, Franklin, Jordan, and Madden </a:t>
            </a:r>
            <a:r>
              <a:rPr kumimoji="0" lang="en-US" sz="1200" b="0" i="0" u="none" strike="noStrike" kern="1200" cap="none" spc="0" normalizeH="0" baseline="0" noProof="0" dirty="0">
                <a:ln>
                  <a:noFill/>
                </a:ln>
                <a:solidFill>
                  <a:srgbClr val="000000"/>
                </a:solidFill>
                <a:effectLst/>
                <a:uLnTx/>
                <a:uFillTx/>
                <a:latin typeface="Calibri"/>
                <a:cs typeface="Calibri"/>
              </a:rPr>
              <a:t>in PVLDB 2014.</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Calibri"/>
              <a:sym typeface="Calibri"/>
            </a:endParaRPr>
          </a:p>
        </p:txBody>
      </p:sp>
      <p:grpSp>
        <p:nvGrpSpPr>
          <p:cNvPr id="19" name="Group 18">
            <a:extLst>
              <a:ext uri="{FF2B5EF4-FFF2-40B4-BE49-F238E27FC236}">
                <a16:creationId xmlns:a16="http://schemas.microsoft.com/office/drawing/2014/main" id="{95B74F6D-98B1-8C45-9600-D10E43B244DF}"/>
              </a:ext>
            </a:extLst>
          </p:cNvPr>
          <p:cNvGrpSpPr/>
          <p:nvPr/>
        </p:nvGrpSpPr>
        <p:grpSpPr>
          <a:xfrm>
            <a:off x="6442961" y="2438744"/>
            <a:ext cx="1435768" cy="1045858"/>
            <a:chOff x="6386780" y="1789435"/>
            <a:chExt cx="1435768" cy="1045858"/>
          </a:xfrm>
        </p:grpSpPr>
        <p:pic>
          <p:nvPicPr>
            <p:cNvPr id="8" name="Graphic 7" descr="Database">
              <a:extLst>
                <a:ext uri="{FF2B5EF4-FFF2-40B4-BE49-F238E27FC236}">
                  <a16:creationId xmlns:a16="http://schemas.microsoft.com/office/drawing/2014/main" id="{EF48C275-AED6-214D-AA31-4A1E6BE28B1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81824" y="2203939"/>
              <a:ext cx="929305" cy="631354"/>
            </a:xfrm>
            <a:prstGeom prst="rect">
              <a:avLst/>
            </a:prstGeom>
          </p:spPr>
        </p:pic>
        <p:sp>
          <p:nvSpPr>
            <p:cNvPr id="9" name="TextBox 8">
              <a:extLst>
                <a:ext uri="{FF2B5EF4-FFF2-40B4-BE49-F238E27FC236}">
                  <a16:creationId xmlns:a16="http://schemas.microsoft.com/office/drawing/2014/main" id="{C19C159D-EE7B-884F-B5CB-04E6EE61B308}"/>
                </a:ext>
              </a:extLst>
            </p:cNvPr>
            <p:cNvSpPr txBox="1"/>
            <p:nvPr/>
          </p:nvSpPr>
          <p:spPr>
            <a:xfrm>
              <a:off x="6386780" y="1789435"/>
              <a:ext cx="1435768"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77"/>
                  <a:cs typeface="Calibri"/>
                  <a:sym typeface="Calibri"/>
                </a:rPr>
                <a:t>Small Training data</a:t>
              </a:r>
            </a:p>
          </p:txBody>
        </p:sp>
      </p:grpSp>
      <p:pic>
        <p:nvPicPr>
          <p:cNvPr id="10" name="Graphic 9" descr="Gears">
            <a:extLst>
              <a:ext uri="{FF2B5EF4-FFF2-40B4-BE49-F238E27FC236}">
                <a16:creationId xmlns:a16="http://schemas.microsoft.com/office/drawing/2014/main" id="{485F00AF-09E6-9343-ADC8-D84C212860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5905" y="2565392"/>
            <a:ext cx="914400" cy="914400"/>
          </a:xfrm>
          <a:prstGeom prst="rect">
            <a:avLst/>
          </a:prstGeom>
        </p:spPr>
      </p:pic>
      <p:grpSp>
        <p:nvGrpSpPr>
          <p:cNvPr id="25" name="Group 24">
            <a:extLst>
              <a:ext uri="{FF2B5EF4-FFF2-40B4-BE49-F238E27FC236}">
                <a16:creationId xmlns:a16="http://schemas.microsoft.com/office/drawing/2014/main" id="{97857199-405B-0840-A394-9071527A6C09}"/>
              </a:ext>
            </a:extLst>
          </p:cNvPr>
          <p:cNvGrpSpPr/>
          <p:nvPr/>
        </p:nvGrpSpPr>
        <p:grpSpPr>
          <a:xfrm>
            <a:off x="6890388" y="987809"/>
            <a:ext cx="2923204" cy="1181433"/>
            <a:chOff x="7643030" y="889873"/>
            <a:chExt cx="2923204" cy="1181433"/>
          </a:xfrm>
        </p:grpSpPr>
        <p:pic>
          <p:nvPicPr>
            <p:cNvPr id="20" name="Graphic 19" descr="Database">
              <a:extLst>
                <a:ext uri="{FF2B5EF4-FFF2-40B4-BE49-F238E27FC236}">
                  <a16:creationId xmlns:a16="http://schemas.microsoft.com/office/drawing/2014/main" id="{BDF34582-DAAC-7B42-9FF4-7C8BFEBD363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19877" y="889873"/>
              <a:ext cx="929305" cy="631354"/>
            </a:xfrm>
            <a:prstGeom prst="rect">
              <a:avLst/>
            </a:prstGeom>
          </p:spPr>
        </p:pic>
        <p:pic>
          <p:nvPicPr>
            <p:cNvPr id="21" name="Graphic 20" descr="Database">
              <a:extLst>
                <a:ext uri="{FF2B5EF4-FFF2-40B4-BE49-F238E27FC236}">
                  <a16:creationId xmlns:a16="http://schemas.microsoft.com/office/drawing/2014/main" id="{771882B3-0F66-0A4F-B69A-C507A2C835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36929" y="889873"/>
              <a:ext cx="929305" cy="631354"/>
            </a:xfrm>
            <a:prstGeom prst="rect">
              <a:avLst/>
            </a:prstGeom>
          </p:spPr>
        </p:pic>
        <p:pic>
          <p:nvPicPr>
            <p:cNvPr id="22" name="Graphic 21" descr="Database">
              <a:extLst>
                <a:ext uri="{FF2B5EF4-FFF2-40B4-BE49-F238E27FC236}">
                  <a16:creationId xmlns:a16="http://schemas.microsoft.com/office/drawing/2014/main" id="{0F10A3CD-8584-E444-8C96-D4B44769C9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19878" y="1436923"/>
              <a:ext cx="929305" cy="631354"/>
            </a:xfrm>
            <a:prstGeom prst="rect">
              <a:avLst/>
            </a:prstGeom>
          </p:spPr>
        </p:pic>
        <p:pic>
          <p:nvPicPr>
            <p:cNvPr id="23" name="Graphic 22" descr="Database">
              <a:extLst>
                <a:ext uri="{FF2B5EF4-FFF2-40B4-BE49-F238E27FC236}">
                  <a16:creationId xmlns:a16="http://schemas.microsoft.com/office/drawing/2014/main" id="{FA0918D2-9E35-8E4B-B933-660CFD843BE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36929" y="1439952"/>
              <a:ext cx="929305" cy="631354"/>
            </a:xfrm>
            <a:prstGeom prst="rect">
              <a:avLst/>
            </a:prstGeom>
          </p:spPr>
        </p:pic>
        <p:sp>
          <p:nvSpPr>
            <p:cNvPr id="24" name="TextBox 23">
              <a:extLst>
                <a:ext uri="{FF2B5EF4-FFF2-40B4-BE49-F238E27FC236}">
                  <a16:creationId xmlns:a16="http://schemas.microsoft.com/office/drawing/2014/main" id="{AFDC968A-20B4-FE48-8D1A-140E165A5CC5}"/>
                </a:ext>
              </a:extLst>
            </p:cNvPr>
            <p:cNvSpPr txBox="1"/>
            <p:nvPr/>
          </p:nvSpPr>
          <p:spPr>
            <a:xfrm>
              <a:off x="7643030" y="1259909"/>
              <a:ext cx="1595992"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77"/>
                  <a:cs typeface="Calibri"/>
                  <a:sym typeface="Calibri"/>
                </a:rPr>
                <a:t>Lots of Unlabeled data</a:t>
              </a:r>
            </a:p>
          </p:txBody>
        </p:sp>
      </p:grpSp>
      <p:sp>
        <p:nvSpPr>
          <p:cNvPr id="26" name="Right Arrow 25">
            <a:extLst>
              <a:ext uri="{FF2B5EF4-FFF2-40B4-BE49-F238E27FC236}">
                <a16:creationId xmlns:a16="http://schemas.microsoft.com/office/drawing/2014/main" id="{A34FC149-61FC-6D4A-83F8-0A6CE0B6899E}"/>
              </a:ext>
            </a:extLst>
          </p:cNvPr>
          <p:cNvSpPr/>
          <p:nvPr/>
        </p:nvSpPr>
        <p:spPr>
          <a:xfrm>
            <a:off x="7920541" y="2999912"/>
            <a:ext cx="576187" cy="333823"/>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p:pic>
        <p:nvPicPr>
          <p:cNvPr id="27" name="Graphic 26" descr="Group of people">
            <a:extLst>
              <a:ext uri="{FF2B5EF4-FFF2-40B4-BE49-F238E27FC236}">
                <a16:creationId xmlns:a16="http://schemas.microsoft.com/office/drawing/2014/main" id="{0AE7477C-EC69-284A-BDC1-0129BFBFB65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22014" y="2570202"/>
            <a:ext cx="914400" cy="914400"/>
          </a:xfrm>
          <a:prstGeom prst="rect">
            <a:avLst/>
          </a:prstGeom>
        </p:spPr>
      </p:pic>
      <p:sp>
        <p:nvSpPr>
          <p:cNvPr id="28" name="Right Arrow 27">
            <a:extLst>
              <a:ext uri="{FF2B5EF4-FFF2-40B4-BE49-F238E27FC236}">
                <a16:creationId xmlns:a16="http://schemas.microsoft.com/office/drawing/2014/main" id="{B349DCC9-77E0-0441-B33F-F5D062597FC5}"/>
              </a:ext>
            </a:extLst>
          </p:cNvPr>
          <p:cNvSpPr/>
          <p:nvPr/>
        </p:nvSpPr>
        <p:spPr>
          <a:xfrm>
            <a:off x="9525499" y="2999911"/>
            <a:ext cx="576187" cy="333823"/>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p:sp>
        <p:nvSpPr>
          <p:cNvPr id="29" name="Down Arrow 28">
            <a:extLst>
              <a:ext uri="{FF2B5EF4-FFF2-40B4-BE49-F238E27FC236}">
                <a16:creationId xmlns:a16="http://schemas.microsoft.com/office/drawing/2014/main" id="{823CDEEC-3425-BA49-A237-B49F59765BA5}"/>
              </a:ext>
            </a:extLst>
          </p:cNvPr>
          <p:cNvSpPr/>
          <p:nvPr/>
        </p:nvSpPr>
        <p:spPr>
          <a:xfrm>
            <a:off x="8809137" y="2165301"/>
            <a:ext cx="372218" cy="437077"/>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p:sp>
        <p:nvSpPr>
          <p:cNvPr id="31" name="U-Turn Arrow 30">
            <a:extLst>
              <a:ext uri="{FF2B5EF4-FFF2-40B4-BE49-F238E27FC236}">
                <a16:creationId xmlns:a16="http://schemas.microsoft.com/office/drawing/2014/main" id="{DFB52EB5-A6F1-E942-9ACF-F31D16CC6100}"/>
              </a:ext>
            </a:extLst>
          </p:cNvPr>
          <p:cNvSpPr/>
          <p:nvPr/>
        </p:nvSpPr>
        <p:spPr>
          <a:xfrm rot="10800000">
            <a:off x="7061877" y="3475867"/>
            <a:ext cx="3719245" cy="463019"/>
          </a:xfrm>
          <a:prstGeom prst="uturnArrow">
            <a:avLst>
              <a:gd name="adj1" fmla="val 31657"/>
              <a:gd name="adj2" fmla="val 25000"/>
              <a:gd name="adj3" fmla="val 31657"/>
              <a:gd name="adj4" fmla="val 43750"/>
              <a:gd name="adj5" fmla="val 100000"/>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p:pic>
        <p:nvPicPr>
          <p:cNvPr id="34" name="Graphic 33" descr="Database">
            <a:extLst>
              <a:ext uri="{FF2B5EF4-FFF2-40B4-BE49-F238E27FC236}">
                <a16:creationId xmlns:a16="http://schemas.microsoft.com/office/drawing/2014/main" id="{CF3E014A-FC63-174B-8C41-4F3ABE1981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16409" y="4767375"/>
            <a:ext cx="929305" cy="631354"/>
          </a:xfrm>
          <a:prstGeom prst="rect">
            <a:avLst/>
          </a:prstGeom>
        </p:spPr>
      </p:pic>
      <p:sp>
        <p:nvSpPr>
          <p:cNvPr id="35" name="TextBox 34">
            <a:extLst>
              <a:ext uri="{FF2B5EF4-FFF2-40B4-BE49-F238E27FC236}">
                <a16:creationId xmlns:a16="http://schemas.microsoft.com/office/drawing/2014/main" id="{389388DF-36EF-BB46-AD9D-49E7FCC7A3EE}"/>
              </a:ext>
            </a:extLst>
          </p:cNvPr>
          <p:cNvSpPr txBox="1"/>
          <p:nvPr/>
        </p:nvSpPr>
        <p:spPr>
          <a:xfrm>
            <a:off x="6260865" y="4839982"/>
            <a:ext cx="995335"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77"/>
                <a:cs typeface="Calibri"/>
                <a:sym typeface="Calibri"/>
              </a:rPr>
              <a:t>Labeled data</a:t>
            </a:r>
          </a:p>
        </p:txBody>
      </p:sp>
      <p:pic>
        <p:nvPicPr>
          <p:cNvPr id="36" name="Graphic 35" descr="Database">
            <a:extLst>
              <a:ext uri="{FF2B5EF4-FFF2-40B4-BE49-F238E27FC236}">
                <a16:creationId xmlns:a16="http://schemas.microsoft.com/office/drawing/2014/main" id="{B75971EE-27D2-3244-A133-D93FB9115D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44484" y="4199130"/>
            <a:ext cx="929305" cy="631354"/>
          </a:xfrm>
          <a:prstGeom prst="rect">
            <a:avLst/>
          </a:prstGeom>
        </p:spPr>
      </p:pic>
      <p:pic>
        <p:nvPicPr>
          <p:cNvPr id="37" name="Graphic 36" descr="Database">
            <a:extLst>
              <a:ext uri="{FF2B5EF4-FFF2-40B4-BE49-F238E27FC236}">
                <a16:creationId xmlns:a16="http://schemas.microsoft.com/office/drawing/2014/main" id="{E2061710-9BBE-C94D-AC8B-45914DE7D0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44484" y="4767375"/>
            <a:ext cx="929305" cy="631354"/>
          </a:xfrm>
          <a:prstGeom prst="rect">
            <a:avLst/>
          </a:prstGeom>
        </p:spPr>
      </p:pic>
      <p:pic>
        <p:nvPicPr>
          <p:cNvPr id="38" name="Graphic 37" descr="Database">
            <a:extLst>
              <a:ext uri="{FF2B5EF4-FFF2-40B4-BE49-F238E27FC236}">
                <a16:creationId xmlns:a16="http://schemas.microsoft.com/office/drawing/2014/main" id="{46E211B9-7BE7-4544-9921-1812F094DE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57795" y="5328315"/>
            <a:ext cx="929305" cy="631354"/>
          </a:xfrm>
          <a:prstGeom prst="rect">
            <a:avLst/>
          </a:prstGeom>
        </p:spPr>
      </p:pic>
      <p:cxnSp>
        <p:nvCxnSpPr>
          <p:cNvPr id="40" name="Straight Arrow Connector 39">
            <a:extLst>
              <a:ext uri="{FF2B5EF4-FFF2-40B4-BE49-F238E27FC236}">
                <a16:creationId xmlns:a16="http://schemas.microsoft.com/office/drawing/2014/main" id="{8DD42FD9-050D-654F-B71A-9B2D8C6227F7}"/>
              </a:ext>
            </a:extLst>
          </p:cNvPr>
          <p:cNvCxnSpPr>
            <a:endCxn id="36" idx="1"/>
          </p:cNvCxnSpPr>
          <p:nvPr/>
        </p:nvCxnSpPr>
        <p:spPr>
          <a:xfrm flipV="1">
            <a:off x="7920541" y="4514807"/>
            <a:ext cx="423943" cy="272174"/>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3D5FC105-AA27-AA46-8B63-7986FD35DF1F}"/>
              </a:ext>
            </a:extLst>
          </p:cNvPr>
          <p:cNvCxnSpPr>
            <a:cxnSpLocks/>
            <a:stCxn id="34" idx="3"/>
            <a:endCxn id="37" idx="1"/>
          </p:cNvCxnSpPr>
          <p:nvPr/>
        </p:nvCxnSpPr>
        <p:spPr>
          <a:xfrm>
            <a:off x="7845714" y="5083052"/>
            <a:ext cx="498770" cy="0"/>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5" name="Straight Arrow Connector 44">
            <a:extLst>
              <a:ext uri="{FF2B5EF4-FFF2-40B4-BE49-F238E27FC236}">
                <a16:creationId xmlns:a16="http://schemas.microsoft.com/office/drawing/2014/main" id="{FE2F0DF5-AFF4-B543-9D7A-E1A31BA9AC34}"/>
              </a:ext>
            </a:extLst>
          </p:cNvPr>
          <p:cNvCxnSpPr>
            <a:cxnSpLocks/>
            <a:endCxn id="38" idx="1"/>
          </p:cNvCxnSpPr>
          <p:nvPr/>
        </p:nvCxnSpPr>
        <p:spPr>
          <a:xfrm>
            <a:off x="7920542" y="5368504"/>
            <a:ext cx="437253" cy="275488"/>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50" name="Picture 49">
            <a:extLst>
              <a:ext uri="{FF2B5EF4-FFF2-40B4-BE49-F238E27FC236}">
                <a16:creationId xmlns:a16="http://schemas.microsoft.com/office/drawing/2014/main" id="{EC4C1A18-06BD-A34B-AC35-FD4FF62A21EB}"/>
              </a:ext>
            </a:extLst>
          </p:cNvPr>
          <p:cNvPicPr>
            <a:picLocks noChangeAspect="1"/>
          </p:cNvPicPr>
          <p:nvPr/>
        </p:nvPicPr>
        <p:blipFill>
          <a:blip r:embed="rId8">
            <a:duotone>
              <a:schemeClr val="accent5">
                <a:shade val="45000"/>
                <a:satMod val="135000"/>
              </a:schemeClr>
              <a:prstClr val="white"/>
            </a:duotone>
          </a:blip>
          <a:stretch>
            <a:fillRect/>
          </a:stretch>
        </p:blipFill>
        <p:spPr>
          <a:xfrm>
            <a:off x="9577162" y="4910667"/>
            <a:ext cx="337399" cy="337399"/>
          </a:xfrm>
          <a:prstGeom prst="rect">
            <a:avLst/>
          </a:prstGeom>
        </p:spPr>
      </p:pic>
      <p:pic>
        <p:nvPicPr>
          <p:cNvPr id="51" name="Picture 50">
            <a:extLst>
              <a:ext uri="{FF2B5EF4-FFF2-40B4-BE49-F238E27FC236}">
                <a16:creationId xmlns:a16="http://schemas.microsoft.com/office/drawing/2014/main" id="{EFAAD93C-94B3-2B45-81BF-A389571C1F9B}"/>
              </a:ext>
            </a:extLst>
          </p:cNvPr>
          <p:cNvPicPr>
            <a:picLocks noChangeAspect="1"/>
          </p:cNvPicPr>
          <p:nvPr/>
        </p:nvPicPr>
        <p:blipFill>
          <a:blip r:embed="rId8">
            <a:duotone>
              <a:schemeClr val="accent5">
                <a:shade val="45000"/>
                <a:satMod val="135000"/>
              </a:schemeClr>
              <a:prstClr val="white"/>
            </a:duotone>
          </a:blip>
          <a:stretch>
            <a:fillRect/>
          </a:stretch>
        </p:blipFill>
        <p:spPr>
          <a:xfrm>
            <a:off x="9577162" y="4345699"/>
            <a:ext cx="337399" cy="337399"/>
          </a:xfrm>
          <a:prstGeom prst="rect">
            <a:avLst/>
          </a:prstGeom>
        </p:spPr>
      </p:pic>
      <p:pic>
        <p:nvPicPr>
          <p:cNvPr id="52" name="Picture 51">
            <a:extLst>
              <a:ext uri="{FF2B5EF4-FFF2-40B4-BE49-F238E27FC236}">
                <a16:creationId xmlns:a16="http://schemas.microsoft.com/office/drawing/2014/main" id="{7EAA4582-5989-3D48-AE28-68AF37DC891C}"/>
              </a:ext>
            </a:extLst>
          </p:cNvPr>
          <p:cNvPicPr>
            <a:picLocks noChangeAspect="1"/>
          </p:cNvPicPr>
          <p:nvPr/>
        </p:nvPicPr>
        <p:blipFill>
          <a:blip r:embed="rId8">
            <a:duotone>
              <a:schemeClr val="accent5">
                <a:shade val="45000"/>
                <a:satMod val="135000"/>
              </a:schemeClr>
              <a:prstClr val="white"/>
            </a:duotone>
          </a:blip>
          <a:stretch>
            <a:fillRect/>
          </a:stretch>
        </p:blipFill>
        <p:spPr>
          <a:xfrm>
            <a:off x="9577162" y="5475292"/>
            <a:ext cx="337399" cy="337399"/>
          </a:xfrm>
          <a:prstGeom prst="rect">
            <a:avLst/>
          </a:prstGeom>
        </p:spPr>
      </p:pic>
      <p:cxnSp>
        <p:nvCxnSpPr>
          <p:cNvPr id="53" name="Straight Arrow Connector 52">
            <a:extLst>
              <a:ext uri="{FF2B5EF4-FFF2-40B4-BE49-F238E27FC236}">
                <a16:creationId xmlns:a16="http://schemas.microsoft.com/office/drawing/2014/main" id="{CD6082D2-AF0A-6649-88EB-9B05350546F2}"/>
              </a:ext>
            </a:extLst>
          </p:cNvPr>
          <p:cNvCxnSpPr>
            <a:cxnSpLocks/>
            <a:stCxn id="36" idx="3"/>
            <a:endCxn id="51" idx="1"/>
          </p:cNvCxnSpPr>
          <p:nvPr/>
        </p:nvCxnSpPr>
        <p:spPr>
          <a:xfrm flipV="1">
            <a:off x="9273789" y="4514399"/>
            <a:ext cx="303373" cy="408"/>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D0E3101A-4E14-364A-8096-00026EA05BFE}"/>
              </a:ext>
            </a:extLst>
          </p:cNvPr>
          <p:cNvCxnSpPr>
            <a:cxnSpLocks/>
            <a:stCxn id="37" idx="3"/>
            <a:endCxn id="50" idx="1"/>
          </p:cNvCxnSpPr>
          <p:nvPr/>
        </p:nvCxnSpPr>
        <p:spPr>
          <a:xfrm flipV="1">
            <a:off x="9273789" y="5079367"/>
            <a:ext cx="303373" cy="3685"/>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21DD4EE1-A938-994F-9D2E-BB671245F256}"/>
              </a:ext>
            </a:extLst>
          </p:cNvPr>
          <p:cNvCxnSpPr>
            <a:cxnSpLocks/>
            <a:stCxn id="38" idx="3"/>
            <a:endCxn id="52" idx="1"/>
          </p:cNvCxnSpPr>
          <p:nvPr/>
        </p:nvCxnSpPr>
        <p:spPr>
          <a:xfrm>
            <a:off x="9287100" y="5643992"/>
            <a:ext cx="290062" cy="0"/>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3" name="Right Brace 62">
            <a:extLst>
              <a:ext uri="{FF2B5EF4-FFF2-40B4-BE49-F238E27FC236}">
                <a16:creationId xmlns:a16="http://schemas.microsoft.com/office/drawing/2014/main" id="{0F9412B7-51FF-1B4B-B25F-8FA66B0DEB54}"/>
              </a:ext>
            </a:extLst>
          </p:cNvPr>
          <p:cNvSpPr/>
          <p:nvPr/>
        </p:nvSpPr>
        <p:spPr>
          <a:xfrm>
            <a:off x="10102542" y="4345699"/>
            <a:ext cx="234116" cy="1466992"/>
          </a:xfrm>
          <a:prstGeom prst="rightBrace">
            <a:avLst/>
          </a:prstGeom>
          <a:noFill/>
          <a:ln w="254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cs typeface="Calibri"/>
            </a:endParaRPr>
          </a:p>
        </p:txBody>
      </p:sp>
      <p:sp>
        <p:nvSpPr>
          <p:cNvPr id="64" name="TextBox 63">
            <a:extLst>
              <a:ext uri="{FF2B5EF4-FFF2-40B4-BE49-F238E27FC236}">
                <a16:creationId xmlns:a16="http://schemas.microsoft.com/office/drawing/2014/main" id="{8772A8B2-3D85-C04A-9DB6-7060FF4BF03C}"/>
              </a:ext>
            </a:extLst>
          </p:cNvPr>
          <p:cNvSpPr txBox="1"/>
          <p:nvPr/>
        </p:nvSpPr>
        <p:spPr>
          <a:xfrm>
            <a:off x="10324668" y="4814970"/>
            <a:ext cx="1225907"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Committee of classifiers</a:t>
            </a:r>
          </a:p>
        </p:txBody>
      </p:sp>
      <p:sp>
        <p:nvSpPr>
          <p:cNvPr id="65" name="TextBox 64">
            <a:extLst>
              <a:ext uri="{FF2B5EF4-FFF2-40B4-BE49-F238E27FC236}">
                <a16:creationId xmlns:a16="http://schemas.microsoft.com/office/drawing/2014/main" id="{9704BE39-F628-4B4B-A42D-3D3BAC8EA3D5}"/>
              </a:ext>
            </a:extLst>
          </p:cNvPr>
          <p:cNvSpPr txBox="1"/>
          <p:nvPr/>
        </p:nvSpPr>
        <p:spPr>
          <a:xfrm>
            <a:off x="7358001" y="5654609"/>
            <a:ext cx="1291685"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cs typeface="Calibri"/>
                <a:sym typeface="Calibri"/>
              </a:rPr>
              <a:t>Sampling with replacement</a:t>
            </a:r>
          </a:p>
        </p:txBody>
      </p:sp>
      <p:sp>
        <p:nvSpPr>
          <p:cNvPr id="3" name="TextBox 2">
            <a:extLst>
              <a:ext uri="{FF2B5EF4-FFF2-40B4-BE49-F238E27FC236}">
                <a16:creationId xmlns:a16="http://schemas.microsoft.com/office/drawing/2014/main" id="{7D7075BF-2146-784D-98A4-73D4625641DD}"/>
              </a:ext>
            </a:extLst>
          </p:cNvPr>
          <p:cNvSpPr txBox="1"/>
          <p:nvPr/>
        </p:nvSpPr>
        <p:spPr>
          <a:xfrm>
            <a:off x="9665673" y="698396"/>
            <a:ext cx="253306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dirty="0"/>
              <a:t>[</a:t>
            </a:r>
            <a:r>
              <a:rPr lang="en-US" dirty="0" err="1"/>
              <a:t>Mozafari</a:t>
            </a:r>
            <a:r>
              <a:rPr lang="en-US" dirty="0"/>
              <a:t> et al, PVLDB’14]</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2278746744"/>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D7C0E5-4AED-D74C-BEF6-95C6BDEFC8DC}"/>
              </a:ext>
            </a:extLst>
          </p:cNvPr>
          <p:cNvSpPr>
            <a:spLocks noGrp="1"/>
          </p:cNvSpPr>
          <p:nvPr>
            <p:ph type="sldNum" sz="quarter" idx="2"/>
          </p:nvPr>
        </p:nvSpPr>
        <p:spPr/>
        <p:txBody>
          <a:bodyPr/>
          <a:lstStyle/>
          <a:p>
            <a:fld id="{86CB4B4D-7CA3-9044-876B-883B54F8677D}" type="slidenum">
              <a:rPr lang="en-US" smtClean="0"/>
              <a:t>85</a:t>
            </a:fld>
            <a:endParaRPr lang="en-US"/>
          </a:p>
        </p:txBody>
      </p:sp>
      <p:sp>
        <p:nvSpPr>
          <p:cNvPr id="5" name="TextBox 4">
            <a:extLst>
              <a:ext uri="{FF2B5EF4-FFF2-40B4-BE49-F238E27FC236}">
                <a16:creationId xmlns:a16="http://schemas.microsoft.com/office/drawing/2014/main" id="{BA8F3837-B00E-A14A-A3D6-B1383E0AD382}"/>
              </a:ext>
            </a:extLst>
          </p:cNvPr>
          <p:cNvSpPr txBox="1"/>
          <p:nvPr/>
        </p:nvSpPr>
        <p:spPr>
          <a:xfrm>
            <a:off x="0" y="2859948"/>
            <a:ext cx="12192000"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IBM Plex Sans" panose="020B0503050203000203" pitchFamily="34" charset="77"/>
                <a:sym typeface="Calibri"/>
              </a:rPr>
              <a:t>References</a:t>
            </a:r>
            <a:endParaRPr kumimoji="0" lang="en-US" sz="2400" b="1" i="0" u="none" strike="noStrike" cap="none" spc="0" normalizeH="0" baseline="0" dirty="0">
              <a:ln>
                <a:noFill/>
              </a:ln>
              <a:solidFill>
                <a:srgbClr val="000000"/>
              </a:solidFill>
              <a:effectLst/>
              <a:uFillTx/>
              <a:latin typeface="IBM Plex Sans" panose="020B0503050203000203" pitchFamily="34" charset="77"/>
              <a:sym typeface="Calibri"/>
            </a:endParaRPr>
          </a:p>
        </p:txBody>
      </p:sp>
    </p:spTree>
    <p:extLst>
      <p:ext uri="{BB962C8B-B14F-4D97-AF65-F5344CB8AC3E}">
        <p14:creationId xmlns:p14="http://schemas.microsoft.com/office/powerpoint/2010/main" val="2407907645"/>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64D942C-E71F-8C45-A3E2-212A8C75CAA9}"/>
              </a:ext>
            </a:extLst>
          </p:cNvPr>
          <p:cNvSpPr>
            <a:spLocks noGrp="1"/>
          </p:cNvSpPr>
          <p:nvPr>
            <p:ph type="sldNum" sz="quarter" idx="2"/>
          </p:nvPr>
        </p:nvSpPr>
        <p:spPr/>
        <p:txBody>
          <a:bodyPr/>
          <a:lstStyle/>
          <a:p>
            <a:fld id="{86CB4B4D-7CA3-9044-876B-883B54F8677D}" type="slidenum">
              <a:rPr lang="en-US" smtClean="0"/>
              <a:t>86</a:t>
            </a:fld>
            <a:endParaRPr lang="en-US"/>
          </a:p>
        </p:txBody>
      </p:sp>
      <p:sp>
        <p:nvSpPr>
          <p:cNvPr id="3" name="Title 2">
            <a:extLst>
              <a:ext uri="{FF2B5EF4-FFF2-40B4-BE49-F238E27FC236}">
                <a16:creationId xmlns:a16="http://schemas.microsoft.com/office/drawing/2014/main" id="{D2229601-D338-3D47-931F-259A594E9BF7}"/>
              </a:ext>
            </a:extLst>
          </p:cNvPr>
          <p:cNvSpPr>
            <a:spLocks noGrp="1"/>
          </p:cNvSpPr>
          <p:nvPr>
            <p:ph type="title"/>
          </p:nvPr>
        </p:nvSpPr>
        <p:spPr/>
        <p:txBody>
          <a:bodyPr/>
          <a:lstStyle/>
          <a:p>
            <a:r>
              <a:rPr lang="en-US" dirty="0"/>
              <a:t>References</a:t>
            </a:r>
          </a:p>
        </p:txBody>
      </p:sp>
      <p:sp>
        <p:nvSpPr>
          <p:cNvPr id="4" name="Text Placeholder 3">
            <a:extLst>
              <a:ext uri="{FF2B5EF4-FFF2-40B4-BE49-F238E27FC236}">
                <a16:creationId xmlns:a16="http://schemas.microsoft.com/office/drawing/2014/main" id="{5A23B12A-0FFA-F247-A200-4E2131463CAD}"/>
              </a:ext>
            </a:extLst>
          </p:cNvPr>
          <p:cNvSpPr>
            <a:spLocks noGrp="1"/>
          </p:cNvSpPr>
          <p:nvPr>
            <p:ph type="body" idx="1"/>
          </p:nvPr>
        </p:nvSpPr>
        <p:spPr>
          <a:xfrm>
            <a:off x="609520" y="838200"/>
            <a:ext cx="10972166" cy="5410200"/>
          </a:xfrm>
        </p:spPr>
        <p:txBody>
          <a:bodyPr>
            <a:normAutofit/>
          </a:bodyPr>
          <a:lstStyle/>
          <a:p>
            <a:r>
              <a:rPr lang="en-US" sz="1400" dirty="0"/>
              <a:t>[Tejada, et al., Information Systems 2001]. Learning Object Identification Rules for Information Integration.</a:t>
            </a:r>
          </a:p>
          <a:p>
            <a:r>
              <a:rPr lang="en-US" sz="1400" dirty="0"/>
              <a:t>[</a:t>
            </a:r>
            <a:r>
              <a:rPr lang="en-US" sz="1400" dirty="0" err="1"/>
              <a:t>Sarawagi</a:t>
            </a:r>
            <a:r>
              <a:rPr lang="en-US" sz="1400" dirty="0"/>
              <a:t> and </a:t>
            </a:r>
            <a:r>
              <a:rPr lang="en-US" sz="1400" dirty="0" err="1"/>
              <a:t>Bhamidipaty</a:t>
            </a:r>
            <a:r>
              <a:rPr lang="en-US" sz="1400" dirty="0"/>
              <a:t>, KDD 2002]. Interactive Deduplication using Active Learning. SIGKDD 2002.</a:t>
            </a:r>
          </a:p>
          <a:p>
            <a:r>
              <a:rPr lang="en-US" sz="1400" dirty="0"/>
              <a:t>[</a:t>
            </a:r>
            <a:r>
              <a:rPr lang="en-US" sz="1400" dirty="0" err="1"/>
              <a:t>Isele</a:t>
            </a:r>
            <a:r>
              <a:rPr lang="en-US" sz="1400" dirty="0"/>
              <a:t> and </a:t>
            </a:r>
            <a:r>
              <a:rPr lang="en-US" sz="1400" dirty="0" err="1"/>
              <a:t>Bizer</a:t>
            </a:r>
            <a:r>
              <a:rPr lang="en-US" sz="1400" dirty="0"/>
              <a:t>. 2013].  Active Learning of Expressive Linkage Rules using Genetic Programming. Web Semantics: Science, Services and Agents on the World Wide Web (2013), 2–15.</a:t>
            </a:r>
          </a:p>
          <a:p>
            <a:r>
              <a:rPr lang="en-US" sz="1400" dirty="0"/>
              <a:t>[</a:t>
            </a:r>
            <a:r>
              <a:rPr lang="en-US" sz="1400" dirty="0" err="1"/>
              <a:t>Arasu</a:t>
            </a:r>
            <a:r>
              <a:rPr lang="en-US" sz="1400" dirty="0"/>
              <a:t> et al., SIGMOD 2010]. On Active Learning of Record Matching Packages. SIGMOD 2010.</a:t>
            </a:r>
          </a:p>
          <a:p>
            <a:r>
              <a:rPr lang="en-US" sz="1400" dirty="0"/>
              <a:t>[Fisher et al., PAKDD 2016]. Active Learning Based Entity Resolution Using Markov Logic. PAKDD 2016.</a:t>
            </a:r>
          </a:p>
          <a:p>
            <a:r>
              <a:rPr lang="en-US" sz="1400" dirty="0"/>
              <a:t>[Qian et al., CIKM 2017]. Active Learning for Large-Scale Entity Resolution. CIKM 2017</a:t>
            </a:r>
          </a:p>
          <a:p>
            <a:r>
              <a:rPr lang="en-US" sz="1400" dirty="0"/>
              <a:t>[Qian et al., VLDB 2019]. </a:t>
            </a:r>
            <a:r>
              <a:rPr lang="en-US" sz="1400" dirty="0" err="1"/>
              <a:t>SystemER</a:t>
            </a:r>
            <a:r>
              <a:rPr lang="en-US" sz="1400" dirty="0"/>
              <a:t>: A Human-in-the-loop System for Explainable Entity Resolution. VLDB 2019</a:t>
            </a:r>
          </a:p>
          <a:p>
            <a:r>
              <a:rPr lang="en-US" sz="1400" dirty="0"/>
              <a:t>[Kasai et al., ACL 2019]. Low-resource Deep Entity Resolution with Transfer and Active Learning. ACL 2019</a:t>
            </a:r>
          </a:p>
          <a:p>
            <a:r>
              <a:rPr lang="en-US" sz="1400" dirty="0"/>
              <a:t>[Buch and </a:t>
            </a:r>
            <a:r>
              <a:rPr lang="en-US" sz="1400" dirty="0" err="1"/>
              <a:t>Andrzejak</a:t>
            </a:r>
            <a:r>
              <a:rPr lang="en-US" sz="1400" dirty="0"/>
              <a:t>, CIKM 2015]. Approximate String Matching by End-Users using Active Learning. CIKM 2015</a:t>
            </a:r>
          </a:p>
          <a:p>
            <a:endParaRPr lang="en-US" sz="1400" dirty="0"/>
          </a:p>
          <a:p>
            <a:endParaRPr lang="en-US" sz="1400" dirty="0"/>
          </a:p>
        </p:txBody>
      </p:sp>
    </p:spTree>
    <p:extLst>
      <p:ext uri="{BB962C8B-B14F-4D97-AF65-F5344CB8AC3E}">
        <p14:creationId xmlns:p14="http://schemas.microsoft.com/office/powerpoint/2010/main" val="594558449"/>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B65258-DDEC-C841-B3F3-8F6C45F3745E}"/>
              </a:ext>
            </a:extLst>
          </p:cNvPr>
          <p:cNvSpPr>
            <a:spLocks noGrp="1"/>
          </p:cNvSpPr>
          <p:nvPr>
            <p:ph type="sldNum" sz="quarter" idx="2"/>
          </p:nvPr>
        </p:nvSpPr>
        <p:spPr/>
        <p:txBody>
          <a:bodyPr/>
          <a:lstStyle/>
          <a:p>
            <a:fld id="{86CB4B4D-7CA3-9044-876B-883B54F8677D}" type="slidenum">
              <a:rPr lang="en-US" smtClean="0"/>
              <a:t>87</a:t>
            </a:fld>
            <a:endParaRPr lang="en-US"/>
          </a:p>
        </p:txBody>
      </p:sp>
      <p:sp>
        <p:nvSpPr>
          <p:cNvPr id="3" name="Title 2">
            <a:extLst>
              <a:ext uri="{FF2B5EF4-FFF2-40B4-BE49-F238E27FC236}">
                <a16:creationId xmlns:a16="http://schemas.microsoft.com/office/drawing/2014/main" id="{FD274CCE-3AF7-6941-ABEF-5DD38F8B61D0}"/>
              </a:ext>
            </a:extLst>
          </p:cNvPr>
          <p:cNvSpPr>
            <a:spLocks noGrp="1"/>
          </p:cNvSpPr>
          <p:nvPr>
            <p:ph type="title"/>
          </p:nvPr>
        </p:nvSpPr>
        <p:spPr/>
        <p:txBody>
          <a:bodyPr>
            <a:normAutofit/>
          </a:bodyPr>
          <a:lstStyle/>
          <a:p>
            <a:r>
              <a:rPr lang="en-US" sz="2800" dirty="0"/>
              <a:t>Concluding Remarks</a:t>
            </a:r>
          </a:p>
        </p:txBody>
      </p:sp>
      <p:sp>
        <p:nvSpPr>
          <p:cNvPr id="4" name="Text Placeholder 3">
            <a:extLst>
              <a:ext uri="{FF2B5EF4-FFF2-40B4-BE49-F238E27FC236}">
                <a16:creationId xmlns:a16="http://schemas.microsoft.com/office/drawing/2014/main" id="{83AF5127-ECFA-0E4C-A9BD-983C3B960130}"/>
              </a:ext>
            </a:extLst>
          </p:cNvPr>
          <p:cNvSpPr>
            <a:spLocks noGrp="1"/>
          </p:cNvSpPr>
          <p:nvPr>
            <p:ph type="body" idx="1"/>
          </p:nvPr>
        </p:nvSpPr>
        <p:spPr>
          <a:xfrm>
            <a:off x="609519" y="1181100"/>
            <a:ext cx="11458433" cy="4921988"/>
          </a:xfrm>
        </p:spPr>
        <p:txBody>
          <a:bodyPr/>
          <a:lstStyle/>
          <a:p>
            <a:pPr>
              <a:lnSpc>
                <a:spcPts val="2360"/>
              </a:lnSpc>
            </a:pPr>
            <a:r>
              <a:rPr lang="en-US" sz="2000" dirty="0">
                <a:solidFill>
                  <a:schemeClr val="tx1"/>
                </a:solidFill>
              </a:rPr>
              <a:t>Entity Resolution can be complex at every one of its stages (</a:t>
            </a:r>
            <a:r>
              <a:rPr lang="en-US" sz="2000" i="1" dirty="0">
                <a:solidFill>
                  <a:schemeClr val="tx1"/>
                </a:solidFill>
              </a:rPr>
              <a:t>blocking</a:t>
            </a:r>
            <a:r>
              <a:rPr lang="en-US" sz="2000" dirty="0">
                <a:solidFill>
                  <a:schemeClr val="tx1"/>
                </a:solidFill>
              </a:rPr>
              <a:t>, </a:t>
            </a:r>
            <a:r>
              <a:rPr lang="en-US" sz="2000" i="1" dirty="0">
                <a:solidFill>
                  <a:schemeClr val="tx1"/>
                </a:solidFill>
              </a:rPr>
              <a:t>matching</a:t>
            </a:r>
            <a:r>
              <a:rPr lang="en-US" sz="2000" dirty="0">
                <a:solidFill>
                  <a:schemeClr val="tx1"/>
                </a:solidFill>
              </a:rPr>
              <a:t>, </a:t>
            </a:r>
            <a:r>
              <a:rPr lang="en-US" sz="2000" i="1" dirty="0">
                <a:solidFill>
                  <a:schemeClr val="tx1"/>
                </a:solidFill>
              </a:rPr>
              <a:t>clustering</a:t>
            </a:r>
            <a:r>
              <a:rPr lang="en-US" sz="2000" dirty="0">
                <a:solidFill>
                  <a:schemeClr val="tx1"/>
                </a:solidFill>
              </a:rPr>
              <a:t>).</a:t>
            </a:r>
          </a:p>
          <a:p>
            <a:pPr marL="453953" lvl="1" indent="0">
              <a:lnSpc>
                <a:spcPts val="2360"/>
              </a:lnSpc>
              <a:buNone/>
            </a:pPr>
            <a:r>
              <a:rPr lang="en-US" dirty="0">
                <a:solidFill>
                  <a:schemeClr val="tx1"/>
                </a:solidFill>
              </a:rPr>
              <a:t> </a:t>
            </a:r>
          </a:p>
          <a:p>
            <a:pPr>
              <a:lnSpc>
                <a:spcPts val="2360"/>
              </a:lnSpc>
            </a:pPr>
            <a:r>
              <a:rPr lang="en-US" sz="2000" dirty="0">
                <a:solidFill>
                  <a:schemeClr val="tx1"/>
                </a:solidFill>
              </a:rPr>
              <a:t>Often conflicting requirements: </a:t>
            </a:r>
          </a:p>
          <a:p>
            <a:pPr lvl="1">
              <a:lnSpc>
                <a:spcPts val="2360"/>
              </a:lnSpc>
            </a:pPr>
            <a:r>
              <a:rPr lang="en-US" i="1" dirty="0">
                <a:solidFill>
                  <a:schemeClr val="tx1"/>
                </a:solidFill>
              </a:rPr>
              <a:t>needs domain-specific human expertise and guidance, </a:t>
            </a:r>
          </a:p>
          <a:p>
            <a:pPr lvl="1">
              <a:lnSpc>
                <a:spcPts val="2360"/>
              </a:lnSpc>
            </a:pPr>
            <a:r>
              <a:rPr lang="en-US" i="1" dirty="0">
                <a:solidFill>
                  <a:schemeClr val="tx1"/>
                </a:solidFill>
              </a:rPr>
              <a:t>but small labeled data (small human effort in general), </a:t>
            </a:r>
          </a:p>
          <a:p>
            <a:pPr lvl="1">
              <a:lnSpc>
                <a:spcPts val="2360"/>
              </a:lnSpc>
            </a:pPr>
            <a:r>
              <a:rPr lang="en-US" i="1" dirty="0">
                <a:solidFill>
                  <a:schemeClr val="tx1"/>
                </a:solidFill>
              </a:rPr>
              <a:t>high accuracy</a:t>
            </a:r>
          </a:p>
          <a:p>
            <a:pPr lvl="1">
              <a:lnSpc>
                <a:spcPts val="2360"/>
              </a:lnSpc>
            </a:pPr>
            <a:r>
              <a:rPr lang="en-US" i="1" dirty="0">
                <a:solidFill>
                  <a:schemeClr val="tx1"/>
                </a:solidFill>
              </a:rPr>
              <a:t>explainability</a:t>
            </a:r>
          </a:p>
          <a:p>
            <a:pPr marL="0" indent="0">
              <a:lnSpc>
                <a:spcPts val="2360"/>
              </a:lnSpc>
              <a:buNone/>
            </a:pPr>
            <a:endParaRPr lang="en-US" dirty="0">
              <a:solidFill>
                <a:schemeClr val="tx1"/>
              </a:solidFill>
            </a:endParaRPr>
          </a:p>
          <a:p>
            <a:pPr>
              <a:lnSpc>
                <a:spcPts val="2560"/>
              </a:lnSpc>
            </a:pPr>
            <a:r>
              <a:rPr lang="en-US" sz="2000" dirty="0">
                <a:solidFill>
                  <a:schemeClr val="tx1"/>
                </a:solidFill>
              </a:rPr>
              <a:t>The challenge of human-in-the-loop systems is to reach the right mix of </a:t>
            </a:r>
          </a:p>
          <a:p>
            <a:pPr marL="863836" lvl="2" indent="0">
              <a:lnSpc>
                <a:spcPts val="2560"/>
              </a:lnSpc>
              <a:buNone/>
            </a:pPr>
            <a:r>
              <a:rPr lang="en-US" sz="1800" b="1" dirty="0">
                <a:solidFill>
                  <a:schemeClr val="bg2"/>
                </a:solidFill>
              </a:rPr>
              <a:t>	human guidance </a:t>
            </a:r>
            <a:r>
              <a:rPr lang="en-US" sz="1800" dirty="0">
                <a:solidFill>
                  <a:schemeClr val="tx1"/>
                </a:solidFill>
              </a:rPr>
              <a:t>vs.</a:t>
            </a:r>
            <a:r>
              <a:rPr lang="en-US" dirty="0">
                <a:solidFill>
                  <a:schemeClr val="tx1"/>
                </a:solidFill>
              </a:rPr>
              <a:t> </a:t>
            </a:r>
            <a:r>
              <a:rPr lang="en-US" sz="1800" b="1" dirty="0">
                <a:solidFill>
                  <a:schemeClr val="bg2"/>
                </a:solidFill>
              </a:rPr>
              <a:t>automation</a:t>
            </a:r>
            <a:endParaRPr lang="en-US" sz="1800" dirty="0">
              <a:solidFill>
                <a:schemeClr val="bg2"/>
              </a:solidFill>
            </a:endParaRPr>
          </a:p>
          <a:p>
            <a:pPr marL="0" indent="0">
              <a:buNone/>
            </a:pPr>
            <a:endParaRPr lang="en-US" dirty="0"/>
          </a:p>
          <a:p>
            <a:pPr marL="447230" lvl="1" indent="0">
              <a:buNone/>
            </a:pPr>
            <a:r>
              <a:rPr lang="en-US" sz="2000" i="1" dirty="0">
                <a:solidFill>
                  <a:schemeClr val="bg2"/>
                </a:solidFill>
              </a:rPr>
              <a:t>People are good at either labeling tasks or at giving domain-specific rules (if a domain expert), but the machine is best at tuning to the actual data.</a:t>
            </a:r>
          </a:p>
        </p:txBody>
      </p:sp>
    </p:spTree>
    <p:extLst>
      <p:ext uri="{BB962C8B-B14F-4D97-AF65-F5344CB8AC3E}">
        <p14:creationId xmlns:p14="http://schemas.microsoft.com/office/powerpoint/2010/main" val="1325118119"/>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C250EA-3F11-194B-AF6A-4735C45402C4}"/>
              </a:ext>
            </a:extLst>
          </p:cNvPr>
          <p:cNvSpPr>
            <a:spLocks noGrp="1"/>
          </p:cNvSpPr>
          <p:nvPr>
            <p:ph type="title"/>
          </p:nvPr>
        </p:nvSpPr>
        <p:spPr>
          <a:xfrm>
            <a:off x="443381" y="276263"/>
            <a:ext cx="10448962" cy="530740"/>
          </a:xfrm>
        </p:spPr>
        <p:txBody>
          <a:bodyPr>
            <a:normAutofit/>
          </a:bodyPr>
          <a:lstStyle/>
          <a:p>
            <a:r>
              <a:rPr lang="en-US" sz="2800" dirty="0"/>
              <a:t>ER Learning with Human in the Loop: The Landscape</a:t>
            </a:r>
          </a:p>
        </p:txBody>
      </p:sp>
      <p:sp>
        <p:nvSpPr>
          <p:cNvPr id="5" name="Slide Number Placeholder 4">
            <a:extLst>
              <a:ext uri="{FF2B5EF4-FFF2-40B4-BE49-F238E27FC236}">
                <a16:creationId xmlns:a16="http://schemas.microsoft.com/office/drawing/2014/main" id="{83B22B06-0361-EE4A-BB93-8B2499D1FA5A}"/>
              </a:ext>
            </a:extLst>
          </p:cNvPr>
          <p:cNvSpPr>
            <a:spLocks noGrp="1"/>
          </p:cNvSpPr>
          <p:nvPr>
            <p:ph type="sldNum" sz="quarter" idx="2"/>
          </p:nvPr>
        </p:nvSpPr>
        <p:spPr/>
        <p:txBody>
          <a:bodyPr/>
          <a:lstStyle/>
          <a:p>
            <a:fld id="{86CB4B4D-7CA3-9044-876B-883B54F8677D}" type="slidenum">
              <a:rPr lang="en-US" smtClean="0"/>
              <a:t>88</a:t>
            </a:fld>
            <a:endParaRPr lang="en-US"/>
          </a:p>
        </p:txBody>
      </p:sp>
      <p:grpSp>
        <p:nvGrpSpPr>
          <p:cNvPr id="7" name="Group 6">
            <a:extLst>
              <a:ext uri="{FF2B5EF4-FFF2-40B4-BE49-F238E27FC236}">
                <a16:creationId xmlns:a16="http://schemas.microsoft.com/office/drawing/2014/main" id="{A92033B2-4AB9-A24F-BEB8-F15002F9DEE8}"/>
              </a:ext>
            </a:extLst>
          </p:cNvPr>
          <p:cNvGrpSpPr/>
          <p:nvPr/>
        </p:nvGrpSpPr>
        <p:grpSpPr>
          <a:xfrm>
            <a:off x="1499179" y="2102529"/>
            <a:ext cx="9363456" cy="3702845"/>
            <a:chOff x="1443210" y="1095678"/>
            <a:chExt cx="8736375" cy="5208966"/>
          </a:xfrm>
        </p:grpSpPr>
        <p:cxnSp>
          <p:nvCxnSpPr>
            <p:cNvPr id="8" name="Straight Arrow Connector 7">
              <a:extLst>
                <a:ext uri="{FF2B5EF4-FFF2-40B4-BE49-F238E27FC236}">
                  <a16:creationId xmlns:a16="http://schemas.microsoft.com/office/drawing/2014/main" id="{A17922F6-77CE-A044-BF06-A5CFAC274D62}"/>
                </a:ext>
              </a:extLst>
            </p:cNvPr>
            <p:cNvCxnSpPr>
              <a:cxnSpLocks/>
            </p:cNvCxnSpPr>
            <p:nvPr/>
          </p:nvCxnSpPr>
          <p:spPr>
            <a:xfrm flipV="1">
              <a:off x="1454227" y="1095678"/>
              <a:ext cx="0" cy="5139869"/>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78EEBEEA-A38E-204C-B7F1-09968CC22B1E}"/>
                </a:ext>
              </a:extLst>
            </p:cNvPr>
            <p:cNvCxnSpPr>
              <a:cxnSpLocks/>
            </p:cNvCxnSpPr>
            <p:nvPr/>
          </p:nvCxnSpPr>
          <p:spPr>
            <a:xfrm flipV="1">
              <a:off x="1443210" y="6267399"/>
              <a:ext cx="8736375" cy="37245"/>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grpSp>
      <p:sp>
        <p:nvSpPr>
          <p:cNvPr id="10" name="TextBox 9">
            <a:extLst>
              <a:ext uri="{FF2B5EF4-FFF2-40B4-BE49-F238E27FC236}">
                <a16:creationId xmlns:a16="http://schemas.microsoft.com/office/drawing/2014/main" id="{B4214223-B758-BD46-A557-C30F8E973348}"/>
              </a:ext>
            </a:extLst>
          </p:cNvPr>
          <p:cNvSpPr txBox="1"/>
          <p:nvPr/>
        </p:nvSpPr>
        <p:spPr>
          <a:xfrm>
            <a:off x="686446" y="1098616"/>
            <a:ext cx="2711857" cy="830997"/>
          </a:xfrm>
          <a:prstGeom prst="rect">
            <a:avLst/>
          </a:prstGeom>
          <a:noFill/>
        </p:spPr>
        <p:txBody>
          <a:bodyPr wrap="square" rtlCol="0">
            <a:spAutoFit/>
          </a:bodyPr>
          <a:lstStyle/>
          <a:p>
            <a:r>
              <a:rPr lang="en-US" sz="1600" b="1" dirty="0">
                <a:solidFill>
                  <a:schemeClr val="accent6">
                    <a:lumMod val="50000"/>
                  </a:schemeClr>
                </a:solidFill>
                <a:latin typeface="IBM Plex Sans" panose="020B0503050203000203" pitchFamily="34" charset="0"/>
                <a:cs typeface="CordiaUPC" panose="020B0304020202020204" pitchFamily="34" charset="-34"/>
              </a:rPr>
              <a:t>Human expertise incorporated in the model</a:t>
            </a:r>
          </a:p>
          <a:p>
            <a:r>
              <a:rPr lang="en-US" sz="1600" b="1" dirty="0">
                <a:solidFill>
                  <a:schemeClr val="accent6">
                    <a:lumMod val="50000"/>
                  </a:schemeClr>
                </a:solidFill>
                <a:latin typeface="IBM Plex Sans" panose="020B0503050203000203" pitchFamily="34" charset="0"/>
                <a:cs typeface="CordiaUPC" panose="020B0304020202020204" pitchFamily="34" charset="-34"/>
              </a:rPr>
              <a:t>/Explainability</a:t>
            </a:r>
          </a:p>
        </p:txBody>
      </p:sp>
      <p:sp>
        <p:nvSpPr>
          <p:cNvPr id="22" name="TextBox 21">
            <a:extLst>
              <a:ext uri="{FF2B5EF4-FFF2-40B4-BE49-F238E27FC236}">
                <a16:creationId xmlns:a16="http://schemas.microsoft.com/office/drawing/2014/main" id="{67675730-68EB-784D-989A-B2CA516052AF}"/>
              </a:ext>
            </a:extLst>
          </p:cNvPr>
          <p:cNvSpPr txBox="1"/>
          <p:nvPr/>
        </p:nvSpPr>
        <p:spPr>
          <a:xfrm>
            <a:off x="10259585" y="5876132"/>
            <a:ext cx="590226" cy="338554"/>
          </a:xfrm>
          <a:prstGeom prst="rect">
            <a:avLst/>
          </a:prstGeom>
          <a:noFill/>
        </p:spPr>
        <p:txBody>
          <a:bodyPr wrap="square" rtlCol="0">
            <a:spAutoFit/>
          </a:bodyPr>
          <a:lstStyle/>
          <a:p>
            <a:r>
              <a:rPr lang="en-US" sz="1600" dirty="0">
                <a:latin typeface="IBM Plex Sans" panose="020B0503050203000203" pitchFamily="34" charset="0"/>
              </a:rPr>
              <a:t>high</a:t>
            </a:r>
          </a:p>
        </p:txBody>
      </p:sp>
      <p:sp>
        <p:nvSpPr>
          <p:cNvPr id="23" name="TextBox 22">
            <a:extLst>
              <a:ext uri="{FF2B5EF4-FFF2-40B4-BE49-F238E27FC236}">
                <a16:creationId xmlns:a16="http://schemas.microsoft.com/office/drawing/2014/main" id="{E4C94519-60C7-D14F-98CA-538ECAF2964F}"/>
              </a:ext>
            </a:extLst>
          </p:cNvPr>
          <p:cNvSpPr txBox="1"/>
          <p:nvPr/>
        </p:nvSpPr>
        <p:spPr>
          <a:xfrm>
            <a:off x="920761" y="5876132"/>
            <a:ext cx="523605" cy="338554"/>
          </a:xfrm>
          <a:prstGeom prst="rect">
            <a:avLst/>
          </a:prstGeom>
          <a:noFill/>
        </p:spPr>
        <p:txBody>
          <a:bodyPr wrap="square" rtlCol="0">
            <a:spAutoFit/>
          </a:bodyPr>
          <a:lstStyle/>
          <a:p>
            <a:r>
              <a:rPr lang="en-US" sz="1600" dirty="0">
                <a:latin typeface="IBM Plex Sans" panose="020B0503050203000203" pitchFamily="34" charset="0"/>
              </a:rPr>
              <a:t>low</a:t>
            </a:r>
          </a:p>
        </p:txBody>
      </p:sp>
      <p:sp>
        <p:nvSpPr>
          <p:cNvPr id="25" name="TextBox 24">
            <a:extLst>
              <a:ext uri="{FF2B5EF4-FFF2-40B4-BE49-F238E27FC236}">
                <a16:creationId xmlns:a16="http://schemas.microsoft.com/office/drawing/2014/main" id="{39C808DB-BB80-9449-AA35-F03E0A2A5DF6}"/>
              </a:ext>
            </a:extLst>
          </p:cNvPr>
          <p:cNvSpPr txBox="1"/>
          <p:nvPr/>
        </p:nvSpPr>
        <p:spPr>
          <a:xfrm>
            <a:off x="854140" y="2142674"/>
            <a:ext cx="590226" cy="338554"/>
          </a:xfrm>
          <a:prstGeom prst="rect">
            <a:avLst/>
          </a:prstGeom>
          <a:noFill/>
        </p:spPr>
        <p:txBody>
          <a:bodyPr wrap="square" rtlCol="0">
            <a:spAutoFit/>
          </a:bodyPr>
          <a:lstStyle/>
          <a:p>
            <a:r>
              <a:rPr lang="en-US" sz="1600" dirty="0">
                <a:latin typeface="IBM Plex Sans" panose="020B0503050203000203" pitchFamily="34" charset="0"/>
              </a:rPr>
              <a:t>high</a:t>
            </a:r>
          </a:p>
        </p:txBody>
      </p:sp>
      <p:sp>
        <p:nvSpPr>
          <p:cNvPr id="31" name="TextBox 30">
            <a:extLst>
              <a:ext uri="{FF2B5EF4-FFF2-40B4-BE49-F238E27FC236}">
                <a16:creationId xmlns:a16="http://schemas.microsoft.com/office/drawing/2014/main" id="{C5E70AD1-8B79-2348-8219-E695F32E10DC}"/>
              </a:ext>
            </a:extLst>
          </p:cNvPr>
          <p:cNvSpPr txBox="1"/>
          <p:nvPr/>
        </p:nvSpPr>
        <p:spPr>
          <a:xfrm>
            <a:off x="9084450" y="5199482"/>
            <a:ext cx="1883827" cy="584775"/>
          </a:xfrm>
          <a:prstGeom prst="rect">
            <a:avLst/>
          </a:prstGeom>
          <a:noFill/>
        </p:spPr>
        <p:txBody>
          <a:bodyPr wrap="square" rtlCol="0">
            <a:spAutoFit/>
          </a:bodyPr>
          <a:lstStyle/>
          <a:p>
            <a:r>
              <a:rPr lang="en-US" sz="1600" b="1" dirty="0">
                <a:solidFill>
                  <a:schemeClr val="accent6">
                    <a:lumMod val="50000"/>
                  </a:schemeClr>
                </a:solidFill>
                <a:latin typeface="IBM Plex Sans" panose="020B0503050203000203" pitchFamily="34" charset="0"/>
                <a:cs typeface="CordiaUPC" panose="020B0304020202020204" pitchFamily="34" charset="-34"/>
              </a:rPr>
              <a:t>Automatic Tuning</a:t>
            </a:r>
          </a:p>
          <a:p>
            <a:r>
              <a:rPr lang="en-US" sz="1600" b="1" dirty="0">
                <a:solidFill>
                  <a:schemeClr val="accent6">
                    <a:lumMod val="50000"/>
                  </a:schemeClr>
                </a:solidFill>
                <a:latin typeface="IBM Plex Sans" panose="020B0503050203000203" pitchFamily="34" charset="0"/>
                <a:cs typeface="CordiaUPC" panose="020B0304020202020204" pitchFamily="34" charset="-34"/>
              </a:rPr>
              <a:t>/ Less guidance</a:t>
            </a:r>
          </a:p>
        </p:txBody>
      </p:sp>
      <p:sp>
        <p:nvSpPr>
          <p:cNvPr id="32" name="Rectangle 31">
            <a:extLst>
              <a:ext uri="{FF2B5EF4-FFF2-40B4-BE49-F238E27FC236}">
                <a16:creationId xmlns:a16="http://schemas.microsoft.com/office/drawing/2014/main" id="{A204F347-5DB8-6342-A573-945E643C1083}"/>
              </a:ext>
            </a:extLst>
          </p:cNvPr>
          <p:cNvSpPr/>
          <p:nvPr/>
        </p:nvSpPr>
        <p:spPr>
          <a:xfrm>
            <a:off x="1691497" y="2161970"/>
            <a:ext cx="2440346" cy="523220"/>
          </a:xfrm>
          <a:prstGeom prst="rect">
            <a:avLst/>
          </a:prstGeom>
        </p:spPr>
        <p:txBody>
          <a:bodyPr wrap="square">
            <a:spAutoFit/>
          </a:bodyPr>
          <a:lstStyle/>
          <a:p>
            <a:r>
              <a:rPr lang="en-US" sz="1400" b="1" dirty="0">
                <a:latin typeface="IBM Plex Sans" panose="020B0503050203000203" pitchFamily="34" charset="0"/>
              </a:rPr>
              <a:t>Manual algorithm </a:t>
            </a:r>
            <a:r>
              <a:rPr lang="en-US" sz="1400" dirty="0">
                <a:latin typeface="IBM Plex Sans" panose="020B0503050203000203" pitchFamily="34" charset="0"/>
              </a:rPr>
              <a:t>by the expert (e.g., ER rule writing)</a:t>
            </a:r>
          </a:p>
        </p:txBody>
      </p:sp>
      <p:sp>
        <p:nvSpPr>
          <p:cNvPr id="33" name="Rectangle 32">
            <a:extLst>
              <a:ext uri="{FF2B5EF4-FFF2-40B4-BE49-F238E27FC236}">
                <a16:creationId xmlns:a16="http://schemas.microsoft.com/office/drawing/2014/main" id="{851FF0E2-A224-D941-9FA2-348E3D7E9F4C}"/>
              </a:ext>
            </a:extLst>
          </p:cNvPr>
          <p:cNvSpPr/>
          <p:nvPr/>
        </p:nvSpPr>
        <p:spPr>
          <a:xfrm>
            <a:off x="2639158" y="4794761"/>
            <a:ext cx="2034357" cy="738664"/>
          </a:xfrm>
          <a:prstGeom prst="rect">
            <a:avLst/>
          </a:prstGeom>
        </p:spPr>
        <p:txBody>
          <a:bodyPr wrap="square">
            <a:spAutoFit/>
          </a:bodyPr>
          <a:lstStyle/>
          <a:p>
            <a:r>
              <a:rPr lang="en-US" sz="1400" b="1" dirty="0">
                <a:latin typeface="IBM Plex Sans" panose="020B0503050203000203" pitchFamily="34" charset="0"/>
              </a:rPr>
              <a:t>Crowd-sourcing </a:t>
            </a:r>
            <a:r>
              <a:rPr lang="en-US" sz="1400" dirty="0">
                <a:latin typeface="IBM Plex Sans" panose="020B0503050203000203" pitchFamily="34" charset="0"/>
              </a:rPr>
              <a:t>to run a one-time ER task </a:t>
            </a:r>
          </a:p>
          <a:p>
            <a:r>
              <a:rPr lang="en-US" sz="1400" dirty="0">
                <a:latin typeface="IBM Plex Sans" panose="020B0503050203000203" pitchFamily="34" charset="0"/>
              </a:rPr>
              <a:t>(there is no model)</a:t>
            </a:r>
          </a:p>
        </p:txBody>
      </p:sp>
      <p:sp>
        <p:nvSpPr>
          <p:cNvPr id="34" name="Rectangle 33">
            <a:extLst>
              <a:ext uri="{FF2B5EF4-FFF2-40B4-BE49-F238E27FC236}">
                <a16:creationId xmlns:a16="http://schemas.microsoft.com/office/drawing/2014/main" id="{D0C8C811-AD75-2842-A489-8D86BDDCAE57}"/>
              </a:ext>
            </a:extLst>
          </p:cNvPr>
          <p:cNvSpPr/>
          <p:nvPr/>
        </p:nvSpPr>
        <p:spPr>
          <a:xfrm>
            <a:off x="2649696" y="3898727"/>
            <a:ext cx="2034362" cy="738664"/>
          </a:xfrm>
          <a:prstGeom prst="rect">
            <a:avLst/>
          </a:prstGeom>
        </p:spPr>
        <p:txBody>
          <a:bodyPr wrap="square">
            <a:spAutoFit/>
          </a:bodyPr>
          <a:lstStyle/>
          <a:p>
            <a:r>
              <a:rPr lang="en-US" sz="1400" b="1" dirty="0">
                <a:latin typeface="IBM Plex Sans" panose="020B0503050203000203" pitchFamily="34" charset="0"/>
              </a:rPr>
              <a:t>Crowdsourcing</a:t>
            </a:r>
            <a:r>
              <a:rPr lang="en-US" sz="1400" dirty="0">
                <a:latin typeface="IBM Plex Sans" panose="020B0503050203000203" pitchFamily="34" charset="0"/>
              </a:rPr>
              <a:t> to acquire labels (to train a reusable model)</a:t>
            </a:r>
          </a:p>
        </p:txBody>
      </p:sp>
      <p:sp>
        <p:nvSpPr>
          <p:cNvPr id="35" name="Rectangle 34">
            <a:extLst>
              <a:ext uri="{FF2B5EF4-FFF2-40B4-BE49-F238E27FC236}">
                <a16:creationId xmlns:a16="http://schemas.microsoft.com/office/drawing/2014/main" id="{54DE3226-6B73-B940-AD8A-958C4834B769}"/>
              </a:ext>
            </a:extLst>
          </p:cNvPr>
          <p:cNvSpPr/>
          <p:nvPr/>
        </p:nvSpPr>
        <p:spPr>
          <a:xfrm>
            <a:off x="4216903" y="2733883"/>
            <a:ext cx="1871025" cy="812530"/>
          </a:xfrm>
          <a:prstGeom prst="rect">
            <a:avLst/>
          </a:prstGeom>
        </p:spPr>
        <p:txBody>
          <a:bodyPr wrap="none">
            <a:noAutofit/>
          </a:bodyPr>
          <a:lstStyle/>
          <a:p>
            <a:r>
              <a:rPr lang="en-US" sz="1400" b="1" dirty="0">
                <a:latin typeface="IBM Plex Sans" panose="020B0503050203000203" pitchFamily="34" charset="0"/>
              </a:rPr>
              <a:t>Supervised learning</a:t>
            </a:r>
          </a:p>
          <a:p>
            <a:r>
              <a:rPr lang="en-US" sz="1400" dirty="0">
                <a:latin typeface="IBM Plex Sans" panose="020B0503050203000203" pitchFamily="34" charset="0"/>
              </a:rPr>
              <a:t>- feature engineering</a:t>
            </a:r>
          </a:p>
          <a:p>
            <a:r>
              <a:rPr lang="en-US" sz="1400" dirty="0">
                <a:latin typeface="IBM Plex Sans" panose="020B0503050203000203" pitchFamily="34" charset="0"/>
              </a:rPr>
              <a:t>+ can be explainable</a:t>
            </a:r>
          </a:p>
        </p:txBody>
      </p:sp>
      <p:sp>
        <p:nvSpPr>
          <p:cNvPr id="36" name="Rectangle 35">
            <a:extLst>
              <a:ext uri="{FF2B5EF4-FFF2-40B4-BE49-F238E27FC236}">
                <a16:creationId xmlns:a16="http://schemas.microsoft.com/office/drawing/2014/main" id="{3CF81DB1-8E96-5D41-B37A-0144BFEB4B19}"/>
              </a:ext>
            </a:extLst>
          </p:cNvPr>
          <p:cNvSpPr/>
          <p:nvPr/>
        </p:nvSpPr>
        <p:spPr>
          <a:xfrm>
            <a:off x="5822766" y="3782381"/>
            <a:ext cx="2366454" cy="954107"/>
          </a:xfrm>
          <a:prstGeom prst="rect">
            <a:avLst/>
          </a:prstGeom>
        </p:spPr>
        <p:txBody>
          <a:bodyPr wrap="square">
            <a:spAutoFit/>
          </a:bodyPr>
          <a:lstStyle/>
          <a:p>
            <a:r>
              <a:rPr lang="en-US" sz="1400" b="1" dirty="0">
                <a:latin typeface="IBM Plex Sans" panose="020B0503050203000203" pitchFamily="34" charset="0"/>
              </a:rPr>
              <a:t>Deep learning</a:t>
            </a:r>
          </a:p>
          <a:p>
            <a:pPr>
              <a:lnSpc>
                <a:spcPts val="1580"/>
              </a:lnSpc>
            </a:pPr>
            <a:r>
              <a:rPr lang="en-US" sz="1400" dirty="0">
                <a:latin typeface="IBM Plex Sans" panose="020B0503050203000203" pitchFamily="34" charset="0"/>
              </a:rPr>
              <a:t>   (no feature engineering) </a:t>
            </a:r>
          </a:p>
          <a:p>
            <a:pPr>
              <a:lnSpc>
                <a:spcPts val="1580"/>
              </a:lnSpc>
            </a:pPr>
            <a:r>
              <a:rPr lang="en-US" sz="1400" dirty="0">
                <a:latin typeface="IBM Plex Sans" panose="020B0503050203000203" pitchFamily="34" charset="0"/>
              </a:rPr>
              <a:t>-  lots of labels</a:t>
            </a:r>
          </a:p>
          <a:p>
            <a:pPr>
              <a:lnSpc>
                <a:spcPts val="1580"/>
              </a:lnSpc>
            </a:pPr>
            <a:r>
              <a:rPr lang="en-US" sz="1400" dirty="0">
                <a:latin typeface="IBM Plex Sans" panose="020B0503050203000203" pitchFamily="34" charset="0"/>
              </a:rPr>
              <a:t>-  less explainability</a:t>
            </a:r>
          </a:p>
        </p:txBody>
      </p:sp>
      <p:sp>
        <p:nvSpPr>
          <p:cNvPr id="37" name="Rectangle 36">
            <a:extLst>
              <a:ext uri="{FF2B5EF4-FFF2-40B4-BE49-F238E27FC236}">
                <a16:creationId xmlns:a16="http://schemas.microsoft.com/office/drawing/2014/main" id="{32413A96-0DC7-324B-AFAC-B3A17D32F2D1}"/>
              </a:ext>
            </a:extLst>
          </p:cNvPr>
          <p:cNvSpPr/>
          <p:nvPr/>
        </p:nvSpPr>
        <p:spPr>
          <a:xfrm>
            <a:off x="6436091" y="2685243"/>
            <a:ext cx="2759878" cy="954107"/>
          </a:xfrm>
          <a:prstGeom prst="rect">
            <a:avLst/>
          </a:prstGeom>
        </p:spPr>
        <p:txBody>
          <a:bodyPr wrap="square">
            <a:spAutoFit/>
          </a:bodyPr>
          <a:lstStyle/>
          <a:p>
            <a:r>
              <a:rPr lang="en-US" sz="1400" b="1" dirty="0">
                <a:latin typeface="IBM Plex Sans" panose="020B0503050203000203" pitchFamily="34" charset="0"/>
              </a:rPr>
              <a:t>Active learning to acquire labels on demand </a:t>
            </a:r>
            <a:r>
              <a:rPr lang="en-US" sz="1400" dirty="0">
                <a:latin typeface="IBM Plex Sans" panose="020B0503050203000203" pitchFamily="34" charset="0"/>
              </a:rPr>
              <a:t>(less labels)</a:t>
            </a:r>
          </a:p>
          <a:p>
            <a:pPr>
              <a:lnSpc>
                <a:spcPts val="1580"/>
              </a:lnSpc>
            </a:pPr>
            <a:r>
              <a:rPr lang="en-US" sz="1400" dirty="0">
                <a:latin typeface="IBM Plex Sans" panose="020B0503050203000203" pitchFamily="34" charset="0"/>
              </a:rPr>
              <a:t>- feature engineering</a:t>
            </a:r>
          </a:p>
          <a:p>
            <a:pPr>
              <a:lnSpc>
                <a:spcPts val="1580"/>
              </a:lnSpc>
            </a:pPr>
            <a:r>
              <a:rPr lang="en-US" sz="1400" dirty="0">
                <a:latin typeface="IBM Plex Sans" panose="020B0503050203000203" pitchFamily="34" charset="0"/>
              </a:rPr>
              <a:t>+ can be explainable (e.g., rules)</a:t>
            </a:r>
          </a:p>
        </p:txBody>
      </p:sp>
      <p:sp>
        <p:nvSpPr>
          <p:cNvPr id="39" name="Rectangle 38">
            <a:extLst>
              <a:ext uri="{FF2B5EF4-FFF2-40B4-BE49-F238E27FC236}">
                <a16:creationId xmlns:a16="http://schemas.microsoft.com/office/drawing/2014/main" id="{57121122-4239-D14D-ABCF-8EA246C1CA11}"/>
              </a:ext>
            </a:extLst>
          </p:cNvPr>
          <p:cNvSpPr/>
          <p:nvPr/>
        </p:nvSpPr>
        <p:spPr>
          <a:xfrm>
            <a:off x="8757435" y="3674660"/>
            <a:ext cx="2537859" cy="1169551"/>
          </a:xfrm>
          <a:prstGeom prst="rect">
            <a:avLst/>
          </a:prstGeom>
        </p:spPr>
        <p:txBody>
          <a:bodyPr wrap="square">
            <a:spAutoFit/>
          </a:bodyPr>
          <a:lstStyle/>
          <a:p>
            <a:r>
              <a:rPr lang="en-US" sz="1400" b="1" dirty="0">
                <a:latin typeface="IBM Plex Sans" panose="020B0503050203000203" pitchFamily="34" charset="0"/>
              </a:rPr>
              <a:t>Deep learning</a:t>
            </a:r>
          </a:p>
          <a:p>
            <a:r>
              <a:rPr lang="en-US" sz="1400" dirty="0">
                <a:latin typeface="IBM Plex Sans" panose="020B0503050203000203" pitchFamily="34" charset="0"/>
              </a:rPr>
              <a:t>  (no feature engineering) </a:t>
            </a:r>
          </a:p>
          <a:p>
            <a:r>
              <a:rPr lang="en-US" sz="1400" dirty="0">
                <a:latin typeface="IBM Plex Sans" panose="020B0503050203000203" pitchFamily="34" charset="0"/>
              </a:rPr>
              <a:t>+ </a:t>
            </a:r>
            <a:r>
              <a:rPr lang="en-US" sz="1400" b="1" dirty="0">
                <a:latin typeface="IBM Plex Sans" panose="020B0503050203000203" pitchFamily="34" charset="0"/>
              </a:rPr>
              <a:t>Active learning </a:t>
            </a:r>
          </a:p>
          <a:p>
            <a:pPr>
              <a:lnSpc>
                <a:spcPts val="1580"/>
              </a:lnSpc>
            </a:pPr>
            <a:r>
              <a:rPr lang="en-US" sz="1400" dirty="0">
                <a:latin typeface="IBM Plex Sans" panose="020B0503050203000203" pitchFamily="34" charset="0"/>
              </a:rPr>
              <a:t>  (less labels)</a:t>
            </a:r>
          </a:p>
          <a:p>
            <a:pPr>
              <a:lnSpc>
                <a:spcPts val="1580"/>
              </a:lnSpc>
            </a:pPr>
            <a:r>
              <a:rPr lang="en-US" sz="1400" dirty="0">
                <a:latin typeface="IBM Plex Sans" panose="020B0503050203000203" pitchFamily="34" charset="0"/>
              </a:rPr>
              <a:t>- less explainability</a:t>
            </a:r>
          </a:p>
        </p:txBody>
      </p:sp>
      <p:sp>
        <p:nvSpPr>
          <p:cNvPr id="56" name="TextBox 55">
            <a:extLst>
              <a:ext uri="{FF2B5EF4-FFF2-40B4-BE49-F238E27FC236}">
                <a16:creationId xmlns:a16="http://schemas.microsoft.com/office/drawing/2014/main" id="{4AF474F5-FC4A-0B4A-8C02-6353432CB6F9}"/>
              </a:ext>
            </a:extLst>
          </p:cNvPr>
          <p:cNvSpPr txBox="1"/>
          <p:nvPr/>
        </p:nvSpPr>
        <p:spPr>
          <a:xfrm>
            <a:off x="9422873" y="2141826"/>
            <a:ext cx="1656249"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chemeClr val="accent6">
                    <a:lumMod val="50000"/>
                  </a:schemeClr>
                </a:solidFill>
                <a:effectLst/>
                <a:uFillTx/>
                <a:latin typeface="IBM Plex Sans" panose="020B0503050203000203" pitchFamily="34" charset="0"/>
                <a:sym typeface="Calibri"/>
              </a:rPr>
              <a:t>Ideally, we want to be here</a:t>
            </a:r>
          </a:p>
        </p:txBody>
      </p:sp>
      <p:sp>
        <p:nvSpPr>
          <p:cNvPr id="57" name="Oval 56">
            <a:extLst>
              <a:ext uri="{FF2B5EF4-FFF2-40B4-BE49-F238E27FC236}">
                <a16:creationId xmlns:a16="http://schemas.microsoft.com/office/drawing/2014/main" id="{38B7FA28-41D2-CE4C-A79A-943F7D0B0210}"/>
              </a:ext>
            </a:extLst>
          </p:cNvPr>
          <p:cNvSpPr/>
          <p:nvPr/>
        </p:nvSpPr>
        <p:spPr>
          <a:xfrm>
            <a:off x="9218526" y="1973588"/>
            <a:ext cx="1957015" cy="854985"/>
          </a:xfrm>
          <a:prstGeom prst="ellipse">
            <a:avLst/>
          </a:prstGeom>
          <a:noFill/>
          <a:ln w="6350" cap="flat">
            <a:solidFill>
              <a:schemeClr val="accent1"/>
            </a:solidFill>
            <a:prstDash val="sysDot"/>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6" name="Rectangle 25">
            <a:extLst>
              <a:ext uri="{FF2B5EF4-FFF2-40B4-BE49-F238E27FC236}">
                <a16:creationId xmlns:a16="http://schemas.microsoft.com/office/drawing/2014/main" id="{887AA86E-0C07-A848-8B7B-C50656F4B0AF}"/>
              </a:ext>
            </a:extLst>
          </p:cNvPr>
          <p:cNvSpPr/>
          <p:nvPr/>
        </p:nvSpPr>
        <p:spPr>
          <a:xfrm>
            <a:off x="1721770" y="3352955"/>
            <a:ext cx="2034355" cy="307777"/>
          </a:xfrm>
          <a:prstGeom prst="rect">
            <a:avLst/>
          </a:prstGeom>
        </p:spPr>
        <p:txBody>
          <a:bodyPr wrap="square">
            <a:spAutoFit/>
          </a:bodyPr>
          <a:lstStyle/>
          <a:p>
            <a:r>
              <a:rPr lang="en-US" sz="1400" b="1" dirty="0">
                <a:latin typeface="IBM Plex Sans" panose="020B0503050203000203" pitchFamily="34" charset="0"/>
              </a:rPr>
              <a:t>Labeling </a:t>
            </a:r>
            <a:r>
              <a:rPr lang="en-US" sz="1400" dirty="0">
                <a:latin typeface="IBM Plex Sans" panose="020B0503050203000203" pitchFamily="34" charset="0"/>
              </a:rPr>
              <a:t>by the expert</a:t>
            </a:r>
          </a:p>
        </p:txBody>
      </p:sp>
      <p:cxnSp>
        <p:nvCxnSpPr>
          <p:cNvPr id="13" name="Straight Arrow Connector 12">
            <a:extLst>
              <a:ext uri="{FF2B5EF4-FFF2-40B4-BE49-F238E27FC236}">
                <a16:creationId xmlns:a16="http://schemas.microsoft.com/office/drawing/2014/main" id="{43F0336F-2A18-E64E-BCFC-6D21ADFFD59A}"/>
              </a:ext>
            </a:extLst>
          </p:cNvPr>
          <p:cNvCxnSpPr>
            <a:cxnSpLocks/>
            <a:stCxn id="26" idx="3"/>
            <a:endCxn id="35" idx="1"/>
          </p:cNvCxnSpPr>
          <p:nvPr/>
        </p:nvCxnSpPr>
        <p:spPr>
          <a:xfrm flipV="1">
            <a:off x="3756125" y="3140148"/>
            <a:ext cx="460778" cy="366696"/>
          </a:xfrm>
          <a:prstGeom prst="straightConnector1">
            <a:avLst/>
          </a:prstGeom>
          <a:noFill/>
          <a:ln w="6350"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8C20C3C1-C998-EB49-AB9C-DCCCF617A086}"/>
              </a:ext>
            </a:extLst>
          </p:cNvPr>
          <p:cNvCxnSpPr>
            <a:cxnSpLocks/>
            <a:stCxn id="34" idx="3"/>
            <a:endCxn id="36" idx="1"/>
          </p:cNvCxnSpPr>
          <p:nvPr/>
        </p:nvCxnSpPr>
        <p:spPr>
          <a:xfrm flipV="1">
            <a:off x="4684058" y="4259435"/>
            <a:ext cx="1138708" cy="8624"/>
          </a:xfrm>
          <a:prstGeom prst="straightConnector1">
            <a:avLst/>
          </a:prstGeom>
          <a:noFill/>
          <a:ln w="6350"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D98E943D-D145-2D46-8D0F-F29E437FFC81}"/>
              </a:ext>
            </a:extLst>
          </p:cNvPr>
          <p:cNvCxnSpPr>
            <a:cxnSpLocks/>
          </p:cNvCxnSpPr>
          <p:nvPr/>
        </p:nvCxnSpPr>
        <p:spPr>
          <a:xfrm>
            <a:off x="3781252" y="3624974"/>
            <a:ext cx="2041514" cy="492834"/>
          </a:xfrm>
          <a:prstGeom prst="straightConnector1">
            <a:avLst/>
          </a:prstGeom>
          <a:noFill/>
          <a:ln w="6350"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493CFF25-D651-2D4A-9367-AC21C1C4D2E5}"/>
              </a:ext>
            </a:extLst>
          </p:cNvPr>
          <p:cNvCxnSpPr>
            <a:cxnSpLocks/>
            <a:stCxn id="34" idx="0"/>
          </p:cNvCxnSpPr>
          <p:nvPr/>
        </p:nvCxnSpPr>
        <p:spPr>
          <a:xfrm flipV="1">
            <a:off x="3666877" y="3481051"/>
            <a:ext cx="908323" cy="417676"/>
          </a:xfrm>
          <a:prstGeom prst="straightConnector1">
            <a:avLst/>
          </a:prstGeom>
          <a:noFill/>
          <a:ln w="6350" cap="flat">
            <a:solidFill>
              <a:schemeClr val="accent1"/>
            </a:solidFill>
            <a:prstDash val="sysDot"/>
            <a:round/>
            <a:tailEnd type="triangle" w="sm" len="me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654881502"/>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C23388-1F56-824D-8A48-D36647F22B80}"/>
              </a:ext>
            </a:extLst>
          </p:cNvPr>
          <p:cNvSpPr>
            <a:spLocks noGrp="1"/>
          </p:cNvSpPr>
          <p:nvPr>
            <p:ph type="sldNum" sz="quarter" idx="2"/>
          </p:nvPr>
        </p:nvSpPr>
        <p:spPr/>
        <p:txBody>
          <a:bodyPr/>
          <a:lstStyle/>
          <a:p>
            <a:fld id="{86CB4B4D-7CA3-9044-876B-883B54F8677D}" type="slidenum">
              <a:rPr lang="en-US" smtClean="0"/>
              <a:t>89</a:t>
            </a:fld>
            <a:endParaRPr lang="en-US"/>
          </a:p>
        </p:txBody>
      </p:sp>
      <p:sp>
        <p:nvSpPr>
          <p:cNvPr id="3" name="Title 2">
            <a:extLst>
              <a:ext uri="{FF2B5EF4-FFF2-40B4-BE49-F238E27FC236}">
                <a16:creationId xmlns:a16="http://schemas.microsoft.com/office/drawing/2014/main" id="{8C10A791-FFAD-2E40-BDFC-E30A54C546EC}"/>
              </a:ext>
            </a:extLst>
          </p:cNvPr>
          <p:cNvSpPr>
            <a:spLocks noGrp="1"/>
          </p:cNvSpPr>
          <p:nvPr>
            <p:ph type="title"/>
          </p:nvPr>
        </p:nvSpPr>
        <p:spPr/>
        <p:txBody>
          <a:bodyPr>
            <a:normAutofit/>
          </a:bodyPr>
          <a:lstStyle/>
          <a:p>
            <a:r>
              <a:rPr lang="en-US" sz="2800" dirty="0"/>
              <a:t>Tutorial Outline</a:t>
            </a:r>
          </a:p>
        </p:txBody>
      </p:sp>
      <p:sp>
        <p:nvSpPr>
          <p:cNvPr id="4" name="Text Placeholder 3">
            <a:extLst>
              <a:ext uri="{FF2B5EF4-FFF2-40B4-BE49-F238E27FC236}">
                <a16:creationId xmlns:a16="http://schemas.microsoft.com/office/drawing/2014/main" id="{33812713-AB09-9E44-A3DC-67C3C8141509}"/>
              </a:ext>
            </a:extLst>
          </p:cNvPr>
          <p:cNvSpPr>
            <a:spLocks noGrp="1"/>
          </p:cNvSpPr>
          <p:nvPr>
            <p:ph type="body" idx="1"/>
          </p:nvPr>
        </p:nvSpPr>
        <p:spPr>
          <a:xfrm>
            <a:off x="1467292" y="1827026"/>
            <a:ext cx="7230139" cy="2954965"/>
          </a:xfrm>
        </p:spPr>
        <p:txBody>
          <a:bodyPr/>
          <a:lstStyle/>
          <a:p>
            <a:r>
              <a:rPr lang="en-US" sz="2000" b="1" dirty="0">
                <a:solidFill>
                  <a:schemeClr val="tx1">
                    <a:lumMod val="50000"/>
                    <a:lumOff val="50000"/>
                  </a:schemeClr>
                </a:solidFill>
              </a:rPr>
              <a:t>Explainability</a:t>
            </a:r>
            <a:r>
              <a:rPr lang="en-US" sz="2400" b="1" dirty="0">
                <a:solidFill>
                  <a:schemeClr val="tx1">
                    <a:lumMod val="50000"/>
                    <a:lumOff val="50000"/>
                  </a:schemeClr>
                </a:solidFill>
              </a:rPr>
              <a:t> </a:t>
            </a:r>
          </a:p>
          <a:p>
            <a:endParaRPr lang="en-US" sz="2400" b="1" dirty="0">
              <a:solidFill>
                <a:schemeClr val="tx1">
                  <a:lumMod val="50000"/>
                  <a:lumOff val="50000"/>
                </a:schemeClr>
              </a:solidFill>
            </a:endParaRPr>
          </a:p>
          <a:p>
            <a:r>
              <a:rPr lang="en-US" sz="2000" b="1" dirty="0">
                <a:solidFill>
                  <a:schemeClr val="tx1">
                    <a:lumMod val="50000"/>
                    <a:lumOff val="50000"/>
                  </a:schemeClr>
                </a:solidFill>
              </a:rPr>
              <a:t>Crowd-sourcing</a:t>
            </a:r>
          </a:p>
          <a:p>
            <a:endParaRPr lang="en-US" sz="2400" b="1" dirty="0">
              <a:solidFill>
                <a:schemeClr val="tx1">
                  <a:lumMod val="50000"/>
                  <a:lumOff val="50000"/>
                </a:schemeClr>
              </a:solidFill>
            </a:endParaRPr>
          </a:p>
          <a:p>
            <a:r>
              <a:rPr lang="en-US" sz="2000" b="1" dirty="0">
                <a:solidFill>
                  <a:schemeClr val="tx1">
                    <a:lumMod val="50000"/>
                    <a:lumOff val="50000"/>
                  </a:schemeClr>
                </a:solidFill>
              </a:rPr>
              <a:t>Active Learning </a:t>
            </a:r>
          </a:p>
          <a:p>
            <a:endParaRPr lang="en-US" sz="2400" b="1" dirty="0">
              <a:solidFill>
                <a:schemeClr val="tx1">
                  <a:lumMod val="50000"/>
                  <a:lumOff val="50000"/>
                </a:schemeClr>
              </a:solidFill>
            </a:endParaRPr>
          </a:p>
          <a:p>
            <a:r>
              <a:rPr lang="en-US" sz="2000" b="1" dirty="0">
                <a:solidFill>
                  <a:schemeClr val="tx1">
                    <a:lumMod val="50000"/>
                    <a:lumOff val="50000"/>
                  </a:schemeClr>
                </a:solidFill>
              </a:rPr>
              <a:t>Deep Learning</a:t>
            </a:r>
          </a:p>
          <a:p>
            <a:endParaRPr lang="en-US" sz="2400" b="1" dirty="0">
              <a:solidFill>
                <a:schemeClr val="tx1"/>
              </a:solidFill>
            </a:endParaRPr>
          </a:p>
        </p:txBody>
      </p:sp>
      <p:sp>
        <p:nvSpPr>
          <p:cNvPr id="5" name="Right Arrow 4">
            <a:extLst>
              <a:ext uri="{FF2B5EF4-FFF2-40B4-BE49-F238E27FC236}">
                <a16:creationId xmlns:a16="http://schemas.microsoft.com/office/drawing/2014/main" id="{708AD7D1-13E8-0547-9D2B-E58442CD8FAD}"/>
              </a:ext>
            </a:extLst>
          </p:cNvPr>
          <p:cNvSpPr/>
          <p:nvPr/>
        </p:nvSpPr>
        <p:spPr>
          <a:xfrm>
            <a:off x="946908" y="4054662"/>
            <a:ext cx="379309" cy="212651"/>
          </a:xfrm>
          <a:prstGeom prst="rightArrow">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51457692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5100D4-026F-7B47-8BB9-D69EA2F25D03}"/>
              </a:ext>
            </a:extLst>
          </p:cNvPr>
          <p:cNvSpPr>
            <a:spLocks noGrp="1"/>
          </p:cNvSpPr>
          <p:nvPr>
            <p:ph type="title"/>
          </p:nvPr>
        </p:nvSpPr>
        <p:spPr/>
        <p:txBody>
          <a:bodyPr>
            <a:normAutofit/>
          </a:bodyPr>
          <a:lstStyle/>
          <a:p>
            <a:r>
              <a:rPr lang="en-US" sz="2800" dirty="0"/>
              <a:t>Requirements of an Ideal ER System</a:t>
            </a:r>
          </a:p>
        </p:txBody>
      </p:sp>
      <p:sp>
        <p:nvSpPr>
          <p:cNvPr id="6" name="Freeform 6">
            <a:extLst>
              <a:ext uri="{FF2B5EF4-FFF2-40B4-BE49-F238E27FC236}">
                <a16:creationId xmlns:a16="http://schemas.microsoft.com/office/drawing/2014/main" id="{155B270D-6E15-EC49-8AA0-5A1003B2F1D0}"/>
              </a:ext>
            </a:extLst>
          </p:cNvPr>
          <p:cNvSpPr>
            <a:spLocks/>
          </p:cNvSpPr>
          <p:nvPr/>
        </p:nvSpPr>
        <p:spPr bwMode="auto">
          <a:xfrm rot="748778">
            <a:off x="6090706" y="3336593"/>
            <a:ext cx="1494606" cy="1086779"/>
          </a:xfrm>
          <a:custGeom>
            <a:avLst/>
            <a:gdLst>
              <a:gd name="T0" fmla="*/ 861 w 2587"/>
              <a:gd name="T1" fmla="*/ 195 h 2151"/>
              <a:gd name="T2" fmla="*/ 885 w 2587"/>
              <a:gd name="T3" fmla="*/ 143 h 2151"/>
              <a:gd name="T4" fmla="*/ 931 w 2587"/>
              <a:gd name="T5" fmla="*/ 97 h 2151"/>
              <a:gd name="T6" fmla="*/ 965 w 2587"/>
              <a:gd name="T7" fmla="*/ 76 h 2151"/>
              <a:gd name="T8" fmla="*/ 988 w 2587"/>
              <a:gd name="T9" fmla="*/ 47 h 2151"/>
              <a:gd name="T10" fmla="*/ 985 w 2587"/>
              <a:gd name="T11" fmla="*/ 21 h 2151"/>
              <a:gd name="T12" fmla="*/ 955 w 2587"/>
              <a:gd name="T13" fmla="*/ 3 h 2151"/>
              <a:gd name="T14" fmla="*/ 0 w 2587"/>
              <a:gd name="T15" fmla="*/ 2151 h 2151"/>
              <a:gd name="T16" fmla="*/ 2156 w 2587"/>
              <a:gd name="T17" fmla="*/ 1220 h 2151"/>
              <a:gd name="T18" fmla="*/ 2163 w 2587"/>
              <a:gd name="T19" fmla="*/ 1186 h 2151"/>
              <a:gd name="T20" fmla="*/ 2182 w 2587"/>
              <a:gd name="T21" fmla="*/ 1163 h 2151"/>
              <a:gd name="T22" fmla="*/ 2211 w 2587"/>
              <a:gd name="T23" fmla="*/ 1166 h 2151"/>
              <a:gd name="T24" fmla="*/ 2239 w 2587"/>
              <a:gd name="T25" fmla="*/ 1196 h 2151"/>
              <a:gd name="T26" fmla="*/ 2263 w 2587"/>
              <a:gd name="T27" fmla="*/ 1235 h 2151"/>
              <a:gd name="T28" fmla="*/ 2309 w 2587"/>
              <a:gd name="T29" fmla="*/ 1274 h 2151"/>
              <a:gd name="T30" fmla="*/ 2368 w 2587"/>
              <a:gd name="T31" fmla="*/ 1293 h 2151"/>
              <a:gd name="T32" fmla="*/ 2426 w 2587"/>
              <a:gd name="T33" fmla="*/ 1288 h 2151"/>
              <a:gd name="T34" fmla="*/ 2498 w 2587"/>
              <a:gd name="T35" fmla="*/ 1251 h 2151"/>
              <a:gd name="T36" fmla="*/ 2553 w 2587"/>
              <a:gd name="T37" fmla="*/ 1184 h 2151"/>
              <a:gd name="T38" fmla="*/ 2582 w 2587"/>
              <a:gd name="T39" fmla="*/ 1095 h 2151"/>
              <a:gd name="T40" fmla="*/ 2586 w 2587"/>
              <a:gd name="T41" fmla="*/ 1018 h 2151"/>
              <a:gd name="T42" fmla="*/ 2563 w 2587"/>
              <a:gd name="T43" fmla="*/ 926 h 2151"/>
              <a:gd name="T44" fmla="*/ 2514 w 2587"/>
              <a:gd name="T45" fmla="*/ 852 h 2151"/>
              <a:gd name="T46" fmla="*/ 2446 w 2587"/>
              <a:gd name="T47" fmla="*/ 805 h 2151"/>
              <a:gd name="T48" fmla="*/ 2385 w 2587"/>
              <a:gd name="T49" fmla="*/ 794 h 2151"/>
              <a:gd name="T50" fmla="*/ 2322 w 2587"/>
              <a:gd name="T51" fmla="*/ 808 h 2151"/>
              <a:gd name="T52" fmla="*/ 2278 w 2587"/>
              <a:gd name="T53" fmla="*/ 838 h 2151"/>
              <a:gd name="T54" fmla="*/ 2245 w 2587"/>
              <a:gd name="T55" fmla="*/ 882 h 2151"/>
              <a:gd name="T56" fmla="*/ 2218 w 2587"/>
              <a:gd name="T57" fmla="*/ 917 h 2151"/>
              <a:gd name="T58" fmla="*/ 2189 w 2587"/>
              <a:gd name="T59" fmla="*/ 927 h 2151"/>
              <a:gd name="T60" fmla="*/ 2166 w 2587"/>
              <a:gd name="T61" fmla="*/ 911 h 2151"/>
              <a:gd name="T62" fmla="*/ 2156 w 2587"/>
              <a:gd name="T63" fmla="*/ 869 h 2151"/>
              <a:gd name="T64" fmla="*/ 1282 w 2587"/>
              <a:gd name="T65" fmla="*/ 0 h 2151"/>
              <a:gd name="T66" fmla="*/ 1248 w 2587"/>
              <a:gd name="T67" fmla="*/ 6 h 2151"/>
              <a:gd name="T68" fmla="*/ 1227 w 2587"/>
              <a:gd name="T69" fmla="*/ 27 h 2151"/>
              <a:gd name="T70" fmla="*/ 1229 w 2587"/>
              <a:gd name="T71" fmla="*/ 55 h 2151"/>
              <a:gd name="T72" fmla="*/ 1258 w 2587"/>
              <a:gd name="T73" fmla="*/ 83 h 2151"/>
              <a:gd name="T74" fmla="*/ 1297 w 2587"/>
              <a:gd name="T75" fmla="*/ 107 h 2151"/>
              <a:gd name="T76" fmla="*/ 1336 w 2587"/>
              <a:gd name="T77" fmla="*/ 154 h 2151"/>
              <a:gd name="T78" fmla="*/ 1356 w 2587"/>
              <a:gd name="T79" fmla="*/ 213 h 2151"/>
              <a:gd name="T80" fmla="*/ 1352 w 2587"/>
              <a:gd name="T81" fmla="*/ 270 h 2151"/>
              <a:gd name="T82" fmla="*/ 1313 w 2587"/>
              <a:gd name="T83" fmla="*/ 341 h 2151"/>
              <a:gd name="T84" fmla="*/ 1247 w 2587"/>
              <a:gd name="T85" fmla="*/ 397 h 2151"/>
              <a:gd name="T86" fmla="*/ 1157 w 2587"/>
              <a:gd name="T87" fmla="*/ 426 h 2151"/>
              <a:gd name="T88" fmla="*/ 1082 w 2587"/>
              <a:gd name="T89" fmla="*/ 429 h 2151"/>
              <a:gd name="T90" fmla="*/ 988 w 2587"/>
              <a:gd name="T91" fmla="*/ 406 h 2151"/>
              <a:gd name="T92" fmla="*/ 915 w 2587"/>
              <a:gd name="T93" fmla="*/ 358 h 2151"/>
              <a:gd name="T94" fmla="*/ 869 w 2587"/>
              <a:gd name="T95" fmla="*/ 289 h 2151"/>
              <a:gd name="T96" fmla="*/ 858 w 2587"/>
              <a:gd name="T97" fmla="*/ 231 h 2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87" h="2151">
                <a:moveTo>
                  <a:pt x="858" y="231"/>
                </a:moveTo>
                <a:lnTo>
                  <a:pt x="858" y="231"/>
                </a:lnTo>
                <a:lnTo>
                  <a:pt x="858" y="213"/>
                </a:lnTo>
                <a:lnTo>
                  <a:pt x="861" y="195"/>
                </a:lnTo>
                <a:lnTo>
                  <a:pt x="866" y="180"/>
                </a:lnTo>
                <a:lnTo>
                  <a:pt x="871" y="166"/>
                </a:lnTo>
                <a:lnTo>
                  <a:pt x="877" y="154"/>
                </a:lnTo>
                <a:lnTo>
                  <a:pt x="885" y="143"/>
                </a:lnTo>
                <a:lnTo>
                  <a:pt x="893" y="131"/>
                </a:lnTo>
                <a:lnTo>
                  <a:pt x="902" y="123"/>
                </a:lnTo>
                <a:lnTo>
                  <a:pt x="918" y="107"/>
                </a:lnTo>
                <a:lnTo>
                  <a:pt x="931" y="97"/>
                </a:lnTo>
                <a:lnTo>
                  <a:pt x="946" y="89"/>
                </a:lnTo>
                <a:lnTo>
                  <a:pt x="946" y="89"/>
                </a:lnTo>
                <a:lnTo>
                  <a:pt x="955" y="83"/>
                </a:lnTo>
                <a:lnTo>
                  <a:pt x="965" y="76"/>
                </a:lnTo>
                <a:lnTo>
                  <a:pt x="973" y="70"/>
                </a:lnTo>
                <a:lnTo>
                  <a:pt x="980" y="62"/>
                </a:lnTo>
                <a:lnTo>
                  <a:pt x="985" y="55"/>
                </a:lnTo>
                <a:lnTo>
                  <a:pt x="988" y="47"/>
                </a:lnTo>
                <a:lnTo>
                  <a:pt x="989" y="40"/>
                </a:lnTo>
                <a:lnTo>
                  <a:pt x="989" y="34"/>
                </a:lnTo>
                <a:lnTo>
                  <a:pt x="988" y="27"/>
                </a:lnTo>
                <a:lnTo>
                  <a:pt x="985" y="21"/>
                </a:lnTo>
                <a:lnTo>
                  <a:pt x="980" y="14"/>
                </a:lnTo>
                <a:lnTo>
                  <a:pt x="973" y="9"/>
                </a:lnTo>
                <a:lnTo>
                  <a:pt x="965" y="6"/>
                </a:lnTo>
                <a:lnTo>
                  <a:pt x="955" y="3"/>
                </a:lnTo>
                <a:lnTo>
                  <a:pt x="944" y="1"/>
                </a:lnTo>
                <a:lnTo>
                  <a:pt x="933" y="0"/>
                </a:lnTo>
                <a:lnTo>
                  <a:pt x="0" y="0"/>
                </a:lnTo>
                <a:lnTo>
                  <a:pt x="0" y="2151"/>
                </a:lnTo>
                <a:lnTo>
                  <a:pt x="2154" y="2151"/>
                </a:lnTo>
                <a:lnTo>
                  <a:pt x="2154" y="1656"/>
                </a:lnTo>
                <a:lnTo>
                  <a:pt x="2156" y="1656"/>
                </a:lnTo>
                <a:lnTo>
                  <a:pt x="2156" y="1220"/>
                </a:lnTo>
                <a:lnTo>
                  <a:pt x="2156" y="1220"/>
                </a:lnTo>
                <a:lnTo>
                  <a:pt x="2158" y="1207"/>
                </a:lnTo>
                <a:lnTo>
                  <a:pt x="2159" y="1196"/>
                </a:lnTo>
                <a:lnTo>
                  <a:pt x="2163" y="1186"/>
                </a:lnTo>
                <a:lnTo>
                  <a:pt x="2166" y="1178"/>
                </a:lnTo>
                <a:lnTo>
                  <a:pt x="2171" y="1171"/>
                </a:lnTo>
                <a:lnTo>
                  <a:pt x="2177" y="1166"/>
                </a:lnTo>
                <a:lnTo>
                  <a:pt x="2182" y="1163"/>
                </a:lnTo>
                <a:lnTo>
                  <a:pt x="2189" y="1161"/>
                </a:lnTo>
                <a:lnTo>
                  <a:pt x="2197" y="1161"/>
                </a:lnTo>
                <a:lnTo>
                  <a:pt x="2203" y="1163"/>
                </a:lnTo>
                <a:lnTo>
                  <a:pt x="2211" y="1166"/>
                </a:lnTo>
                <a:lnTo>
                  <a:pt x="2218" y="1171"/>
                </a:lnTo>
                <a:lnTo>
                  <a:pt x="2226" y="1178"/>
                </a:lnTo>
                <a:lnTo>
                  <a:pt x="2232" y="1186"/>
                </a:lnTo>
                <a:lnTo>
                  <a:pt x="2239" y="1196"/>
                </a:lnTo>
                <a:lnTo>
                  <a:pt x="2245" y="1207"/>
                </a:lnTo>
                <a:lnTo>
                  <a:pt x="2245" y="1207"/>
                </a:lnTo>
                <a:lnTo>
                  <a:pt x="2254" y="1220"/>
                </a:lnTo>
                <a:lnTo>
                  <a:pt x="2263" y="1235"/>
                </a:lnTo>
                <a:lnTo>
                  <a:pt x="2278" y="1251"/>
                </a:lnTo>
                <a:lnTo>
                  <a:pt x="2288" y="1259"/>
                </a:lnTo>
                <a:lnTo>
                  <a:pt x="2298" y="1266"/>
                </a:lnTo>
                <a:lnTo>
                  <a:pt x="2309" y="1274"/>
                </a:lnTo>
                <a:lnTo>
                  <a:pt x="2322" y="1280"/>
                </a:lnTo>
                <a:lnTo>
                  <a:pt x="2337" y="1285"/>
                </a:lnTo>
                <a:lnTo>
                  <a:pt x="2351" y="1290"/>
                </a:lnTo>
                <a:lnTo>
                  <a:pt x="2368" y="1293"/>
                </a:lnTo>
                <a:lnTo>
                  <a:pt x="2385" y="1293"/>
                </a:lnTo>
                <a:lnTo>
                  <a:pt x="2385" y="1293"/>
                </a:lnTo>
                <a:lnTo>
                  <a:pt x="2407" y="1293"/>
                </a:lnTo>
                <a:lnTo>
                  <a:pt x="2426" y="1288"/>
                </a:lnTo>
                <a:lnTo>
                  <a:pt x="2446" y="1283"/>
                </a:lnTo>
                <a:lnTo>
                  <a:pt x="2463" y="1274"/>
                </a:lnTo>
                <a:lnTo>
                  <a:pt x="2481" y="1264"/>
                </a:lnTo>
                <a:lnTo>
                  <a:pt x="2498" y="1251"/>
                </a:lnTo>
                <a:lnTo>
                  <a:pt x="2514" y="1236"/>
                </a:lnTo>
                <a:lnTo>
                  <a:pt x="2527" y="1220"/>
                </a:lnTo>
                <a:lnTo>
                  <a:pt x="2540" y="1204"/>
                </a:lnTo>
                <a:lnTo>
                  <a:pt x="2553" y="1184"/>
                </a:lnTo>
                <a:lnTo>
                  <a:pt x="2563" y="1163"/>
                </a:lnTo>
                <a:lnTo>
                  <a:pt x="2571" y="1142"/>
                </a:lnTo>
                <a:lnTo>
                  <a:pt x="2577" y="1119"/>
                </a:lnTo>
                <a:lnTo>
                  <a:pt x="2582" y="1095"/>
                </a:lnTo>
                <a:lnTo>
                  <a:pt x="2586" y="1070"/>
                </a:lnTo>
                <a:lnTo>
                  <a:pt x="2587" y="1044"/>
                </a:lnTo>
                <a:lnTo>
                  <a:pt x="2587" y="1044"/>
                </a:lnTo>
                <a:lnTo>
                  <a:pt x="2586" y="1018"/>
                </a:lnTo>
                <a:lnTo>
                  <a:pt x="2582" y="994"/>
                </a:lnTo>
                <a:lnTo>
                  <a:pt x="2577" y="969"/>
                </a:lnTo>
                <a:lnTo>
                  <a:pt x="2571" y="947"/>
                </a:lnTo>
                <a:lnTo>
                  <a:pt x="2563" y="926"/>
                </a:lnTo>
                <a:lnTo>
                  <a:pt x="2553" y="904"/>
                </a:lnTo>
                <a:lnTo>
                  <a:pt x="2540" y="885"/>
                </a:lnTo>
                <a:lnTo>
                  <a:pt x="2527" y="867"/>
                </a:lnTo>
                <a:lnTo>
                  <a:pt x="2514" y="852"/>
                </a:lnTo>
                <a:lnTo>
                  <a:pt x="2498" y="838"/>
                </a:lnTo>
                <a:lnTo>
                  <a:pt x="2481" y="825"/>
                </a:lnTo>
                <a:lnTo>
                  <a:pt x="2463" y="815"/>
                </a:lnTo>
                <a:lnTo>
                  <a:pt x="2446" y="805"/>
                </a:lnTo>
                <a:lnTo>
                  <a:pt x="2426" y="800"/>
                </a:lnTo>
                <a:lnTo>
                  <a:pt x="2407" y="795"/>
                </a:lnTo>
                <a:lnTo>
                  <a:pt x="2385" y="794"/>
                </a:lnTo>
                <a:lnTo>
                  <a:pt x="2385" y="794"/>
                </a:lnTo>
                <a:lnTo>
                  <a:pt x="2368" y="795"/>
                </a:lnTo>
                <a:lnTo>
                  <a:pt x="2351" y="799"/>
                </a:lnTo>
                <a:lnTo>
                  <a:pt x="2337" y="802"/>
                </a:lnTo>
                <a:lnTo>
                  <a:pt x="2322" y="808"/>
                </a:lnTo>
                <a:lnTo>
                  <a:pt x="2309" y="815"/>
                </a:lnTo>
                <a:lnTo>
                  <a:pt x="2298" y="821"/>
                </a:lnTo>
                <a:lnTo>
                  <a:pt x="2288" y="830"/>
                </a:lnTo>
                <a:lnTo>
                  <a:pt x="2278" y="838"/>
                </a:lnTo>
                <a:lnTo>
                  <a:pt x="2263" y="854"/>
                </a:lnTo>
                <a:lnTo>
                  <a:pt x="2254" y="869"/>
                </a:lnTo>
                <a:lnTo>
                  <a:pt x="2245" y="882"/>
                </a:lnTo>
                <a:lnTo>
                  <a:pt x="2245" y="882"/>
                </a:lnTo>
                <a:lnTo>
                  <a:pt x="2239" y="893"/>
                </a:lnTo>
                <a:lnTo>
                  <a:pt x="2232" y="903"/>
                </a:lnTo>
                <a:lnTo>
                  <a:pt x="2226" y="911"/>
                </a:lnTo>
                <a:lnTo>
                  <a:pt x="2218" y="917"/>
                </a:lnTo>
                <a:lnTo>
                  <a:pt x="2211" y="922"/>
                </a:lnTo>
                <a:lnTo>
                  <a:pt x="2203" y="926"/>
                </a:lnTo>
                <a:lnTo>
                  <a:pt x="2197" y="927"/>
                </a:lnTo>
                <a:lnTo>
                  <a:pt x="2189" y="927"/>
                </a:lnTo>
                <a:lnTo>
                  <a:pt x="2182" y="926"/>
                </a:lnTo>
                <a:lnTo>
                  <a:pt x="2177" y="922"/>
                </a:lnTo>
                <a:lnTo>
                  <a:pt x="2171" y="917"/>
                </a:lnTo>
                <a:lnTo>
                  <a:pt x="2166" y="911"/>
                </a:lnTo>
                <a:lnTo>
                  <a:pt x="2163" y="903"/>
                </a:lnTo>
                <a:lnTo>
                  <a:pt x="2159" y="893"/>
                </a:lnTo>
                <a:lnTo>
                  <a:pt x="2158" y="882"/>
                </a:lnTo>
                <a:lnTo>
                  <a:pt x="2156" y="869"/>
                </a:lnTo>
                <a:lnTo>
                  <a:pt x="2156" y="595"/>
                </a:lnTo>
                <a:lnTo>
                  <a:pt x="2154" y="595"/>
                </a:lnTo>
                <a:lnTo>
                  <a:pt x="2154" y="0"/>
                </a:lnTo>
                <a:lnTo>
                  <a:pt x="1282" y="0"/>
                </a:lnTo>
                <a:lnTo>
                  <a:pt x="1282" y="0"/>
                </a:lnTo>
                <a:lnTo>
                  <a:pt x="1269" y="1"/>
                </a:lnTo>
                <a:lnTo>
                  <a:pt x="1258" y="3"/>
                </a:lnTo>
                <a:lnTo>
                  <a:pt x="1248" y="6"/>
                </a:lnTo>
                <a:lnTo>
                  <a:pt x="1242" y="9"/>
                </a:lnTo>
                <a:lnTo>
                  <a:pt x="1235" y="14"/>
                </a:lnTo>
                <a:lnTo>
                  <a:pt x="1230" y="21"/>
                </a:lnTo>
                <a:lnTo>
                  <a:pt x="1227" y="27"/>
                </a:lnTo>
                <a:lnTo>
                  <a:pt x="1225" y="34"/>
                </a:lnTo>
                <a:lnTo>
                  <a:pt x="1225" y="40"/>
                </a:lnTo>
                <a:lnTo>
                  <a:pt x="1225" y="47"/>
                </a:lnTo>
                <a:lnTo>
                  <a:pt x="1229" y="55"/>
                </a:lnTo>
                <a:lnTo>
                  <a:pt x="1234" y="62"/>
                </a:lnTo>
                <a:lnTo>
                  <a:pt x="1240" y="70"/>
                </a:lnTo>
                <a:lnTo>
                  <a:pt x="1248" y="76"/>
                </a:lnTo>
                <a:lnTo>
                  <a:pt x="1258" y="83"/>
                </a:lnTo>
                <a:lnTo>
                  <a:pt x="1269" y="89"/>
                </a:lnTo>
                <a:lnTo>
                  <a:pt x="1269" y="89"/>
                </a:lnTo>
                <a:lnTo>
                  <a:pt x="1282" y="97"/>
                </a:lnTo>
                <a:lnTo>
                  <a:pt x="1297" y="107"/>
                </a:lnTo>
                <a:lnTo>
                  <a:pt x="1313" y="123"/>
                </a:lnTo>
                <a:lnTo>
                  <a:pt x="1321" y="131"/>
                </a:lnTo>
                <a:lnTo>
                  <a:pt x="1329" y="143"/>
                </a:lnTo>
                <a:lnTo>
                  <a:pt x="1336" y="154"/>
                </a:lnTo>
                <a:lnTo>
                  <a:pt x="1343" y="166"/>
                </a:lnTo>
                <a:lnTo>
                  <a:pt x="1349" y="180"/>
                </a:lnTo>
                <a:lnTo>
                  <a:pt x="1352" y="195"/>
                </a:lnTo>
                <a:lnTo>
                  <a:pt x="1356" y="213"/>
                </a:lnTo>
                <a:lnTo>
                  <a:pt x="1357" y="231"/>
                </a:lnTo>
                <a:lnTo>
                  <a:pt x="1357" y="231"/>
                </a:lnTo>
                <a:lnTo>
                  <a:pt x="1356" y="250"/>
                </a:lnTo>
                <a:lnTo>
                  <a:pt x="1352" y="270"/>
                </a:lnTo>
                <a:lnTo>
                  <a:pt x="1346" y="289"/>
                </a:lnTo>
                <a:lnTo>
                  <a:pt x="1338" y="307"/>
                </a:lnTo>
                <a:lnTo>
                  <a:pt x="1326" y="325"/>
                </a:lnTo>
                <a:lnTo>
                  <a:pt x="1313" y="341"/>
                </a:lnTo>
                <a:lnTo>
                  <a:pt x="1300" y="358"/>
                </a:lnTo>
                <a:lnTo>
                  <a:pt x="1284" y="372"/>
                </a:lnTo>
                <a:lnTo>
                  <a:pt x="1266" y="385"/>
                </a:lnTo>
                <a:lnTo>
                  <a:pt x="1247" y="397"/>
                </a:lnTo>
                <a:lnTo>
                  <a:pt x="1225" y="406"/>
                </a:lnTo>
                <a:lnTo>
                  <a:pt x="1204" y="415"/>
                </a:lnTo>
                <a:lnTo>
                  <a:pt x="1181" y="421"/>
                </a:lnTo>
                <a:lnTo>
                  <a:pt x="1157" y="426"/>
                </a:lnTo>
                <a:lnTo>
                  <a:pt x="1133" y="429"/>
                </a:lnTo>
                <a:lnTo>
                  <a:pt x="1107" y="431"/>
                </a:lnTo>
                <a:lnTo>
                  <a:pt x="1107" y="431"/>
                </a:lnTo>
                <a:lnTo>
                  <a:pt x="1082" y="429"/>
                </a:lnTo>
                <a:lnTo>
                  <a:pt x="1056" y="426"/>
                </a:lnTo>
                <a:lnTo>
                  <a:pt x="1033" y="421"/>
                </a:lnTo>
                <a:lnTo>
                  <a:pt x="1011" y="415"/>
                </a:lnTo>
                <a:lnTo>
                  <a:pt x="988" y="406"/>
                </a:lnTo>
                <a:lnTo>
                  <a:pt x="967" y="397"/>
                </a:lnTo>
                <a:lnTo>
                  <a:pt x="949" y="385"/>
                </a:lnTo>
                <a:lnTo>
                  <a:pt x="931" y="372"/>
                </a:lnTo>
                <a:lnTo>
                  <a:pt x="915" y="358"/>
                </a:lnTo>
                <a:lnTo>
                  <a:pt x="900" y="341"/>
                </a:lnTo>
                <a:lnTo>
                  <a:pt x="887" y="325"/>
                </a:lnTo>
                <a:lnTo>
                  <a:pt x="877" y="307"/>
                </a:lnTo>
                <a:lnTo>
                  <a:pt x="869" y="289"/>
                </a:lnTo>
                <a:lnTo>
                  <a:pt x="863" y="270"/>
                </a:lnTo>
                <a:lnTo>
                  <a:pt x="859" y="250"/>
                </a:lnTo>
                <a:lnTo>
                  <a:pt x="858" y="231"/>
                </a:lnTo>
                <a:lnTo>
                  <a:pt x="858" y="231"/>
                </a:lnTo>
                <a:close/>
              </a:path>
            </a:pathLst>
          </a:custGeom>
          <a:solidFill>
            <a:srgbClr val="92D050"/>
          </a:solidFill>
          <a:ln w="28575">
            <a:solidFill>
              <a:schemeClr val="bg1">
                <a:lumMod val="65000"/>
              </a:schemeClr>
            </a:solidFill>
            <a:prstDash val="solid"/>
            <a:round/>
            <a:headEnd/>
            <a:tailEnd/>
          </a:ln>
        </p:spPr>
        <p:txBody>
          <a:bodyPr rIns="468000" anchor="ctr" anchorCtr="1"/>
          <a:lstStyle/>
          <a:p>
            <a:pPr eaLnBrk="1" hangingPunct="1">
              <a:defRPr/>
            </a:pPr>
            <a:r>
              <a:rPr lang="en-US" sz="1400" b="1" dirty="0">
                <a:latin typeface="IBM Plex Sans" panose="020B0503050203000203" pitchFamily="34" charset="77"/>
                <a:cs typeface="Arial" charset="0"/>
              </a:rPr>
              <a:t>Learning</a:t>
            </a:r>
            <a:endParaRPr lang="en-GB" sz="2800" b="1" dirty="0">
              <a:latin typeface="IBM Plex Sans" panose="020B0503050203000203" pitchFamily="34" charset="77"/>
              <a:cs typeface="Arial" charset="0"/>
            </a:endParaRPr>
          </a:p>
        </p:txBody>
      </p:sp>
      <p:sp>
        <p:nvSpPr>
          <p:cNvPr id="9" name="Freeform 8">
            <a:extLst>
              <a:ext uri="{FF2B5EF4-FFF2-40B4-BE49-F238E27FC236}">
                <a16:creationId xmlns:a16="http://schemas.microsoft.com/office/drawing/2014/main" id="{B0D33ACD-1468-8049-9D54-44B22B69BFD7}"/>
              </a:ext>
            </a:extLst>
          </p:cNvPr>
          <p:cNvSpPr>
            <a:spLocks/>
          </p:cNvSpPr>
          <p:nvPr/>
        </p:nvSpPr>
        <p:spPr bwMode="auto">
          <a:xfrm rot="1152233">
            <a:off x="3946703" y="1757717"/>
            <a:ext cx="1429444" cy="1399265"/>
          </a:xfrm>
          <a:custGeom>
            <a:avLst/>
            <a:gdLst>
              <a:gd name="T0" fmla="*/ 195 w 2151"/>
              <a:gd name="T1" fmla="*/ 1725 h 2586"/>
              <a:gd name="T2" fmla="*/ 141 w 2151"/>
              <a:gd name="T3" fmla="*/ 1702 h 2586"/>
              <a:gd name="T4" fmla="*/ 96 w 2151"/>
              <a:gd name="T5" fmla="*/ 1655 h 2586"/>
              <a:gd name="T6" fmla="*/ 76 w 2151"/>
              <a:gd name="T7" fmla="*/ 1621 h 2586"/>
              <a:gd name="T8" fmla="*/ 47 w 2151"/>
              <a:gd name="T9" fmla="*/ 1598 h 2586"/>
              <a:gd name="T10" fmla="*/ 19 w 2151"/>
              <a:gd name="T11" fmla="*/ 1603 h 2586"/>
              <a:gd name="T12" fmla="*/ 2 w 2151"/>
              <a:gd name="T13" fmla="*/ 1631 h 2586"/>
              <a:gd name="T14" fmla="*/ 2151 w 2151"/>
              <a:gd name="T15" fmla="*/ 2586 h 2586"/>
              <a:gd name="T16" fmla="*/ 1218 w 2151"/>
              <a:gd name="T17" fmla="*/ 430 h 2586"/>
              <a:gd name="T18" fmla="*/ 1184 w 2151"/>
              <a:gd name="T19" fmla="*/ 425 h 2586"/>
              <a:gd name="T20" fmla="*/ 1163 w 2151"/>
              <a:gd name="T21" fmla="*/ 404 h 2586"/>
              <a:gd name="T22" fmla="*/ 1165 w 2151"/>
              <a:gd name="T23" fmla="*/ 376 h 2586"/>
              <a:gd name="T24" fmla="*/ 1194 w 2151"/>
              <a:gd name="T25" fmla="*/ 347 h 2586"/>
              <a:gd name="T26" fmla="*/ 1233 w 2151"/>
              <a:gd name="T27" fmla="*/ 322 h 2586"/>
              <a:gd name="T28" fmla="*/ 1272 w 2151"/>
              <a:gd name="T29" fmla="*/ 277 h 2586"/>
              <a:gd name="T30" fmla="*/ 1292 w 2151"/>
              <a:gd name="T31" fmla="*/ 218 h 2586"/>
              <a:gd name="T32" fmla="*/ 1288 w 2151"/>
              <a:gd name="T33" fmla="*/ 160 h 2586"/>
              <a:gd name="T34" fmla="*/ 1251 w 2151"/>
              <a:gd name="T35" fmla="*/ 88 h 2586"/>
              <a:gd name="T36" fmla="*/ 1183 w 2151"/>
              <a:gd name="T37" fmla="*/ 34 h 2586"/>
              <a:gd name="T38" fmla="*/ 1093 w 2151"/>
              <a:gd name="T39" fmla="*/ 4 h 2586"/>
              <a:gd name="T40" fmla="*/ 1018 w 2151"/>
              <a:gd name="T41" fmla="*/ 2 h 2586"/>
              <a:gd name="T42" fmla="*/ 924 w 2151"/>
              <a:gd name="T43" fmla="*/ 25 h 2586"/>
              <a:gd name="T44" fmla="*/ 851 w 2151"/>
              <a:gd name="T45" fmla="*/ 73 h 2586"/>
              <a:gd name="T46" fmla="*/ 805 w 2151"/>
              <a:gd name="T47" fmla="*/ 142 h 2586"/>
              <a:gd name="T48" fmla="*/ 794 w 2151"/>
              <a:gd name="T49" fmla="*/ 200 h 2586"/>
              <a:gd name="T50" fmla="*/ 807 w 2151"/>
              <a:gd name="T51" fmla="*/ 264 h 2586"/>
              <a:gd name="T52" fmla="*/ 838 w 2151"/>
              <a:gd name="T53" fmla="*/ 308 h 2586"/>
              <a:gd name="T54" fmla="*/ 882 w 2151"/>
              <a:gd name="T55" fmla="*/ 342 h 2586"/>
              <a:gd name="T56" fmla="*/ 916 w 2151"/>
              <a:gd name="T57" fmla="*/ 368 h 2586"/>
              <a:gd name="T58" fmla="*/ 926 w 2151"/>
              <a:gd name="T59" fmla="*/ 397 h 2586"/>
              <a:gd name="T60" fmla="*/ 909 w 2151"/>
              <a:gd name="T61" fmla="*/ 420 h 2586"/>
              <a:gd name="T62" fmla="*/ 869 w 2151"/>
              <a:gd name="T63" fmla="*/ 430 h 2586"/>
              <a:gd name="T64" fmla="*/ 0 w 2151"/>
              <a:gd name="T65" fmla="*/ 1305 h 2586"/>
              <a:gd name="T66" fmla="*/ 5 w 2151"/>
              <a:gd name="T67" fmla="*/ 1338 h 2586"/>
              <a:gd name="T68" fmla="*/ 26 w 2151"/>
              <a:gd name="T69" fmla="*/ 1361 h 2586"/>
              <a:gd name="T70" fmla="*/ 54 w 2151"/>
              <a:gd name="T71" fmla="*/ 1357 h 2586"/>
              <a:gd name="T72" fmla="*/ 83 w 2151"/>
              <a:gd name="T73" fmla="*/ 1328 h 2586"/>
              <a:gd name="T74" fmla="*/ 107 w 2151"/>
              <a:gd name="T75" fmla="*/ 1291 h 2586"/>
              <a:gd name="T76" fmla="*/ 153 w 2151"/>
              <a:gd name="T77" fmla="*/ 1250 h 2586"/>
              <a:gd name="T78" fmla="*/ 211 w 2151"/>
              <a:gd name="T79" fmla="*/ 1230 h 2586"/>
              <a:gd name="T80" fmla="*/ 270 w 2151"/>
              <a:gd name="T81" fmla="*/ 1235 h 2586"/>
              <a:gd name="T82" fmla="*/ 342 w 2151"/>
              <a:gd name="T83" fmla="*/ 1273 h 2586"/>
              <a:gd name="T84" fmla="*/ 395 w 2151"/>
              <a:gd name="T85" fmla="*/ 1339 h 2586"/>
              <a:gd name="T86" fmla="*/ 426 w 2151"/>
              <a:gd name="T87" fmla="*/ 1429 h 2586"/>
              <a:gd name="T88" fmla="*/ 428 w 2151"/>
              <a:gd name="T89" fmla="*/ 1505 h 2586"/>
              <a:gd name="T90" fmla="*/ 405 w 2151"/>
              <a:gd name="T91" fmla="*/ 1598 h 2586"/>
              <a:gd name="T92" fmla="*/ 356 w 2151"/>
              <a:gd name="T93" fmla="*/ 1673 h 2586"/>
              <a:gd name="T94" fmla="*/ 288 w 2151"/>
              <a:gd name="T95" fmla="*/ 1718 h 2586"/>
              <a:gd name="T96" fmla="*/ 229 w 2151"/>
              <a:gd name="T97" fmla="*/ 1730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51" h="2586">
                <a:moveTo>
                  <a:pt x="229" y="1730"/>
                </a:moveTo>
                <a:lnTo>
                  <a:pt x="229" y="1730"/>
                </a:lnTo>
                <a:lnTo>
                  <a:pt x="211" y="1728"/>
                </a:lnTo>
                <a:lnTo>
                  <a:pt x="195" y="1725"/>
                </a:lnTo>
                <a:lnTo>
                  <a:pt x="179" y="1722"/>
                </a:lnTo>
                <a:lnTo>
                  <a:pt x="166" y="1715"/>
                </a:lnTo>
                <a:lnTo>
                  <a:pt x="153" y="1709"/>
                </a:lnTo>
                <a:lnTo>
                  <a:pt x="141" y="1702"/>
                </a:lnTo>
                <a:lnTo>
                  <a:pt x="132" y="1694"/>
                </a:lnTo>
                <a:lnTo>
                  <a:pt x="122" y="1686"/>
                </a:lnTo>
                <a:lnTo>
                  <a:pt x="107" y="1670"/>
                </a:lnTo>
                <a:lnTo>
                  <a:pt x="96" y="1655"/>
                </a:lnTo>
                <a:lnTo>
                  <a:pt x="88" y="1642"/>
                </a:lnTo>
                <a:lnTo>
                  <a:pt x="88" y="1642"/>
                </a:lnTo>
                <a:lnTo>
                  <a:pt x="83" y="1631"/>
                </a:lnTo>
                <a:lnTo>
                  <a:pt x="76" y="1621"/>
                </a:lnTo>
                <a:lnTo>
                  <a:pt x="68" y="1613"/>
                </a:lnTo>
                <a:lnTo>
                  <a:pt x="62" y="1606"/>
                </a:lnTo>
                <a:lnTo>
                  <a:pt x="54" y="1601"/>
                </a:lnTo>
                <a:lnTo>
                  <a:pt x="47" y="1598"/>
                </a:lnTo>
                <a:lnTo>
                  <a:pt x="39" y="1598"/>
                </a:lnTo>
                <a:lnTo>
                  <a:pt x="32" y="1598"/>
                </a:lnTo>
                <a:lnTo>
                  <a:pt x="26" y="1600"/>
                </a:lnTo>
                <a:lnTo>
                  <a:pt x="19" y="1603"/>
                </a:lnTo>
                <a:lnTo>
                  <a:pt x="15" y="1608"/>
                </a:lnTo>
                <a:lnTo>
                  <a:pt x="10" y="1614"/>
                </a:lnTo>
                <a:lnTo>
                  <a:pt x="5" y="1621"/>
                </a:lnTo>
                <a:lnTo>
                  <a:pt x="2" y="1631"/>
                </a:lnTo>
                <a:lnTo>
                  <a:pt x="0" y="1642"/>
                </a:lnTo>
                <a:lnTo>
                  <a:pt x="0" y="1655"/>
                </a:lnTo>
                <a:lnTo>
                  <a:pt x="0" y="2586"/>
                </a:lnTo>
                <a:lnTo>
                  <a:pt x="2151" y="2586"/>
                </a:lnTo>
                <a:lnTo>
                  <a:pt x="2151" y="431"/>
                </a:lnTo>
                <a:lnTo>
                  <a:pt x="1656" y="431"/>
                </a:lnTo>
                <a:lnTo>
                  <a:pt x="1656" y="430"/>
                </a:lnTo>
                <a:lnTo>
                  <a:pt x="1218" y="430"/>
                </a:lnTo>
                <a:lnTo>
                  <a:pt x="1218" y="430"/>
                </a:lnTo>
                <a:lnTo>
                  <a:pt x="1205" y="430"/>
                </a:lnTo>
                <a:lnTo>
                  <a:pt x="1194" y="428"/>
                </a:lnTo>
                <a:lnTo>
                  <a:pt x="1184" y="425"/>
                </a:lnTo>
                <a:lnTo>
                  <a:pt x="1178" y="420"/>
                </a:lnTo>
                <a:lnTo>
                  <a:pt x="1171" y="415"/>
                </a:lnTo>
                <a:lnTo>
                  <a:pt x="1166" y="410"/>
                </a:lnTo>
                <a:lnTo>
                  <a:pt x="1163" y="404"/>
                </a:lnTo>
                <a:lnTo>
                  <a:pt x="1162" y="397"/>
                </a:lnTo>
                <a:lnTo>
                  <a:pt x="1162" y="391"/>
                </a:lnTo>
                <a:lnTo>
                  <a:pt x="1162" y="383"/>
                </a:lnTo>
                <a:lnTo>
                  <a:pt x="1165" y="376"/>
                </a:lnTo>
                <a:lnTo>
                  <a:pt x="1170" y="368"/>
                </a:lnTo>
                <a:lnTo>
                  <a:pt x="1176" y="361"/>
                </a:lnTo>
                <a:lnTo>
                  <a:pt x="1184" y="353"/>
                </a:lnTo>
                <a:lnTo>
                  <a:pt x="1194" y="347"/>
                </a:lnTo>
                <a:lnTo>
                  <a:pt x="1205" y="342"/>
                </a:lnTo>
                <a:lnTo>
                  <a:pt x="1205" y="342"/>
                </a:lnTo>
                <a:lnTo>
                  <a:pt x="1218" y="334"/>
                </a:lnTo>
                <a:lnTo>
                  <a:pt x="1233" y="322"/>
                </a:lnTo>
                <a:lnTo>
                  <a:pt x="1249" y="308"/>
                </a:lnTo>
                <a:lnTo>
                  <a:pt x="1258" y="298"/>
                </a:lnTo>
                <a:lnTo>
                  <a:pt x="1266" y="288"/>
                </a:lnTo>
                <a:lnTo>
                  <a:pt x="1272" y="277"/>
                </a:lnTo>
                <a:lnTo>
                  <a:pt x="1279" y="264"/>
                </a:lnTo>
                <a:lnTo>
                  <a:pt x="1285" y="251"/>
                </a:lnTo>
                <a:lnTo>
                  <a:pt x="1288" y="235"/>
                </a:lnTo>
                <a:lnTo>
                  <a:pt x="1292" y="218"/>
                </a:lnTo>
                <a:lnTo>
                  <a:pt x="1293" y="200"/>
                </a:lnTo>
                <a:lnTo>
                  <a:pt x="1293" y="200"/>
                </a:lnTo>
                <a:lnTo>
                  <a:pt x="1292" y="181"/>
                </a:lnTo>
                <a:lnTo>
                  <a:pt x="1288" y="160"/>
                </a:lnTo>
                <a:lnTo>
                  <a:pt x="1282" y="142"/>
                </a:lnTo>
                <a:lnTo>
                  <a:pt x="1274" y="122"/>
                </a:lnTo>
                <a:lnTo>
                  <a:pt x="1262" y="104"/>
                </a:lnTo>
                <a:lnTo>
                  <a:pt x="1251" y="88"/>
                </a:lnTo>
                <a:lnTo>
                  <a:pt x="1236" y="73"/>
                </a:lnTo>
                <a:lnTo>
                  <a:pt x="1220" y="59"/>
                </a:lnTo>
                <a:lnTo>
                  <a:pt x="1202" y="46"/>
                </a:lnTo>
                <a:lnTo>
                  <a:pt x="1183" y="34"/>
                </a:lnTo>
                <a:lnTo>
                  <a:pt x="1162" y="25"/>
                </a:lnTo>
                <a:lnTo>
                  <a:pt x="1140" y="17"/>
                </a:lnTo>
                <a:lnTo>
                  <a:pt x="1118" y="8"/>
                </a:lnTo>
                <a:lnTo>
                  <a:pt x="1093" y="4"/>
                </a:lnTo>
                <a:lnTo>
                  <a:pt x="1069" y="2"/>
                </a:lnTo>
                <a:lnTo>
                  <a:pt x="1043" y="0"/>
                </a:lnTo>
                <a:lnTo>
                  <a:pt x="1043" y="0"/>
                </a:lnTo>
                <a:lnTo>
                  <a:pt x="1018" y="2"/>
                </a:lnTo>
                <a:lnTo>
                  <a:pt x="992" y="4"/>
                </a:lnTo>
                <a:lnTo>
                  <a:pt x="970" y="8"/>
                </a:lnTo>
                <a:lnTo>
                  <a:pt x="947" y="17"/>
                </a:lnTo>
                <a:lnTo>
                  <a:pt x="924" y="25"/>
                </a:lnTo>
                <a:lnTo>
                  <a:pt x="903" y="34"/>
                </a:lnTo>
                <a:lnTo>
                  <a:pt x="885" y="46"/>
                </a:lnTo>
                <a:lnTo>
                  <a:pt x="867" y="59"/>
                </a:lnTo>
                <a:lnTo>
                  <a:pt x="851" y="73"/>
                </a:lnTo>
                <a:lnTo>
                  <a:pt x="836" y="88"/>
                </a:lnTo>
                <a:lnTo>
                  <a:pt x="823" y="104"/>
                </a:lnTo>
                <a:lnTo>
                  <a:pt x="813" y="122"/>
                </a:lnTo>
                <a:lnTo>
                  <a:pt x="805" y="142"/>
                </a:lnTo>
                <a:lnTo>
                  <a:pt x="799" y="160"/>
                </a:lnTo>
                <a:lnTo>
                  <a:pt x="795" y="181"/>
                </a:lnTo>
                <a:lnTo>
                  <a:pt x="794" y="200"/>
                </a:lnTo>
                <a:lnTo>
                  <a:pt x="794" y="200"/>
                </a:lnTo>
                <a:lnTo>
                  <a:pt x="794" y="218"/>
                </a:lnTo>
                <a:lnTo>
                  <a:pt x="797" y="235"/>
                </a:lnTo>
                <a:lnTo>
                  <a:pt x="802" y="251"/>
                </a:lnTo>
                <a:lnTo>
                  <a:pt x="807" y="264"/>
                </a:lnTo>
                <a:lnTo>
                  <a:pt x="813" y="277"/>
                </a:lnTo>
                <a:lnTo>
                  <a:pt x="822" y="288"/>
                </a:lnTo>
                <a:lnTo>
                  <a:pt x="830" y="298"/>
                </a:lnTo>
                <a:lnTo>
                  <a:pt x="838" y="308"/>
                </a:lnTo>
                <a:lnTo>
                  <a:pt x="854" y="322"/>
                </a:lnTo>
                <a:lnTo>
                  <a:pt x="867" y="334"/>
                </a:lnTo>
                <a:lnTo>
                  <a:pt x="882" y="342"/>
                </a:lnTo>
                <a:lnTo>
                  <a:pt x="882" y="342"/>
                </a:lnTo>
                <a:lnTo>
                  <a:pt x="891" y="347"/>
                </a:lnTo>
                <a:lnTo>
                  <a:pt x="901" y="353"/>
                </a:lnTo>
                <a:lnTo>
                  <a:pt x="909" y="361"/>
                </a:lnTo>
                <a:lnTo>
                  <a:pt x="916" y="368"/>
                </a:lnTo>
                <a:lnTo>
                  <a:pt x="921" y="376"/>
                </a:lnTo>
                <a:lnTo>
                  <a:pt x="924" y="383"/>
                </a:lnTo>
                <a:lnTo>
                  <a:pt x="926" y="391"/>
                </a:lnTo>
                <a:lnTo>
                  <a:pt x="926" y="397"/>
                </a:lnTo>
                <a:lnTo>
                  <a:pt x="924" y="404"/>
                </a:lnTo>
                <a:lnTo>
                  <a:pt x="921" y="410"/>
                </a:lnTo>
                <a:lnTo>
                  <a:pt x="916" y="415"/>
                </a:lnTo>
                <a:lnTo>
                  <a:pt x="909" y="420"/>
                </a:lnTo>
                <a:lnTo>
                  <a:pt x="901" y="425"/>
                </a:lnTo>
                <a:lnTo>
                  <a:pt x="891" y="428"/>
                </a:lnTo>
                <a:lnTo>
                  <a:pt x="880" y="430"/>
                </a:lnTo>
                <a:lnTo>
                  <a:pt x="869" y="430"/>
                </a:lnTo>
                <a:lnTo>
                  <a:pt x="595" y="430"/>
                </a:lnTo>
                <a:lnTo>
                  <a:pt x="595" y="431"/>
                </a:lnTo>
                <a:lnTo>
                  <a:pt x="0" y="431"/>
                </a:lnTo>
                <a:lnTo>
                  <a:pt x="0" y="1305"/>
                </a:lnTo>
                <a:lnTo>
                  <a:pt x="0" y="1305"/>
                </a:lnTo>
                <a:lnTo>
                  <a:pt x="0" y="1317"/>
                </a:lnTo>
                <a:lnTo>
                  <a:pt x="2" y="1328"/>
                </a:lnTo>
                <a:lnTo>
                  <a:pt x="5" y="1338"/>
                </a:lnTo>
                <a:lnTo>
                  <a:pt x="10" y="1346"/>
                </a:lnTo>
                <a:lnTo>
                  <a:pt x="15" y="1352"/>
                </a:lnTo>
                <a:lnTo>
                  <a:pt x="19" y="1357"/>
                </a:lnTo>
                <a:lnTo>
                  <a:pt x="26" y="1361"/>
                </a:lnTo>
                <a:lnTo>
                  <a:pt x="32" y="1362"/>
                </a:lnTo>
                <a:lnTo>
                  <a:pt x="39" y="1362"/>
                </a:lnTo>
                <a:lnTo>
                  <a:pt x="47" y="1361"/>
                </a:lnTo>
                <a:lnTo>
                  <a:pt x="54" y="1357"/>
                </a:lnTo>
                <a:lnTo>
                  <a:pt x="62" y="1352"/>
                </a:lnTo>
                <a:lnTo>
                  <a:pt x="68" y="1346"/>
                </a:lnTo>
                <a:lnTo>
                  <a:pt x="76" y="1338"/>
                </a:lnTo>
                <a:lnTo>
                  <a:pt x="83" y="1328"/>
                </a:lnTo>
                <a:lnTo>
                  <a:pt x="88" y="1318"/>
                </a:lnTo>
                <a:lnTo>
                  <a:pt x="88" y="1318"/>
                </a:lnTo>
                <a:lnTo>
                  <a:pt x="96" y="1304"/>
                </a:lnTo>
                <a:lnTo>
                  <a:pt x="107" y="1291"/>
                </a:lnTo>
                <a:lnTo>
                  <a:pt x="122" y="1274"/>
                </a:lnTo>
                <a:lnTo>
                  <a:pt x="132" y="1266"/>
                </a:lnTo>
                <a:lnTo>
                  <a:pt x="141" y="1258"/>
                </a:lnTo>
                <a:lnTo>
                  <a:pt x="153" y="1250"/>
                </a:lnTo>
                <a:lnTo>
                  <a:pt x="166" y="1243"/>
                </a:lnTo>
                <a:lnTo>
                  <a:pt x="179" y="1238"/>
                </a:lnTo>
                <a:lnTo>
                  <a:pt x="195" y="1234"/>
                </a:lnTo>
                <a:lnTo>
                  <a:pt x="211" y="1230"/>
                </a:lnTo>
                <a:lnTo>
                  <a:pt x="229" y="1230"/>
                </a:lnTo>
                <a:lnTo>
                  <a:pt x="229" y="1230"/>
                </a:lnTo>
                <a:lnTo>
                  <a:pt x="249" y="1232"/>
                </a:lnTo>
                <a:lnTo>
                  <a:pt x="270" y="1235"/>
                </a:lnTo>
                <a:lnTo>
                  <a:pt x="288" y="1242"/>
                </a:lnTo>
                <a:lnTo>
                  <a:pt x="307" y="1250"/>
                </a:lnTo>
                <a:lnTo>
                  <a:pt x="325" y="1260"/>
                </a:lnTo>
                <a:lnTo>
                  <a:pt x="342" y="1273"/>
                </a:lnTo>
                <a:lnTo>
                  <a:pt x="356" y="1287"/>
                </a:lnTo>
                <a:lnTo>
                  <a:pt x="371" y="1304"/>
                </a:lnTo>
                <a:lnTo>
                  <a:pt x="384" y="1321"/>
                </a:lnTo>
                <a:lnTo>
                  <a:pt x="395" y="1339"/>
                </a:lnTo>
                <a:lnTo>
                  <a:pt x="405" y="1361"/>
                </a:lnTo>
                <a:lnTo>
                  <a:pt x="413" y="1383"/>
                </a:lnTo>
                <a:lnTo>
                  <a:pt x="421" y="1406"/>
                </a:lnTo>
                <a:lnTo>
                  <a:pt x="426" y="1429"/>
                </a:lnTo>
                <a:lnTo>
                  <a:pt x="428" y="1455"/>
                </a:lnTo>
                <a:lnTo>
                  <a:pt x="429" y="1479"/>
                </a:lnTo>
                <a:lnTo>
                  <a:pt x="429" y="1479"/>
                </a:lnTo>
                <a:lnTo>
                  <a:pt x="428" y="1505"/>
                </a:lnTo>
                <a:lnTo>
                  <a:pt x="426" y="1530"/>
                </a:lnTo>
                <a:lnTo>
                  <a:pt x="421" y="1554"/>
                </a:lnTo>
                <a:lnTo>
                  <a:pt x="413" y="1577"/>
                </a:lnTo>
                <a:lnTo>
                  <a:pt x="405" y="1598"/>
                </a:lnTo>
                <a:lnTo>
                  <a:pt x="395" y="1619"/>
                </a:lnTo>
                <a:lnTo>
                  <a:pt x="384" y="1639"/>
                </a:lnTo>
                <a:lnTo>
                  <a:pt x="371" y="1657"/>
                </a:lnTo>
                <a:lnTo>
                  <a:pt x="356" y="1673"/>
                </a:lnTo>
                <a:lnTo>
                  <a:pt x="342" y="1686"/>
                </a:lnTo>
                <a:lnTo>
                  <a:pt x="325" y="1699"/>
                </a:lnTo>
                <a:lnTo>
                  <a:pt x="307" y="1710"/>
                </a:lnTo>
                <a:lnTo>
                  <a:pt x="288" y="1718"/>
                </a:lnTo>
                <a:lnTo>
                  <a:pt x="270" y="1725"/>
                </a:lnTo>
                <a:lnTo>
                  <a:pt x="249" y="1728"/>
                </a:lnTo>
                <a:lnTo>
                  <a:pt x="229" y="1730"/>
                </a:lnTo>
                <a:lnTo>
                  <a:pt x="229" y="1730"/>
                </a:lnTo>
                <a:close/>
              </a:path>
            </a:pathLst>
          </a:custGeom>
          <a:solidFill>
            <a:schemeClr val="accent2"/>
          </a:solidFill>
          <a:ln w="28575">
            <a:solidFill>
              <a:schemeClr val="bg1">
                <a:lumMod val="65000"/>
              </a:schemeClr>
            </a:solidFill>
            <a:prstDash val="solid"/>
            <a:round/>
            <a:headEnd/>
            <a:tailEnd/>
          </a:ln>
        </p:spPr>
        <p:txBody>
          <a:bodyPr tIns="468000" anchor="ctr" anchorCtr="1"/>
          <a:lstStyle/>
          <a:p>
            <a:pPr lvl="1">
              <a:defRPr/>
            </a:pPr>
            <a:r>
              <a:rPr lang="en-US" sz="1400" b="1" dirty="0">
                <a:latin typeface="IBM Plex Sans" panose="020B0503050203000203" pitchFamily="34" charset="77"/>
                <a:cs typeface="Arial" charset="0"/>
              </a:rPr>
              <a:t>High-accuracy</a:t>
            </a:r>
            <a:endParaRPr lang="en-GB" sz="1400" b="1" dirty="0">
              <a:latin typeface="IBM Plex Sans" panose="020B0503050203000203" pitchFamily="34" charset="77"/>
              <a:cs typeface="Arial" charset="0"/>
            </a:endParaRPr>
          </a:p>
        </p:txBody>
      </p:sp>
      <p:sp>
        <p:nvSpPr>
          <p:cNvPr id="8" name="Freeform 8">
            <a:extLst>
              <a:ext uri="{FF2B5EF4-FFF2-40B4-BE49-F238E27FC236}">
                <a16:creationId xmlns:a16="http://schemas.microsoft.com/office/drawing/2014/main" id="{8C4F2CBA-1EB4-E646-B255-EEB89A9C04BE}"/>
              </a:ext>
            </a:extLst>
          </p:cNvPr>
          <p:cNvSpPr>
            <a:spLocks/>
          </p:cNvSpPr>
          <p:nvPr/>
        </p:nvSpPr>
        <p:spPr bwMode="auto">
          <a:xfrm rot="21027627">
            <a:off x="5458059" y="1842448"/>
            <a:ext cx="1701748" cy="1296407"/>
          </a:xfrm>
          <a:custGeom>
            <a:avLst/>
            <a:gdLst>
              <a:gd name="T0" fmla="*/ 195 w 2151"/>
              <a:gd name="T1" fmla="*/ 1725 h 2586"/>
              <a:gd name="T2" fmla="*/ 141 w 2151"/>
              <a:gd name="T3" fmla="*/ 1702 h 2586"/>
              <a:gd name="T4" fmla="*/ 96 w 2151"/>
              <a:gd name="T5" fmla="*/ 1655 h 2586"/>
              <a:gd name="T6" fmla="*/ 76 w 2151"/>
              <a:gd name="T7" fmla="*/ 1621 h 2586"/>
              <a:gd name="T8" fmla="*/ 47 w 2151"/>
              <a:gd name="T9" fmla="*/ 1598 h 2586"/>
              <a:gd name="T10" fmla="*/ 19 w 2151"/>
              <a:gd name="T11" fmla="*/ 1603 h 2586"/>
              <a:gd name="T12" fmla="*/ 2 w 2151"/>
              <a:gd name="T13" fmla="*/ 1631 h 2586"/>
              <a:gd name="T14" fmla="*/ 2151 w 2151"/>
              <a:gd name="T15" fmla="*/ 2586 h 2586"/>
              <a:gd name="T16" fmla="*/ 1218 w 2151"/>
              <a:gd name="T17" fmla="*/ 430 h 2586"/>
              <a:gd name="T18" fmla="*/ 1184 w 2151"/>
              <a:gd name="T19" fmla="*/ 425 h 2586"/>
              <a:gd name="T20" fmla="*/ 1163 w 2151"/>
              <a:gd name="T21" fmla="*/ 404 h 2586"/>
              <a:gd name="T22" fmla="*/ 1165 w 2151"/>
              <a:gd name="T23" fmla="*/ 376 h 2586"/>
              <a:gd name="T24" fmla="*/ 1194 w 2151"/>
              <a:gd name="T25" fmla="*/ 347 h 2586"/>
              <a:gd name="T26" fmla="*/ 1233 w 2151"/>
              <a:gd name="T27" fmla="*/ 322 h 2586"/>
              <a:gd name="T28" fmla="*/ 1272 w 2151"/>
              <a:gd name="T29" fmla="*/ 277 h 2586"/>
              <a:gd name="T30" fmla="*/ 1292 w 2151"/>
              <a:gd name="T31" fmla="*/ 218 h 2586"/>
              <a:gd name="T32" fmla="*/ 1288 w 2151"/>
              <a:gd name="T33" fmla="*/ 160 h 2586"/>
              <a:gd name="T34" fmla="*/ 1251 w 2151"/>
              <a:gd name="T35" fmla="*/ 88 h 2586"/>
              <a:gd name="T36" fmla="*/ 1183 w 2151"/>
              <a:gd name="T37" fmla="*/ 34 h 2586"/>
              <a:gd name="T38" fmla="*/ 1093 w 2151"/>
              <a:gd name="T39" fmla="*/ 4 h 2586"/>
              <a:gd name="T40" fmla="*/ 1018 w 2151"/>
              <a:gd name="T41" fmla="*/ 2 h 2586"/>
              <a:gd name="T42" fmla="*/ 924 w 2151"/>
              <a:gd name="T43" fmla="*/ 25 h 2586"/>
              <a:gd name="T44" fmla="*/ 851 w 2151"/>
              <a:gd name="T45" fmla="*/ 73 h 2586"/>
              <a:gd name="T46" fmla="*/ 805 w 2151"/>
              <a:gd name="T47" fmla="*/ 142 h 2586"/>
              <a:gd name="T48" fmla="*/ 794 w 2151"/>
              <a:gd name="T49" fmla="*/ 200 h 2586"/>
              <a:gd name="T50" fmla="*/ 807 w 2151"/>
              <a:gd name="T51" fmla="*/ 264 h 2586"/>
              <a:gd name="T52" fmla="*/ 838 w 2151"/>
              <a:gd name="T53" fmla="*/ 308 h 2586"/>
              <a:gd name="T54" fmla="*/ 882 w 2151"/>
              <a:gd name="T55" fmla="*/ 342 h 2586"/>
              <a:gd name="T56" fmla="*/ 916 w 2151"/>
              <a:gd name="T57" fmla="*/ 368 h 2586"/>
              <a:gd name="T58" fmla="*/ 926 w 2151"/>
              <a:gd name="T59" fmla="*/ 397 h 2586"/>
              <a:gd name="T60" fmla="*/ 909 w 2151"/>
              <a:gd name="T61" fmla="*/ 420 h 2586"/>
              <a:gd name="T62" fmla="*/ 869 w 2151"/>
              <a:gd name="T63" fmla="*/ 430 h 2586"/>
              <a:gd name="T64" fmla="*/ 0 w 2151"/>
              <a:gd name="T65" fmla="*/ 1305 h 2586"/>
              <a:gd name="T66" fmla="*/ 5 w 2151"/>
              <a:gd name="T67" fmla="*/ 1338 h 2586"/>
              <a:gd name="T68" fmla="*/ 26 w 2151"/>
              <a:gd name="T69" fmla="*/ 1361 h 2586"/>
              <a:gd name="T70" fmla="*/ 54 w 2151"/>
              <a:gd name="T71" fmla="*/ 1357 h 2586"/>
              <a:gd name="T72" fmla="*/ 83 w 2151"/>
              <a:gd name="T73" fmla="*/ 1328 h 2586"/>
              <a:gd name="T74" fmla="*/ 107 w 2151"/>
              <a:gd name="T75" fmla="*/ 1291 h 2586"/>
              <a:gd name="T76" fmla="*/ 153 w 2151"/>
              <a:gd name="T77" fmla="*/ 1250 h 2586"/>
              <a:gd name="T78" fmla="*/ 211 w 2151"/>
              <a:gd name="T79" fmla="*/ 1230 h 2586"/>
              <a:gd name="T80" fmla="*/ 270 w 2151"/>
              <a:gd name="T81" fmla="*/ 1235 h 2586"/>
              <a:gd name="T82" fmla="*/ 342 w 2151"/>
              <a:gd name="T83" fmla="*/ 1273 h 2586"/>
              <a:gd name="T84" fmla="*/ 395 w 2151"/>
              <a:gd name="T85" fmla="*/ 1339 h 2586"/>
              <a:gd name="T86" fmla="*/ 426 w 2151"/>
              <a:gd name="T87" fmla="*/ 1429 h 2586"/>
              <a:gd name="T88" fmla="*/ 428 w 2151"/>
              <a:gd name="T89" fmla="*/ 1505 h 2586"/>
              <a:gd name="T90" fmla="*/ 405 w 2151"/>
              <a:gd name="T91" fmla="*/ 1598 h 2586"/>
              <a:gd name="T92" fmla="*/ 356 w 2151"/>
              <a:gd name="T93" fmla="*/ 1673 h 2586"/>
              <a:gd name="T94" fmla="*/ 288 w 2151"/>
              <a:gd name="T95" fmla="*/ 1718 h 2586"/>
              <a:gd name="T96" fmla="*/ 229 w 2151"/>
              <a:gd name="T97" fmla="*/ 1730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51" h="2586">
                <a:moveTo>
                  <a:pt x="229" y="1730"/>
                </a:moveTo>
                <a:lnTo>
                  <a:pt x="229" y="1730"/>
                </a:lnTo>
                <a:lnTo>
                  <a:pt x="211" y="1728"/>
                </a:lnTo>
                <a:lnTo>
                  <a:pt x="195" y="1725"/>
                </a:lnTo>
                <a:lnTo>
                  <a:pt x="179" y="1722"/>
                </a:lnTo>
                <a:lnTo>
                  <a:pt x="166" y="1715"/>
                </a:lnTo>
                <a:lnTo>
                  <a:pt x="153" y="1709"/>
                </a:lnTo>
                <a:lnTo>
                  <a:pt x="141" y="1702"/>
                </a:lnTo>
                <a:lnTo>
                  <a:pt x="132" y="1694"/>
                </a:lnTo>
                <a:lnTo>
                  <a:pt x="122" y="1686"/>
                </a:lnTo>
                <a:lnTo>
                  <a:pt x="107" y="1670"/>
                </a:lnTo>
                <a:lnTo>
                  <a:pt x="96" y="1655"/>
                </a:lnTo>
                <a:lnTo>
                  <a:pt x="88" y="1642"/>
                </a:lnTo>
                <a:lnTo>
                  <a:pt x="88" y="1642"/>
                </a:lnTo>
                <a:lnTo>
                  <a:pt x="83" y="1631"/>
                </a:lnTo>
                <a:lnTo>
                  <a:pt x="76" y="1621"/>
                </a:lnTo>
                <a:lnTo>
                  <a:pt x="68" y="1613"/>
                </a:lnTo>
                <a:lnTo>
                  <a:pt x="62" y="1606"/>
                </a:lnTo>
                <a:lnTo>
                  <a:pt x="54" y="1601"/>
                </a:lnTo>
                <a:lnTo>
                  <a:pt x="47" y="1598"/>
                </a:lnTo>
                <a:lnTo>
                  <a:pt x="39" y="1598"/>
                </a:lnTo>
                <a:lnTo>
                  <a:pt x="32" y="1598"/>
                </a:lnTo>
                <a:lnTo>
                  <a:pt x="26" y="1600"/>
                </a:lnTo>
                <a:lnTo>
                  <a:pt x="19" y="1603"/>
                </a:lnTo>
                <a:lnTo>
                  <a:pt x="15" y="1608"/>
                </a:lnTo>
                <a:lnTo>
                  <a:pt x="10" y="1614"/>
                </a:lnTo>
                <a:lnTo>
                  <a:pt x="5" y="1621"/>
                </a:lnTo>
                <a:lnTo>
                  <a:pt x="2" y="1631"/>
                </a:lnTo>
                <a:lnTo>
                  <a:pt x="0" y="1642"/>
                </a:lnTo>
                <a:lnTo>
                  <a:pt x="0" y="1655"/>
                </a:lnTo>
                <a:lnTo>
                  <a:pt x="0" y="2586"/>
                </a:lnTo>
                <a:lnTo>
                  <a:pt x="2151" y="2586"/>
                </a:lnTo>
                <a:lnTo>
                  <a:pt x="2151" y="431"/>
                </a:lnTo>
                <a:lnTo>
                  <a:pt x="1656" y="431"/>
                </a:lnTo>
                <a:lnTo>
                  <a:pt x="1656" y="430"/>
                </a:lnTo>
                <a:lnTo>
                  <a:pt x="1218" y="430"/>
                </a:lnTo>
                <a:lnTo>
                  <a:pt x="1218" y="430"/>
                </a:lnTo>
                <a:lnTo>
                  <a:pt x="1205" y="430"/>
                </a:lnTo>
                <a:lnTo>
                  <a:pt x="1194" y="428"/>
                </a:lnTo>
                <a:lnTo>
                  <a:pt x="1184" y="425"/>
                </a:lnTo>
                <a:lnTo>
                  <a:pt x="1178" y="420"/>
                </a:lnTo>
                <a:lnTo>
                  <a:pt x="1171" y="415"/>
                </a:lnTo>
                <a:lnTo>
                  <a:pt x="1166" y="410"/>
                </a:lnTo>
                <a:lnTo>
                  <a:pt x="1163" y="404"/>
                </a:lnTo>
                <a:lnTo>
                  <a:pt x="1162" y="397"/>
                </a:lnTo>
                <a:lnTo>
                  <a:pt x="1162" y="391"/>
                </a:lnTo>
                <a:lnTo>
                  <a:pt x="1162" y="383"/>
                </a:lnTo>
                <a:lnTo>
                  <a:pt x="1165" y="376"/>
                </a:lnTo>
                <a:lnTo>
                  <a:pt x="1170" y="368"/>
                </a:lnTo>
                <a:lnTo>
                  <a:pt x="1176" y="361"/>
                </a:lnTo>
                <a:lnTo>
                  <a:pt x="1184" y="353"/>
                </a:lnTo>
                <a:lnTo>
                  <a:pt x="1194" y="347"/>
                </a:lnTo>
                <a:lnTo>
                  <a:pt x="1205" y="342"/>
                </a:lnTo>
                <a:lnTo>
                  <a:pt x="1205" y="342"/>
                </a:lnTo>
                <a:lnTo>
                  <a:pt x="1218" y="334"/>
                </a:lnTo>
                <a:lnTo>
                  <a:pt x="1233" y="322"/>
                </a:lnTo>
                <a:lnTo>
                  <a:pt x="1249" y="308"/>
                </a:lnTo>
                <a:lnTo>
                  <a:pt x="1258" y="298"/>
                </a:lnTo>
                <a:lnTo>
                  <a:pt x="1266" y="288"/>
                </a:lnTo>
                <a:lnTo>
                  <a:pt x="1272" y="277"/>
                </a:lnTo>
                <a:lnTo>
                  <a:pt x="1279" y="264"/>
                </a:lnTo>
                <a:lnTo>
                  <a:pt x="1285" y="251"/>
                </a:lnTo>
                <a:lnTo>
                  <a:pt x="1288" y="235"/>
                </a:lnTo>
                <a:lnTo>
                  <a:pt x="1292" y="218"/>
                </a:lnTo>
                <a:lnTo>
                  <a:pt x="1293" y="200"/>
                </a:lnTo>
                <a:lnTo>
                  <a:pt x="1293" y="200"/>
                </a:lnTo>
                <a:lnTo>
                  <a:pt x="1292" y="181"/>
                </a:lnTo>
                <a:lnTo>
                  <a:pt x="1288" y="160"/>
                </a:lnTo>
                <a:lnTo>
                  <a:pt x="1282" y="142"/>
                </a:lnTo>
                <a:lnTo>
                  <a:pt x="1274" y="122"/>
                </a:lnTo>
                <a:lnTo>
                  <a:pt x="1262" y="104"/>
                </a:lnTo>
                <a:lnTo>
                  <a:pt x="1251" y="88"/>
                </a:lnTo>
                <a:lnTo>
                  <a:pt x="1236" y="73"/>
                </a:lnTo>
                <a:lnTo>
                  <a:pt x="1220" y="59"/>
                </a:lnTo>
                <a:lnTo>
                  <a:pt x="1202" y="46"/>
                </a:lnTo>
                <a:lnTo>
                  <a:pt x="1183" y="34"/>
                </a:lnTo>
                <a:lnTo>
                  <a:pt x="1162" y="25"/>
                </a:lnTo>
                <a:lnTo>
                  <a:pt x="1140" y="17"/>
                </a:lnTo>
                <a:lnTo>
                  <a:pt x="1118" y="8"/>
                </a:lnTo>
                <a:lnTo>
                  <a:pt x="1093" y="4"/>
                </a:lnTo>
                <a:lnTo>
                  <a:pt x="1069" y="2"/>
                </a:lnTo>
                <a:lnTo>
                  <a:pt x="1043" y="0"/>
                </a:lnTo>
                <a:lnTo>
                  <a:pt x="1043" y="0"/>
                </a:lnTo>
                <a:lnTo>
                  <a:pt x="1018" y="2"/>
                </a:lnTo>
                <a:lnTo>
                  <a:pt x="992" y="4"/>
                </a:lnTo>
                <a:lnTo>
                  <a:pt x="970" y="8"/>
                </a:lnTo>
                <a:lnTo>
                  <a:pt x="947" y="17"/>
                </a:lnTo>
                <a:lnTo>
                  <a:pt x="924" y="25"/>
                </a:lnTo>
                <a:lnTo>
                  <a:pt x="903" y="34"/>
                </a:lnTo>
                <a:lnTo>
                  <a:pt x="885" y="46"/>
                </a:lnTo>
                <a:lnTo>
                  <a:pt x="867" y="59"/>
                </a:lnTo>
                <a:lnTo>
                  <a:pt x="851" y="73"/>
                </a:lnTo>
                <a:lnTo>
                  <a:pt x="836" y="88"/>
                </a:lnTo>
                <a:lnTo>
                  <a:pt x="823" y="104"/>
                </a:lnTo>
                <a:lnTo>
                  <a:pt x="813" y="122"/>
                </a:lnTo>
                <a:lnTo>
                  <a:pt x="805" y="142"/>
                </a:lnTo>
                <a:lnTo>
                  <a:pt x="799" y="160"/>
                </a:lnTo>
                <a:lnTo>
                  <a:pt x="795" y="181"/>
                </a:lnTo>
                <a:lnTo>
                  <a:pt x="794" y="200"/>
                </a:lnTo>
                <a:lnTo>
                  <a:pt x="794" y="200"/>
                </a:lnTo>
                <a:lnTo>
                  <a:pt x="794" y="218"/>
                </a:lnTo>
                <a:lnTo>
                  <a:pt x="797" y="235"/>
                </a:lnTo>
                <a:lnTo>
                  <a:pt x="802" y="251"/>
                </a:lnTo>
                <a:lnTo>
                  <a:pt x="807" y="264"/>
                </a:lnTo>
                <a:lnTo>
                  <a:pt x="813" y="277"/>
                </a:lnTo>
                <a:lnTo>
                  <a:pt x="822" y="288"/>
                </a:lnTo>
                <a:lnTo>
                  <a:pt x="830" y="298"/>
                </a:lnTo>
                <a:lnTo>
                  <a:pt x="838" y="308"/>
                </a:lnTo>
                <a:lnTo>
                  <a:pt x="854" y="322"/>
                </a:lnTo>
                <a:lnTo>
                  <a:pt x="867" y="334"/>
                </a:lnTo>
                <a:lnTo>
                  <a:pt x="882" y="342"/>
                </a:lnTo>
                <a:lnTo>
                  <a:pt x="882" y="342"/>
                </a:lnTo>
                <a:lnTo>
                  <a:pt x="891" y="347"/>
                </a:lnTo>
                <a:lnTo>
                  <a:pt x="901" y="353"/>
                </a:lnTo>
                <a:lnTo>
                  <a:pt x="909" y="361"/>
                </a:lnTo>
                <a:lnTo>
                  <a:pt x="916" y="368"/>
                </a:lnTo>
                <a:lnTo>
                  <a:pt x="921" y="376"/>
                </a:lnTo>
                <a:lnTo>
                  <a:pt x="924" y="383"/>
                </a:lnTo>
                <a:lnTo>
                  <a:pt x="926" y="391"/>
                </a:lnTo>
                <a:lnTo>
                  <a:pt x="926" y="397"/>
                </a:lnTo>
                <a:lnTo>
                  <a:pt x="924" y="404"/>
                </a:lnTo>
                <a:lnTo>
                  <a:pt x="921" y="410"/>
                </a:lnTo>
                <a:lnTo>
                  <a:pt x="916" y="415"/>
                </a:lnTo>
                <a:lnTo>
                  <a:pt x="909" y="420"/>
                </a:lnTo>
                <a:lnTo>
                  <a:pt x="901" y="425"/>
                </a:lnTo>
                <a:lnTo>
                  <a:pt x="891" y="428"/>
                </a:lnTo>
                <a:lnTo>
                  <a:pt x="880" y="430"/>
                </a:lnTo>
                <a:lnTo>
                  <a:pt x="869" y="430"/>
                </a:lnTo>
                <a:lnTo>
                  <a:pt x="595" y="430"/>
                </a:lnTo>
                <a:lnTo>
                  <a:pt x="595" y="431"/>
                </a:lnTo>
                <a:lnTo>
                  <a:pt x="0" y="431"/>
                </a:lnTo>
                <a:lnTo>
                  <a:pt x="0" y="1305"/>
                </a:lnTo>
                <a:lnTo>
                  <a:pt x="0" y="1305"/>
                </a:lnTo>
                <a:lnTo>
                  <a:pt x="0" y="1317"/>
                </a:lnTo>
                <a:lnTo>
                  <a:pt x="2" y="1328"/>
                </a:lnTo>
                <a:lnTo>
                  <a:pt x="5" y="1338"/>
                </a:lnTo>
                <a:lnTo>
                  <a:pt x="10" y="1346"/>
                </a:lnTo>
                <a:lnTo>
                  <a:pt x="15" y="1352"/>
                </a:lnTo>
                <a:lnTo>
                  <a:pt x="19" y="1357"/>
                </a:lnTo>
                <a:lnTo>
                  <a:pt x="26" y="1361"/>
                </a:lnTo>
                <a:lnTo>
                  <a:pt x="32" y="1362"/>
                </a:lnTo>
                <a:lnTo>
                  <a:pt x="39" y="1362"/>
                </a:lnTo>
                <a:lnTo>
                  <a:pt x="47" y="1361"/>
                </a:lnTo>
                <a:lnTo>
                  <a:pt x="54" y="1357"/>
                </a:lnTo>
                <a:lnTo>
                  <a:pt x="62" y="1352"/>
                </a:lnTo>
                <a:lnTo>
                  <a:pt x="68" y="1346"/>
                </a:lnTo>
                <a:lnTo>
                  <a:pt x="76" y="1338"/>
                </a:lnTo>
                <a:lnTo>
                  <a:pt x="83" y="1328"/>
                </a:lnTo>
                <a:lnTo>
                  <a:pt x="88" y="1318"/>
                </a:lnTo>
                <a:lnTo>
                  <a:pt x="88" y="1318"/>
                </a:lnTo>
                <a:lnTo>
                  <a:pt x="96" y="1304"/>
                </a:lnTo>
                <a:lnTo>
                  <a:pt x="107" y="1291"/>
                </a:lnTo>
                <a:lnTo>
                  <a:pt x="122" y="1274"/>
                </a:lnTo>
                <a:lnTo>
                  <a:pt x="132" y="1266"/>
                </a:lnTo>
                <a:lnTo>
                  <a:pt x="141" y="1258"/>
                </a:lnTo>
                <a:lnTo>
                  <a:pt x="153" y="1250"/>
                </a:lnTo>
                <a:lnTo>
                  <a:pt x="166" y="1243"/>
                </a:lnTo>
                <a:lnTo>
                  <a:pt x="179" y="1238"/>
                </a:lnTo>
                <a:lnTo>
                  <a:pt x="195" y="1234"/>
                </a:lnTo>
                <a:lnTo>
                  <a:pt x="211" y="1230"/>
                </a:lnTo>
                <a:lnTo>
                  <a:pt x="229" y="1230"/>
                </a:lnTo>
                <a:lnTo>
                  <a:pt x="229" y="1230"/>
                </a:lnTo>
                <a:lnTo>
                  <a:pt x="249" y="1232"/>
                </a:lnTo>
                <a:lnTo>
                  <a:pt x="270" y="1235"/>
                </a:lnTo>
                <a:lnTo>
                  <a:pt x="288" y="1242"/>
                </a:lnTo>
                <a:lnTo>
                  <a:pt x="307" y="1250"/>
                </a:lnTo>
                <a:lnTo>
                  <a:pt x="325" y="1260"/>
                </a:lnTo>
                <a:lnTo>
                  <a:pt x="342" y="1273"/>
                </a:lnTo>
                <a:lnTo>
                  <a:pt x="356" y="1287"/>
                </a:lnTo>
                <a:lnTo>
                  <a:pt x="371" y="1304"/>
                </a:lnTo>
                <a:lnTo>
                  <a:pt x="384" y="1321"/>
                </a:lnTo>
                <a:lnTo>
                  <a:pt x="395" y="1339"/>
                </a:lnTo>
                <a:lnTo>
                  <a:pt x="405" y="1361"/>
                </a:lnTo>
                <a:lnTo>
                  <a:pt x="413" y="1383"/>
                </a:lnTo>
                <a:lnTo>
                  <a:pt x="421" y="1406"/>
                </a:lnTo>
                <a:lnTo>
                  <a:pt x="426" y="1429"/>
                </a:lnTo>
                <a:lnTo>
                  <a:pt x="428" y="1455"/>
                </a:lnTo>
                <a:lnTo>
                  <a:pt x="429" y="1479"/>
                </a:lnTo>
                <a:lnTo>
                  <a:pt x="429" y="1479"/>
                </a:lnTo>
                <a:lnTo>
                  <a:pt x="428" y="1505"/>
                </a:lnTo>
                <a:lnTo>
                  <a:pt x="426" y="1530"/>
                </a:lnTo>
                <a:lnTo>
                  <a:pt x="421" y="1554"/>
                </a:lnTo>
                <a:lnTo>
                  <a:pt x="413" y="1577"/>
                </a:lnTo>
                <a:lnTo>
                  <a:pt x="405" y="1598"/>
                </a:lnTo>
                <a:lnTo>
                  <a:pt x="395" y="1619"/>
                </a:lnTo>
                <a:lnTo>
                  <a:pt x="384" y="1639"/>
                </a:lnTo>
                <a:lnTo>
                  <a:pt x="371" y="1657"/>
                </a:lnTo>
                <a:lnTo>
                  <a:pt x="356" y="1673"/>
                </a:lnTo>
                <a:lnTo>
                  <a:pt x="342" y="1686"/>
                </a:lnTo>
                <a:lnTo>
                  <a:pt x="325" y="1699"/>
                </a:lnTo>
                <a:lnTo>
                  <a:pt x="307" y="1710"/>
                </a:lnTo>
                <a:lnTo>
                  <a:pt x="288" y="1718"/>
                </a:lnTo>
                <a:lnTo>
                  <a:pt x="270" y="1725"/>
                </a:lnTo>
                <a:lnTo>
                  <a:pt x="249" y="1728"/>
                </a:lnTo>
                <a:lnTo>
                  <a:pt x="229" y="1730"/>
                </a:lnTo>
                <a:lnTo>
                  <a:pt x="229" y="1730"/>
                </a:lnTo>
                <a:close/>
              </a:path>
            </a:pathLst>
          </a:custGeom>
          <a:solidFill>
            <a:srgbClr val="FFC000"/>
          </a:solidFill>
          <a:ln w="28575">
            <a:solidFill>
              <a:schemeClr val="bg1">
                <a:lumMod val="65000"/>
              </a:schemeClr>
            </a:solidFill>
            <a:prstDash val="solid"/>
            <a:round/>
            <a:headEnd/>
            <a:tailEnd/>
          </a:ln>
        </p:spPr>
        <p:txBody>
          <a:bodyPr tIns="468000" anchor="ctr" anchorCtr="1"/>
          <a:lstStyle/>
          <a:p>
            <a:pPr lvl="1">
              <a:defRPr/>
            </a:pPr>
            <a:r>
              <a:rPr lang="en-US" sz="1400" b="1" dirty="0">
                <a:latin typeface="IBM Plex Sans" panose="020B0503050203000203" pitchFamily="34" charset="77"/>
                <a:cs typeface="Arial" charset="0"/>
              </a:rPr>
              <a:t>Reusable, Explainable, Scalable</a:t>
            </a:r>
            <a:endParaRPr lang="en-GB" sz="1400" b="1" dirty="0">
              <a:latin typeface="IBM Plex Sans" panose="020B0503050203000203" pitchFamily="34" charset="77"/>
              <a:cs typeface="Arial" charset="0"/>
            </a:endParaRPr>
          </a:p>
        </p:txBody>
      </p:sp>
      <p:sp>
        <p:nvSpPr>
          <p:cNvPr id="11" name="Content Placeholder 2">
            <a:extLst>
              <a:ext uri="{FF2B5EF4-FFF2-40B4-BE49-F238E27FC236}">
                <a16:creationId xmlns:a16="http://schemas.microsoft.com/office/drawing/2014/main" id="{46DC48F0-9B28-F14C-86F6-0BC4D946F2AD}"/>
              </a:ext>
            </a:extLst>
          </p:cNvPr>
          <p:cNvSpPr txBox="1">
            <a:spLocks/>
          </p:cNvSpPr>
          <p:nvPr/>
        </p:nvSpPr>
        <p:spPr>
          <a:xfrm>
            <a:off x="3573923" y="5157479"/>
            <a:ext cx="5313599" cy="804146"/>
          </a:xfrm>
          <a:prstGeom prst="rect">
            <a:avLst/>
          </a:prstGeom>
          <a:noFill/>
          <a:ln w="12700">
            <a:miter lim="400000"/>
          </a:ln>
          <a:extLst>
            <a:ext uri="{C572A759-6A51-4108-AA02-DFA0A04FC94B}">
              <ma14:wrappingTextBoxFlag xmlns:ma14="http://schemas.microsoft.com/office/mac/drawingml/2011/main" xmlns="" val="1"/>
            </a:ext>
          </a:extLst>
        </p:spPr>
        <p:txBody>
          <a:bodyPr lIns="45711" tIns="45711" rIns="45711" bIns="45711">
            <a:noAutofit/>
          </a:bodyPr>
          <a:lstStyle>
            <a:lvl1pPr marL="342846" marR="0" indent="-342846" algn="l" defTabSz="457126" rtl="0" latinLnBrk="0">
              <a:lnSpc>
                <a:spcPct val="100000"/>
              </a:lnSpc>
              <a:spcBef>
                <a:spcPts val="100"/>
              </a:spcBef>
              <a:spcAft>
                <a:spcPts val="0"/>
              </a:spcAft>
              <a:buClrTx/>
              <a:buSzPct val="100000"/>
              <a:buFont typeface="Arial"/>
              <a:buChar char="•"/>
              <a:tabLst/>
              <a:defRPr sz="2200" b="0" i="0" u="none" strike="noStrike" cap="none" spc="0" baseline="0">
                <a:ln>
                  <a:noFill/>
                </a:ln>
                <a:solidFill>
                  <a:srgbClr val="818181"/>
                </a:solidFill>
                <a:uFillTx/>
                <a:latin typeface="IBM Plex Sans" charset="0"/>
                <a:ea typeface="IBM Plex Sans" charset="0"/>
                <a:cs typeface="IBM Plex Sans" charset="0"/>
                <a:sym typeface="Century Gothic"/>
              </a:defRPr>
            </a:lvl1pPr>
            <a:lvl2pPr marL="790076" marR="0" indent="-336123" algn="l" defTabSz="457126" rtl="0" latinLnBrk="0">
              <a:lnSpc>
                <a:spcPct val="100000"/>
              </a:lnSpc>
              <a:spcBef>
                <a:spcPts val="100"/>
              </a:spcBef>
              <a:spcAft>
                <a:spcPts val="0"/>
              </a:spcAft>
              <a:buClrTx/>
              <a:buSzPct val="100000"/>
              <a:buFont typeface="Arial"/>
              <a:buChar char="–"/>
              <a:tabLst/>
              <a:defRPr sz="1800" b="0" i="0" u="none" strike="noStrike" cap="none" spc="0" baseline="0">
                <a:ln>
                  <a:noFill/>
                </a:ln>
                <a:solidFill>
                  <a:srgbClr val="818181"/>
                </a:solidFill>
                <a:uFillTx/>
                <a:latin typeface="IBM Plex Sans" charset="0"/>
                <a:ea typeface="IBM Plex Sans" charset="0"/>
                <a:cs typeface="IBM Plex Sans" charset="0"/>
                <a:sym typeface="Century Gothic"/>
              </a:defRPr>
            </a:lvl2pPr>
            <a:lvl3pPr marL="1199959" marR="0" indent="-285704"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3pPr>
            <a:lvl4pPr marL="1723020" marR="0" indent="-351637"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4pPr>
            <a:lvl5pPr marL="2180146" marR="0" indent="-351636" algn="l" defTabSz="457126" rtl="0" latinLnBrk="0">
              <a:lnSpc>
                <a:spcPct val="100000"/>
              </a:lnSpc>
              <a:spcBef>
                <a:spcPts val="100"/>
              </a:spcBef>
              <a:spcAft>
                <a:spcPts val="0"/>
              </a:spcAft>
              <a:buClrTx/>
              <a:buSzPct val="100000"/>
              <a:buFont typeface="Arial"/>
              <a:buChar char="»"/>
              <a:tabLst/>
              <a:defRPr sz="1600" b="0" i="0" u="none" strike="noStrike" cap="none" spc="0" baseline="0">
                <a:ln>
                  <a:noFill/>
                </a:ln>
                <a:solidFill>
                  <a:srgbClr val="818181"/>
                </a:solidFill>
                <a:uFillTx/>
                <a:latin typeface="IBM Plex Sans" charset="0"/>
                <a:ea typeface="IBM Plex Sans" charset="0"/>
                <a:cs typeface="IBM Plex Sans" charset="0"/>
                <a:sym typeface="Century Gothic"/>
              </a:defRPr>
            </a:lvl5pPr>
            <a:lvl6pPr marL="2514201"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6pPr>
            <a:lvl7pPr marL="2971330"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7pPr>
            <a:lvl8pPr marL="3428457"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8pPr>
            <a:lvl9pPr marL="3885584" marR="0" indent="-228563" algn="l" defTabSz="457126" rtl="0" latinLnBrk="0">
              <a:lnSpc>
                <a:spcPct val="100000"/>
              </a:lnSpc>
              <a:spcBef>
                <a:spcPts val="100"/>
              </a:spcBef>
              <a:spcAft>
                <a:spcPts val="0"/>
              </a:spcAft>
              <a:buClrTx/>
              <a:buSzPct val="100000"/>
              <a:buFont typeface="Arial"/>
              <a:buChar char="•"/>
              <a:tabLst/>
              <a:defRPr sz="2000" b="0" i="0" u="none" strike="noStrike" cap="none" spc="0" baseline="0">
                <a:ln>
                  <a:noFill/>
                </a:ln>
                <a:solidFill>
                  <a:srgbClr val="001934"/>
                </a:solidFill>
                <a:uFillTx/>
                <a:latin typeface="Century Gothic"/>
                <a:ea typeface="Century Gothic"/>
                <a:cs typeface="Century Gothic"/>
                <a:sym typeface="Century Gothic"/>
              </a:defRPr>
            </a:lvl9pPr>
          </a:lstStyle>
          <a:p>
            <a:pPr marL="100882" lvl="1" indent="0">
              <a:lnSpc>
                <a:spcPts val="2000"/>
              </a:lnSpc>
              <a:buNone/>
            </a:pPr>
            <a:r>
              <a:rPr lang="en-US" b="1" dirty="0">
                <a:solidFill>
                  <a:srgbClr val="0070C0"/>
                </a:solidFill>
                <a:latin typeface="IBM Plex Sans" panose="020B0503050203000203" pitchFamily="34" charset="77"/>
              </a:rPr>
              <a:t>Human-in-the-loop Learning</a:t>
            </a:r>
          </a:p>
          <a:p>
            <a:pPr marL="100882" lvl="1" indent="0">
              <a:lnSpc>
                <a:spcPts val="2000"/>
              </a:lnSpc>
              <a:buNone/>
            </a:pPr>
            <a:r>
              <a:rPr lang="en-US" sz="1600" b="1" dirty="0">
                <a:solidFill>
                  <a:schemeClr val="accent6">
                    <a:lumMod val="50000"/>
                  </a:schemeClr>
                </a:solidFill>
              </a:rPr>
              <a:t>Machine</a:t>
            </a:r>
            <a:r>
              <a:rPr lang="en-US" sz="1600" dirty="0">
                <a:solidFill>
                  <a:schemeClr val="tx1"/>
                </a:solidFill>
              </a:rPr>
              <a:t> and </a:t>
            </a:r>
            <a:r>
              <a:rPr lang="en-US" sz="1600" b="1" dirty="0">
                <a:solidFill>
                  <a:schemeClr val="accent3">
                    <a:lumMod val="75000"/>
                  </a:schemeClr>
                </a:solidFill>
              </a:rPr>
              <a:t>human expert </a:t>
            </a:r>
            <a:r>
              <a:rPr lang="en-US" sz="1600" dirty="0">
                <a:solidFill>
                  <a:schemeClr val="tx1"/>
                </a:solidFill>
              </a:rPr>
              <a:t>learn together via (small number of) relevant examples or user interactions</a:t>
            </a:r>
          </a:p>
        </p:txBody>
      </p:sp>
      <p:sp>
        <p:nvSpPr>
          <p:cNvPr id="12" name="TextBox 11">
            <a:extLst>
              <a:ext uri="{FF2B5EF4-FFF2-40B4-BE49-F238E27FC236}">
                <a16:creationId xmlns:a16="http://schemas.microsoft.com/office/drawing/2014/main" id="{4A1CBB12-EDF2-5041-8D49-5D5174AB7AE0}"/>
              </a:ext>
            </a:extLst>
          </p:cNvPr>
          <p:cNvSpPr txBox="1"/>
          <p:nvPr/>
        </p:nvSpPr>
        <p:spPr>
          <a:xfrm>
            <a:off x="333622" y="2735001"/>
            <a:ext cx="247519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1" u="none" strike="noStrike" cap="none" spc="0" normalizeH="0" baseline="0" dirty="0">
                <a:ln>
                  <a:noFill/>
                </a:ln>
                <a:solidFill>
                  <a:srgbClr val="000000"/>
                </a:solidFill>
                <a:effectLst/>
                <a:uFillTx/>
                <a:latin typeface="IBM Plex Sans" panose="020B0503050203000203" pitchFamily="34" charset="77"/>
                <a:sym typeface="Calibri"/>
              </a:rPr>
              <a:t>The (often conflicting) requirements of ER</a:t>
            </a:r>
          </a:p>
        </p:txBody>
      </p:sp>
      <p:sp>
        <p:nvSpPr>
          <p:cNvPr id="13" name="Rectangle 12">
            <a:extLst>
              <a:ext uri="{FF2B5EF4-FFF2-40B4-BE49-F238E27FC236}">
                <a16:creationId xmlns:a16="http://schemas.microsoft.com/office/drawing/2014/main" id="{BB018EFE-08D2-444E-8040-1D325775E387}"/>
              </a:ext>
            </a:extLst>
          </p:cNvPr>
          <p:cNvSpPr/>
          <p:nvPr/>
        </p:nvSpPr>
        <p:spPr>
          <a:xfrm>
            <a:off x="7948604" y="1823965"/>
            <a:ext cx="3795668" cy="1362681"/>
          </a:xfrm>
          <a:prstGeom prst="rect">
            <a:avLst/>
          </a:prstGeom>
        </p:spPr>
        <p:txBody>
          <a:bodyPr wrap="square">
            <a:spAutoFit/>
          </a:bodyPr>
          <a:lstStyle/>
          <a:p>
            <a:pPr marL="53565" lvl="1">
              <a:lnSpc>
                <a:spcPts val="2000"/>
              </a:lnSpc>
            </a:pPr>
            <a:r>
              <a:rPr lang="en-US" b="1" dirty="0">
                <a:solidFill>
                  <a:srgbClr val="0070C0"/>
                </a:solidFill>
                <a:latin typeface="IBM Plex Sans" panose="020B0503050203000203" pitchFamily="34" charset="77"/>
              </a:rPr>
              <a:t>Explainable Representation</a:t>
            </a:r>
          </a:p>
          <a:p>
            <a:pPr marL="339315" lvl="1" indent="-285750">
              <a:lnSpc>
                <a:spcPts val="2000"/>
              </a:lnSpc>
              <a:buFont typeface="Arial" panose="020B0604020202020204" pitchFamily="34" charset="0"/>
              <a:buChar char="•"/>
            </a:pPr>
            <a:r>
              <a:rPr lang="en-US" sz="1600" dirty="0">
                <a:latin typeface="IBM Plex Sans" panose="020B0503050203000203" pitchFamily="34" charset="77"/>
              </a:rPr>
              <a:t>representation for entity algorithms</a:t>
            </a:r>
          </a:p>
          <a:p>
            <a:pPr marL="339315" lvl="1" indent="-285750">
              <a:lnSpc>
                <a:spcPts val="2000"/>
              </a:lnSpc>
              <a:buFont typeface="Arial" panose="020B0604020202020204" pitchFamily="34" charset="0"/>
              <a:buChar char="•"/>
            </a:pPr>
            <a:r>
              <a:rPr lang="en-US" sz="1600" dirty="0">
                <a:latin typeface="IBM Plex Sans" panose="020B0503050203000203" pitchFamily="34" charset="77"/>
              </a:rPr>
              <a:t>facilitates transparency, reasoning and customization </a:t>
            </a:r>
          </a:p>
          <a:p>
            <a:pPr marL="339315" lvl="1" indent="-285750">
              <a:lnSpc>
                <a:spcPts val="2000"/>
              </a:lnSpc>
              <a:buFont typeface="Arial" panose="020B0604020202020204" pitchFamily="34" charset="0"/>
              <a:buChar char="•"/>
            </a:pPr>
            <a:r>
              <a:rPr lang="en-US" sz="1600" dirty="0">
                <a:latin typeface="IBM Plex Sans" panose="020B0503050203000203" pitchFamily="34" charset="77"/>
              </a:rPr>
              <a:t>facilitates scalable execution</a:t>
            </a:r>
            <a:endParaRPr lang="en-US" dirty="0">
              <a:latin typeface="IBM Plex Sans" panose="020B0503050203000203" pitchFamily="34" charset="77"/>
            </a:endParaRPr>
          </a:p>
        </p:txBody>
      </p:sp>
      <p:sp>
        <p:nvSpPr>
          <p:cNvPr id="5" name="Freeform 5">
            <a:extLst>
              <a:ext uri="{FF2B5EF4-FFF2-40B4-BE49-F238E27FC236}">
                <a16:creationId xmlns:a16="http://schemas.microsoft.com/office/drawing/2014/main" id="{D01BED7D-3780-DB4F-B242-B15E850B9C8E}"/>
              </a:ext>
            </a:extLst>
          </p:cNvPr>
          <p:cNvSpPr>
            <a:spLocks/>
          </p:cNvSpPr>
          <p:nvPr/>
        </p:nvSpPr>
        <p:spPr bwMode="auto">
          <a:xfrm rot="459239">
            <a:off x="4517441" y="3862701"/>
            <a:ext cx="1296041" cy="1156219"/>
          </a:xfrm>
          <a:custGeom>
            <a:avLst/>
            <a:gdLst>
              <a:gd name="T0" fmla="*/ 1956 w 2151"/>
              <a:gd name="T1" fmla="*/ 861 h 2586"/>
              <a:gd name="T2" fmla="*/ 2010 w 2151"/>
              <a:gd name="T3" fmla="*/ 884 h 2586"/>
              <a:gd name="T4" fmla="*/ 2054 w 2151"/>
              <a:gd name="T5" fmla="*/ 931 h 2586"/>
              <a:gd name="T6" fmla="*/ 2075 w 2151"/>
              <a:gd name="T7" fmla="*/ 965 h 2586"/>
              <a:gd name="T8" fmla="*/ 2104 w 2151"/>
              <a:gd name="T9" fmla="*/ 988 h 2586"/>
              <a:gd name="T10" fmla="*/ 2132 w 2151"/>
              <a:gd name="T11" fmla="*/ 983 h 2586"/>
              <a:gd name="T12" fmla="*/ 2148 w 2151"/>
              <a:gd name="T13" fmla="*/ 955 h 2586"/>
              <a:gd name="T14" fmla="*/ 0 w 2151"/>
              <a:gd name="T15" fmla="*/ 0 h 2586"/>
              <a:gd name="T16" fmla="*/ 933 w 2151"/>
              <a:gd name="T17" fmla="*/ 2156 h 2586"/>
              <a:gd name="T18" fmla="*/ 965 w 2151"/>
              <a:gd name="T19" fmla="*/ 2161 h 2586"/>
              <a:gd name="T20" fmla="*/ 988 w 2151"/>
              <a:gd name="T21" fmla="*/ 2182 h 2586"/>
              <a:gd name="T22" fmla="*/ 985 w 2151"/>
              <a:gd name="T23" fmla="*/ 2210 h 2586"/>
              <a:gd name="T24" fmla="*/ 957 w 2151"/>
              <a:gd name="T25" fmla="*/ 2239 h 2586"/>
              <a:gd name="T26" fmla="*/ 918 w 2151"/>
              <a:gd name="T27" fmla="*/ 2264 h 2586"/>
              <a:gd name="T28" fmla="*/ 879 w 2151"/>
              <a:gd name="T29" fmla="*/ 2309 h 2586"/>
              <a:gd name="T30" fmla="*/ 859 w 2151"/>
              <a:gd name="T31" fmla="*/ 2368 h 2586"/>
              <a:gd name="T32" fmla="*/ 863 w 2151"/>
              <a:gd name="T33" fmla="*/ 2426 h 2586"/>
              <a:gd name="T34" fmla="*/ 900 w 2151"/>
              <a:gd name="T35" fmla="*/ 2498 h 2586"/>
              <a:gd name="T36" fmla="*/ 968 w 2151"/>
              <a:gd name="T37" fmla="*/ 2552 h 2586"/>
              <a:gd name="T38" fmla="*/ 1058 w 2151"/>
              <a:gd name="T39" fmla="*/ 2582 h 2586"/>
              <a:gd name="T40" fmla="*/ 1133 w 2151"/>
              <a:gd name="T41" fmla="*/ 2584 h 2586"/>
              <a:gd name="T42" fmla="*/ 1227 w 2151"/>
              <a:gd name="T43" fmla="*/ 2561 h 2586"/>
              <a:gd name="T44" fmla="*/ 1300 w 2151"/>
              <a:gd name="T45" fmla="*/ 2513 h 2586"/>
              <a:gd name="T46" fmla="*/ 1346 w 2151"/>
              <a:gd name="T47" fmla="*/ 2444 h 2586"/>
              <a:gd name="T48" fmla="*/ 1357 w 2151"/>
              <a:gd name="T49" fmla="*/ 2386 h 2586"/>
              <a:gd name="T50" fmla="*/ 1344 w 2151"/>
              <a:gd name="T51" fmla="*/ 2322 h 2586"/>
              <a:gd name="T52" fmla="*/ 1313 w 2151"/>
              <a:gd name="T53" fmla="*/ 2278 h 2586"/>
              <a:gd name="T54" fmla="*/ 1269 w 2151"/>
              <a:gd name="T55" fmla="*/ 2244 h 2586"/>
              <a:gd name="T56" fmla="*/ 1235 w 2151"/>
              <a:gd name="T57" fmla="*/ 2218 h 2586"/>
              <a:gd name="T58" fmla="*/ 1225 w 2151"/>
              <a:gd name="T59" fmla="*/ 2189 h 2586"/>
              <a:gd name="T60" fmla="*/ 1242 w 2151"/>
              <a:gd name="T61" fmla="*/ 2166 h 2586"/>
              <a:gd name="T62" fmla="*/ 1282 w 2151"/>
              <a:gd name="T63" fmla="*/ 2156 h 2586"/>
              <a:gd name="T64" fmla="*/ 2151 w 2151"/>
              <a:gd name="T65" fmla="*/ 1281 h 2586"/>
              <a:gd name="T66" fmla="*/ 2146 w 2151"/>
              <a:gd name="T67" fmla="*/ 1248 h 2586"/>
              <a:gd name="T68" fmla="*/ 2125 w 2151"/>
              <a:gd name="T69" fmla="*/ 1225 h 2586"/>
              <a:gd name="T70" fmla="*/ 2097 w 2151"/>
              <a:gd name="T71" fmla="*/ 1229 h 2586"/>
              <a:gd name="T72" fmla="*/ 2068 w 2151"/>
              <a:gd name="T73" fmla="*/ 1258 h 2586"/>
              <a:gd name="T74" fmla="*/ 2044 w 2151"/>
              <a:gd name="T75" fmla="*/ 1295 h 2586"/>
              <a:gd name="T76" fmla="*/ 1998 w 2151"/>
              <a:gd name="T77" fmla="*/ 1336 h 2586"/>
              <a:gd name="T78" fmla="*/ 1940 w 2151"/>
              <a:gd name="T79" fmla="*/ 1356 h 2586"/>
              <a:gd name="T80" fmla="*/ 1881 w 2151"/>
              <a:gd name="T81" fmla="*/ 1351 h 2586"/>
              <a:gd name="T82" fmla="*/ 1809 w 2151"/>
              <a:gd name="T83" fmla="*/ 1313 h 2586"/>
              <a:gd name="T84" fmla="*/ 1756 w 2151"/>
              <a:gd name="T85" fmla="*/ 1247 h 2586"/>
              <a:gd name="T86" fmla="*/ 1725 w 2151"/>
              <a:gd name="T87" fmla="*/ 1157 h 2586"/>
              <a:gd name="T88" fmla="*/ 1722 w 2151"/>
              <a:gd name="T89" fmla="*/ 1081 h 2586"/>
              <a:gd name="T90" fmla="*/ 1746 w 2151"/>
              <a:gd name="T91" fmla="*/ 988 h 2586"/>
              <a:gd name="T92" fmla="*/ 1795 w 2151"/>
              <a:gd name="T93" fmla="*/ 913 h 2586"/>
              <a:gd name="T94" fmla="*/ 1862 w 2151"/>
              <a:gd name="T95" fmla="*/ 868 h 2586"/>
              <a:gd name="T96" fmla="*/ 1922 w 2151"/>
              <a:gd name="T97" fmla="*/ 856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51" h="2586">
                <a:moveTo>
                  <a:pt x="1922" y="856"/>
                </a:moveTo>
                <a:lnTo>
                  <a:pt x="1922" y="856"/>
                </a:lnTo>
                <a:lnTo>
                  <a:pt x="1940" y="858"/>
                </a:lnTo>
                <a:lnTo>
                  <a:pt x="1956" y="861"/>
                </a:lnTo>
                <a:lnTo>
                  <a:pt x="1971" y="864"/>
                </a:lnTo>
                <a:lnTo>
                  <a:pt x="1985" y="871"/>
                </a:lnTo>
                <a:lnTo>
                  <a:pt x="1998" y="877"/>
                </a:lnTo>
                <a:lnTo>
                  <a:pt x="2010" y="884"/>
                </a:lnTo>
                <a:lnTo>
                  <a:pt x="2019" y="892"/>
                </a:lnTo>
                <a:lnTo>
                  <a:pt x="2029" y="900"/>
                </a:lnTo>
                <a:lnTo>
                  <a:pt x="2044" y="916"/>
                </a:lnTo>
                <a:lnTo>
                  <a:pt x="2054" y="931"/>
                </a:lnTo>
                <a:lnTo>
                  <a:pt x="2062" y="944"/>
                </a:lnTo>
                <a:lnTo>
                  <a:pt x="2062" y="944"/>
                </a:lnTo>
                <a:lnTo>
                  <a:pt x="2068" y="955"/>
                </a:lnTo>
                <a:lnTo>
                  <a:pt x="2075" y="965"/>
                </a:lnTo>
                <a:lnTo>
                  <a:pt x="2083" y="973"/>
                </a:lnTo>
                <a:lnTo>
                  <a:pt x="2089" y="980"/>
                </a:lnTo>
                <a:lnTo>
                  <a:pt x="2097" y="985"/>
                </a:lnTo>
                <a:lnTo>
                  <a:pt x="2104" y="988"/>
                </a:lnTo>
                <a:lnTo>
                  <a:pt x="2112" y="988"/>
                </a:lnTo>
                <a:lnTo>
                  <a:pt x="2119" y="988"/>
                </a:lnTo>
                <a:lnTo>
                  <a:pt x="2125" y="986"/>
                </a:lnTo>
                <a:lnTo>
                  <a:pt x="2132" y="983"/>
                </a:lnTo>
                <a:lnTo>
                  <a:pt x="2136" y="978"/>
                </a:lnTo>
                <a:lnTo>
                  <a:pt x="2141" y="972"/>
                </a:lnTo>
                <a:lnTo>
                  <a:pt x="2146" y="965"/>
                </a:lnTo>
                <a:lnTo>
                  <a:pt x="2148" y="955"/>
                </a:lnTo>
                <a:lnTo>
                  <a:pt x="2151" y="944"/>
                </a:lnTo>
                <a:lnTo>
                  <a:pt x="2151" y="931"/>
                </a:lnTo>
                <a:lnTo>
                  <a:pt x="2151" y="0"/>
                </a:lnTo>
                <a:lnTo>
                  <a:pt x="0" y="0"/>
                </a:lnTo>
                <a:lnTo>
                  <a:pt x="0" y="2155"/>
                </a:lnTo>
                <a:lnTo>
                  <a:pt x="495" y="2155"/>
                </a:lnTo>
                <a:lnTo>
                  <a:pt x="495" y="2156"/>
                </a:lnTo>
                <a:lnTo>
                  <a:pt x="933" y="2156"/>
                </a:lnTo>
                <a:lnTo>
                  <a:pt x="933" y="2156"/>
                </a:lnTo>
                <a:lnTo>
                  <a:pt x="946" y="2156"/>
                </a:lnTo>
                <a:lnTo>
                  <a:pt x="955" y="2158"/>
                </a:lnTo>
                <a:lnTo>
                  <a:pt x="965" y="2161"/>
                </a:lnTo>
                <a:lnTo>
                  <a:pt x="973" y="2166"/>
                </a:lnTo>
                <a:lnTo>
                  <a:pt x="980" y="2171"/>
                </a:lnTo>
                <a:lnTo>
                  <a:pt x="985" y="2176"/>
                </a:lnTo>
                <a:lnTo>
                  <a:pt x="988" y="2182"/>
                </a:lnTo>
                <a:lnTo>
                  <a:pt x="989" y="2189"/>
                </a:lnTo>
                <a:lnTo>
                  <a:pt x="989" y="2195"/>
                </a:lnTo>
                <a:lnTo>
                  <a:pt x="988" y="2203"/>
                </a:lnTo>
                <a:lnTo>
                  <a:pt x="985" y="2210"/>
                </a:lnTo>
                <a:lnTo>
                  <a:pt x="980" y="2218"/>
                </a:lnTo>
                <a:lnTo>
                  <a:pt x="975" y="2225"/>
                </a:lnTo>
                <a:lnTo>
                  <a:pt x="967" y="2233"/>
                </a:lnTo>
                <a:lnTo>
                  <a:pt x="957" y="2239"/>
                </a:lnTo>
                <a:lnTo>
                  <a:pt x="946" y="2244"/>
                </a:lnTo>
                <a:lnTo>
                  <a:pt x="946" y="2244"/>
                </a:lnTo>
                <a:lnTo>
                  <a:pt x="931" y="2252"/>
                </a:lnTo>
                <a:lnTo>
                  <a:pt x="918" y="2264"/>
                </a:lnTo>
                <a:lnTo>
                  <a:pt x="902" y="2278"/>
                </a:lnTo>
                <a:lnTo>
                  <a:pt x="893" y="2288"/>
                </a:lnTo>
                <a:lnTo>
                  <a:pt x="885" y="2298"/>
                </a:lnTo>
                <a:lnTo>
                  <a:pt x="879" y="2309"/>
                </a:lnTo>
                <a:lnTo>
                  <a:pt x="871" y="2322"/>
                </a:lnTo>
                <a:lnTo>
                  <a:pt x="866" y="2335"/>
                </a:lnTo>
                <a:lnTo>
                  <a:pt x="861" y="2351"/>
                </a:lnTo>
                <a:lnTo>
                  <a:pt x="859" y="2368"/>
                </a:lnTo>
                <a:lnTo>
                  <a:pt x="858" y="2386"/>
                </a:lnTo>
                <a:lnTo>
                  <a:pt x="858" y="2386"/>
                </a:lnTo>
                <a:lnTo>
                  <a:pt x="859" y="2405"/>
                </a:lnTo>
                <a:lnTo>
                  <a:pt x="863" y="2426"/>
                </a:lnTo>
                <a:lnTo>
                  <a:pt x="869" y="2444"/>
                </a:lnTo>
                <a:lnTo>
                  <a:pt x="877" y="2464"/>
                </a:lnTo>
                <a:lnTo>
                  <a:pt x="889" y="2482"/>
                </a:lnTo>
                <a:lnTo>
                  <a:pt x="900" y="2498"/>
                </a:lnTo>
                <a:lnTo>
                  <a:pt x="915" y="2513"/>
                </a:lnTo>
                <a:lnTo>
                  <a:pt x="931" y="2527"/>
                </a:lnTo>
                <a:lnTo>
                  <a:pt x="949" y="2540"/>
                </a:lnTo>
                <a:lnTo>
                  <a:pt x="968" y="2552"/>
                </a:lnTo>
                <a:lnTo>
                  <a:pt x="988" y="2561"/>
                </a:lnTo>
                <a:lnTo>
                  <a:pt x="1011" y="2569"/>
                </a:lnTo>
                <a:lnTo>
                  <a:pt x="1033" y="2578"/>
                </a:lnTo>
                <a:lnTo>
                  <a:pt x="1058" y="2582"/>
                </a:lnTo>
                <a:lnTo>
                  <a:pt x="1082" y="2584"/>
                </a:lnTo>
                <a:lnTo>
                  <a:pt x="1108" y="2586"/>
                </a:lnTo>
                <a:lnTo>
                  <a:pt x="1108" y="2586"/>
                </a:lnTo>
                <a:lnTo>
                  <a:pt x="1133" y="2584"/>
                </a:lnTo>
                <a:lnTo>
                  <a:pt x="1157" y="2582"/>
                </a:lnTo>
                <a:lnTo>
                  <a:pt x="1181" y="2578"/>
                </a:lnTo>
                <a:lnTo>
                  <a:pt x="1204" y="2569"/>
                </a:lnTo>
                <a:lnTo>
                  <a:pt x="1227" y="2561"/>
                </a:lnTo>
                <a:lnTo>
                  <a:pt x="1247" y="2552"/>
                </a:lnTo>
                <a:lnTo>
                  <a:pt x="1266" y="2540"/>
                </a:lnTo>
                <a:lnTo>
                  <a:pt x="1284" y="2527"/>
                </a:lnTo>
                <a:lnTo>
                  <a:pt x="1300" y="2513"/>
                </a:lnTo>
                <a:lnTo>
                  <a:pt x="1315" y="2498"/>
                </a:lnTo>
                <a:lnTo>
                  <a:pt x="1326" y="2482"/>
                </a:lnTo>
                <a:lnTo>
                  <a:pt x="1338" y="2464"/>
                </a:lnTo>
                <a:lnTo>
                  <a:pt x="1346" y="2444"/>
                </a:lnTo>
                <a:lnTo>
                  <a:pt x="1352" y="2426"/>
                </a:lnTo>
                <a:lnTo>
                  <a:pt x="1356" y="2405"/>
                </a:lnTo>
                <a:lnTo>
                  <a:pt x="1357" y="2386"/>
                </a:lnTo>
                <a:lnTo>
                  <a:pt x="1357" y="2386"/>
                </a:lnTo>
                <a:lnTo>
                  <a:pt x="1356" y="2368"/>
                </a:lnTo>
                <a:lnTo>
                  <a:pt x="1354" y="2351"/>
                </a:lnTo>
                <a:lnTo>
                  <a:pt x="1349" y="2335"/>
                </a:lnTo>
                <a:lnTo>
                  <a:pt x="1344" y="2322"/>
                </a:lnTo>
                <a:lnTo>
                  <a:pt x="1338" y="2309"/>
                </a:lnTo>
                <a:lnTo>
                  <a:pt x="1329" y="2298"/>
                </a:lnTo>
                <a:lnTo>
                  <a:pt x="1321" y="2288"/>
                </a:lnTo>
                <a:lnTo>
                  <a:pt x="1313" y="2278"/>
                </a:lnTo>
                <a:lnTo>
                  <a:pt x="1297" y="2264"/>
                </a:lnTo>
                <a:lnTo>
                  <a:pt x="1284" y="2252"/>
                </a:lnTo>
                <a:lnTo>
                  <a:pt x="1269" y="2244"/>
                </a:lnTo>
                <a:lnTo>
                  <a:pt x="1269" y="2244"/>
                </a:lnTo>
                <a:lnTo>
                  <a:pt x="1258" y="2239"/>
                </a:lnTo>
                <a:lnTo>
                  <a:pt x="1248" y="2233"/>
                </a:lnTo>
                <a:lnTo>
                  <a:pt x="1240" y="2225"/>
                </a:lnTo>
                <a:lnTo>
                  <a:pt x="1235" y="2218"/>
                </a:lnTo>
                <a:lnTo>
                  <a:pt x="1230" y="2210"/>
                </a:lnTo>
                <a:lnTo>
                  <a:pt x="1227" y="2203"/>
                </a:lnTo>
                <a:lnTo>
                  <a:pt x="1225" y="2195"/>
                </a:lnTo>
                <a:lnTo>
                  <a:pt x="1225" y="2189"/>
                </a:lnTo>
                <a:lnTo>
                  <a:pt x="1227" y="2182"/>
                </a:lnTo>
                <a:lnTo>
                  <a:pt x="1230" y="2176"/>
                </a:lnTo>
                <a:lnTo>
                  <a:pt x="1235" y="2171"/>
                </a:lnTo>
                <a:lnTo>
                  <a:pt x="1242" y="2166"/>
                </a:lnTo>
                <a:lnTo>
                  <a:pt x="1250" y="2161"/>
                </a:lnTo>
                <a:lnTo>
                  <a:pt x="1260" y="2158"/>
                </a:lnTo>
                <a:lnTo>
                  <a:pt x="1269" y="2156"/>
                </a:lnTo>
                <a:lnTo>
                  <a:pt x="1282" y="2156"/>
                </a:lnTo>
                <a:lnTo>
                  <a:pt x="1556" y="2156"/>
                </a:lnTo>
                <a:lnTo>
                  <a:pt x="1556" y="2155"/>
                </a:lnTo>
                <a:lnTo>
                  <a:pt x="2151" y="2155"/>
                </a:lnTo>
                <a:lnTo>
                  <a:pt x="2151" y="1281"/>
                </a:lnTo>
                <a:lnTo>
                  <a:pt x="2151" y="1281"/>
                </a:lnTo>
                <a:lnTo>
                  <a:pt x="2151" y="1269"/>
                </a:lnTo>
                <a:lnTo>
                  <a:pt x="2148" y="1258"/>
                </a:lnTo>
                <a:lnTo>
                  <a:pt x="2146" y="1248"/>
                </a:lnTo>
                <a:lnTo>
                  <a:pt x="2141" y="1240"/>
                </a:lnTo>
                <a:lnTo>
                  <a:pt x="2136" y="1234"/>
                </a:lnTo>
                <a:lnTo>
                  <a:pt x="2132" y="1229"/>
                </a:lnTo>
                <a:lnTo>
                  <a:pt x="2125" y="1225"/>
                </a:lnTo>
                <a:lnTo>
                  <a:pt x="2119" y="1224"/>
                </a:lnTo>
                <a:lnTo>
                  <a:pt x="2112" y="1224"/>
                </a:lnTo>
                <a:lnTo>
                  <a:pt x="2104" y="1225"/>
                </a:lnTo>
                <a:lnTo>
                  <a:pt x="2097" y="1229"/>
                </a:lnTo>
                <a:lnTo>
                  <a:pt x="2089" y="1234"/>
                </a:lnTo>
                <a:lnTo>
                  <a:pt x="2083" y="1240"/>
                </a:lnTo>
                <a:lnTo>
                  <a:pt x="2075" y="1248"/>
                </a:lnTo>
                <a:lnTo>
                  <a:pt x="2068" y="1258"/>
                </a:lnTo>
                <a:lnTo>
                  <a:pt x="2062" y="1268"/>
                </a:lnTo>
                <a:lnTo>
                  <a:pt x="2062" y="1268"/>
                </a:lnTo>
                <a:lnTo>
                  <a:pt x="2054" y="1282"/>
                </a:lnTo>
                <a:lnTo>
                  <a:pt x="2044" y="1295"/>
                </a:lnTo>
                <a:lnTo>
                  <a:pt x="2029" y="1312"/>
                </a:lnTo>
                <a:lnTo>
                  <a:pt x="2019" y="1320"/>
                </a:lnTo>
                <a:lnTo>
                  <a:pt x="2010" y="1328"/>
                </a:lnTo>
                <a:lnTo>
                  <a:pt x="1998" y="1336"/>
                </a:lnTo>
                <a:lnTo>
                  <a:pt x="1985" y="1343"/>
                </a:lnTo>
                <a:lnTo>
                  <a:pt x="1971" y="1348"/>
                </a:lnTo>
                <a:lnTo>
                  <a:pt x="1956" y="1352"/>
                </a:lnTo>
                <a:lnTo>
                  <a:pt x="1940" y="1356"/>
                </a:lnTo>
                <a:lnTo>
                  <a:pt x="1922" y="1356"/>
                </a:lnTo>
                <a:lnTo>
                  <a:pt x="1922" y="1356"/>
                </a:lnTo>
                <a:lnTo>
                  <a:pt x="1901" y="1354"/>
                </a:lnTo>
                <a:lnTo>
                  <a:pt x="1881" y="1351"/>
                </a:lnTo>
                <a:lnTo>
                  <a:pt x="1862" y="1344"/>
                </a:lnTo>
                <a:lnTo>
                  <a:pt x="1844" y="1336"/>
                </a:lnTo>
                <a:lnTo>
                  <a:pt x="1826" y="1326"/>
                </a:lnTo>
                <a:lnTo>
                  <a:pt x="1809" y="1313"/>
                </a:lnTo>
                <a:lnTo>
                  <a:pt x="1795" y="1299"/>
                </a:lnTo>
                <a:lnTo>
                  <a:pt x="1780" y="1282"/>
                </a:lnTo>
                <a:lnTo>
                  <a:pt x="1767" y="1265"/>
                </a:lnTo>
                <a:lnTo>
                  <a:pt x="1756" y="1247"/>
                </a:lnTo>
                <a:lnTo>
                  <a:pt x="1746" y="1225"/>
                </a:lnTo>
                <a:lnTo>
                  <a:pt x="1736" y="1203"/>
                </a:lnTo>
                <a:lnTo>
                  <a:pt x="1730" y="1180"/>
                </a:lnTo>
                <a:lnTo>
                  <a:pt x="1725" y="1157"/>
                </a:lnTo>
                <a:lnTo>
                  <a:pt x="1722" y="1131"/>
                </a:lnTo>
                <a:lnTo>
                  <a:pt x="1722" y="1107"/>
                </a:lnTo>
                <a:lnTo>
                  <a:pt x="1722" y="1107"/>
                </a:lnTo>
                <a:lnTo>
                  <a:pt x="1722" y="1081"/>
                </a:lnTo>
                <a:lnTo>
                  <a:pt x="1725" y="1056"/>
                </a:lnTo>
                <a:lnTo>
                  <a:pt x="1730" y="1032"/>
                </a:lnTo>
                <a:lnTo>
                  <a:pt x="1736" y="1009"/>
                </a:lnTo>
                <a:lnTo>
                  <a:pt x="1746" y="988"/>
                </a:lnTo>
                <a:lnTo>
                  <a:pt x="1756" y="967"/>
                </a:lnTo>
                <a:lnTo>
                  <a:pt x="1767" y="947"/>
                </a:lnTo>
                <a:lnTo>
                  <a:pt x="1780" y="929"/>
                </a:lnTo>
                <a:lnTo>
                  <a:pt x="1795" y="913"/>
                </a:lnTo>
                <a:lnTo>
                  <a:pt x="1809" y="898"/>
                </a:lnTo>
                <a:lnTo>
                  <a:pt x="1826" y="887"/>
                </a:lnTo>
                <a:lnTo>
                  <a:pt x="1844" y="876"/>
                </a:lnTo>
                <a:lnTo>
                  <a:pt x="1862" y="868"/>
                </a:lnTo>
                <a:lnTo>
                  <a:pt x="1881" y="861"/>
                </a:lnTo>
                <a:lnTo>
                  <a:pt x="1901" y="858"/>
                </a:lnTo>
                <a:lnTo>
                  <a:pt x="1922" y="856"/>
                </a:lnTo>
                <a:lnTo>
                  <a:pt x="1922" y="856"/>
                </a:lnTo>
                <a:close/>
              </a:path>
            </a:pathLst>
          </a:custGeom>
          <a:solidFill>
            <a:schemeClr val="accent3">
              <a:lumMod val="40000"/>
              <a:lumOff val="60000"/>
            </a:schemeClr>
          </a:solidFill>
          <a:ln w="28575">
            <a:solidFill>
              <a:schemeClr val="bg1">
                <a:lumMod val="65000"/>
              </a:schemeClr>
            </a:solidFill>
            <a:prstDash val="solid"/>
            <a:round/>
            <a:headEnd/>
            <a:tailEnd/>
          </a:ln>
        </p:spPr>
        <p:txBody>
          <a:bodyPr bIns="540000" anchor="ctr"/>
          <a:lstStyle/>
          <a:p>
            <a:pPr eaLnBrk="1" hangingPunct="1">
              <a:defRPr/>
            </a:pPr>
            <a:r>
              <a:rPr lang="en-US" sz="1400" b="1" dirty="0">
                <a:latin typeface="IBM Plex Sans" panose="020B0503050203000203" pitchFamily="34" charset="77"/>
                <a:cs typeface="Arial" charset="0"/>
              </a:rPr>
              <a:t>Human in the Loop</a:t>
            </a:r>
            <a:endParaRPr lang="en-GB" sz="1400" b="1" dirty="0">
              <a:latin typeface="IBM Plex Sans" panose="020B0503050203000203" pitchFamily="34" charset="77"/>
              <a:cs typeface="Arial" charset="0"/>
            </a:endParaRPr>
          </a:p>
        </p:txBody>
      </p:sp>
      <p:sp>
        <p:nvSpPr>
          <p:cNvPr id="7" name="Freeform 7">
            <a:extLst>
              <a:ext uri="{FF2B5EF4-FFF2-40B4-BE49-F238E27FC236}">
                <a16:creationId xmlns:a16="http://schemas.microsoft.com/office/drawing/2014/main" id="{0AD73587-A19B-A242-8B20-3ABCE7C56427}"/>
              </a:ext>
            </a:extLst>
          </p:cNvPr>
          <p:cNvSpPr>
            <a:spLocks/>
          </p:cNvSpPr>
          <p:nvPr/>
        </p:nvSpPr>
        <p:spPr bwMode="auto">
          <a:xfrm rot="21090791">
            <a:off x="2866964" y="3311328"/>
            <a:ext cx="1628209" cy="1136969"/>
          </a:xfrm>
          <a:custGeom>
            <a:avLst/>
            <a:gdLst>
              <a:gd name="T0" fmla="*/ 1726 w 2587"/>
              <a:gd name="T1" fmla="*/ 1956 h 2150"/>
              <a:gd name="T2" fmla="*/ 1702 w 2587"/>
              <a:gd name="T3" fmla="*/ 2008 h 2150"/>
              <a:gd name="T4" fmla="*/ 1656 w 2587"/>
              <a:gd name="T5" fmla="*/ 2054 h 2150"/>
              <a:gd name="T6" fmla="*/ 1620 w 2587"/>
              <a:gd name="T7" fmla="*/ 2075 h 2150"/>
              <a:gd name="T8" fmla="*/ 1599 w 2587"/>
              <a:gd name="T9" fmla="*/ 2104 h 2150"/>
              <a:gd name="T10" fmla="*/ 1602 w 2587"/>
              <a:gd name="T11" fmla="*/ 2130 h 2150"/>
              <a:gd name="T12" fmla="*/ 1632 w 2587"/>
              <a:gd name="T13" fmla="*/ 2148 h 2150"/>
              <a:gd name="T14" fmla="*/ 2587 w 2587"/>
              <a:gd name="T15" fmla="*/ 0 h 2150"/>
              <a:gd name="T16" fmla="*/ 429 w 2587"/>
              <a:gd name="T17" fmla="*/ 931 h 2150"/>
              <a:gd name="T18" fmla="*/ 424 w 2587"/>
              <a:gd name="T19" fmla="*/ 965 h 2150"/>
              <a:gd name="T20" fmla="*/ 403 w 2587"/>
              <a:gd name="T21" fmla="*/ 988 h 2150"/>
              <a:gd name="T22" fmla="*/ 376 w 2587"/>
              <a:gd name="T23" fmla="*/ 985 h 2150"/>
              <a:gd name="T24" fmla="*/ 348 w 2587"/>
              <a:gd name="T25" fmla="*/ 955 h 2150"/>
              <a:gd name="T26" fmla="*/ 324 w 2587"/>
              <a:gd name="T27" fmla="*/ 916 h 2150"/>
              <a:gd name="T28" fmla="*/ 276 w 2587"/>
              <a:gd name="T29" fmla="*/ 877 h 2150"/>
              <a:gd name="T30" fmla="*/ 218 w 2587"/>
              <a:gd name="T31" fmla="*/ 858 h 2150"/>
              <a:gd name="T32" fmla="*/ 161 w 2587"/>
              <a:gd name="T33" fmla="*/ 863 h 2150"/>
              <a:gd name="T34" fmla="*/ 89 w 2587"/>
              <a:gd name="T35" fmla="*/ 900 h 2150"/>
              <a:gd name="T36" fmla="*/ 34 w 2587"/>
              <a:gd name="T37" fmla="*/ 967 h 2150"/>
              <a:gd name="T38" fmla="*/ 5 w 2587"/>
              <a:gd name="T39" fmla="*/ 1056 h 2150"/>
              <a:gd name="T40" fmla="*/ 1 w 2587"/>
              <a:gd name="T41" fmla="*/ 1133 h 2150"/>
              <a:gd name="T42" fmla="*/ 24 w 2587"/>
              <a:gd name="T43" fmla="*/ 1225 h 2150"/>
              <a:gd name="T44" fmla="*/ 73 w 2587"/>
              <a:gd name="T45" fmla="*/ 1299 h 2150"/>
              <a:gd name="T46" fmla="*/ 141 w 2587"/>
              <a:gd name="T47" fmla="*/ 1346 h 2150"/>
              <a:gd name="T48" fmla="*/ 200 w 2587"/>
              <a:gd name="T49" fmla="*/ 1356 h 2150"/>
              <a:gd name="T50" fmla="*/ 263 w 2587"/>
              <a:gd name="T51" fmla="*/ 1343 h 2150"/>
              <a:gd name="T52" fmla="*/ 307 w 2587"/>
              <a:gd name="T53" fmla="*/ 1313 h 2150"/>
              <a:gd name="T54" fmla="*/ 342 w 2587"/>
              <a:gd name="T55" fmla="*/ 1269 h 2150"/>
              <a:gd name="T56" fmla="*/ 369 w 2587"/>
              <a:gd name="T57" fmla="*/ 1234 h 2150"/>
              <a:gd name="T58" fmla="*/ 397 w 2587"/>
              <a:gd name="T59" fmla="*/ 1224 h 2150"/>
              <a:gd name="T60" fmla="*/ 421 w 2587"/>
              <a:gd name="T61" fmla="*/ 1240 h 2150"/>
              <a:gd name="T62" fmla="*/ 429 w 2587"/>
              <a:gd name="T63" fmla="*/ 1282 h 2150"/>
              <a:gd name="T64" fmla="*/ 1305 w 2587"/>
              <a:gd name="T65" fmla="*/ 2150 h 2150"/>
              <a:gd name="T66" fmla="*/ 1337 w 2587"/>
              <a:gd name="T67" fmla="*/ 2145 h 2150"/>
              <a:gd name="T68" fmla="*/ 1360 w 2587"/>
              <a:gd name="T69" fmla="*/ 2124 h 2150"/>
              <a:gd name="T70" fmla="*/ 1357 w 2587"/>
              <a:gd name="T71" fmla="*/ 2096 h 2150"/>
              <a:gd name="T72" fmla="*/ 1329 w 2587"/>
              <a:gd name="T73" fmla="*/ 2068 h 2150"/>
              <a:gd name="T74" fmla="*/ 1290 w 2587"/>
              <a:gd name="T75" fmla="*/ 2044 h 2150"/>
              <a:gd name="T76" fmla="*/ 1251 w 2587"/>
              <a:gd name="T77" fmla="*/ 1997 h 2150"/>
              <a:gd name="T78" fmla="*/ 1231 w 2587"/>
              <a:gd name="T79" fmla="*/ 1938 h 2150"/>
              <a:gd name="T80" fmla="*/ 1235 w 2587"/>
              <a:gd name="T81" fmla="*/ 1881 h 2150"/>
              <a:gd name="T82" fmla="*/ 1272 w 2587"/>
              <a:gd name="T83" fmla="*/ 1810 h 2150"/>
              <a:gd name="T84" fmla="*/ 1340 w 2587"/>
              <a:gd name="T85" fmla="*/ 1754 h 2150"/>
              <a:gd name="T86" fmla="*/ 1430 w 2587"/>
              <a:gd name="T87" fmla="*/ 1725 h 2150"/>
              <a:gd name="T88" fmla="*/ 1505 w 2587"/>
              <a:gd name="T89" fmla="*/ 1722 h 2150"/>
              <a:gd name="T90" fmla="*/ 1599 w 2587"/>
              <a:gd name="T91" fmla="*/ 1745 h 2150"/>
              <a:gd name="T92" fmla="*/ 1672 w 2587"/>
              <a:gd name="T93" fmla="*/ 1793 h 2150"/>
              <a:gd name="T94" fmla="*/ 1718 w 2587"/>
              <a:gd name="T95" fmla="*/ 1862 h 2150"/>
              <a:gd name="T96" fmla="*/ 1729 w 2587"/>
              <a:gd name="T97" fmla="*/ 1920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87" h="2150">
                <a:moveTo>
                  <a:pt x="1729" y="1920"/>
                </a:moveTo>
                <a:lnTo>
                  <a:pt x="1729" y="1920"/>
                </a:lnTo>
                <a:lnTo>
                  <a:pt x="1728" y="1938"/>
                </a:lnTo>
                <a:lnTo>
                  <a:pt x="1726" y="1956"/>
                </a:lnTo>
                <a:lnTo>
                  <a:pt x="1721" y="1971"/>
                </a:lnTo>
                <a:lnTo>
                  <a:pt x="1716" y="1984"/>
                </a:lnTo>
                <a:lnTo>
                  <a:pt x="1710" y="1997"/>
                </a:lnTo>
                <a:lnTo>
                  <a:pt x="1702" y="2008"/>
                </a:lnTo>
                <a:lnTo>
                  <a:pt x="1694" y="2020"/>
                </a:lnTo>
                <a:lnTo>
                  <a:pt x="1685" y="2028"/>
                </a:lnTo>
                <a:lnTo>
                  <a:pt x="1669" y="2044"/>
                </a:lnTo>
                <a:lnTo>
                  <a:pt x="1656" y="2054"/>
                </a:lnTo>
                <a:lnTo>
                  <a:pt x="1641" y="2062"/>
                </a:lnTo>
                <a:lnTo>
                  <a:pt x="1641" y="2062"/>
                </a:lnTo>
                <a:lnTo>
                  <a:pt x="1630" y="2068"/>
                </a:lnTo>
                <a:lnTo>
                  <a:pt x="1620" y="2075"/>
                </a:lnTo>
                <a:lnTo>
                  <a:pt x="1614" y="2081"/>
                </a:lnTo>
                <a:lnTo>
                  <a:pt x="1607" y="2089"/>
                </a:lnTo>
                <a:lnTo>
                  <a:pt x="1602" y="2096"/>
                </a:lnTo>
                <a:lnTo>
                  <a:pt x="1599" y="2104"/>
                </a:lnTo>
                <a:lnTo>
                  <a:pt x="1598" y="2111"/>
                </a:lnTo>
                <a:lnTo>
                  <a:pt x="1598" y="2117"/>
                </a:lnTo>
                <a:lnTo>
                  <a:pt x="1599" y="2124"/>
                </a:lnTo>
                <a:lnTo>
                  <a:pt x="1602" y="2130"/>
                </a:lnTo>
                <a:lnTo>
                  <a:pt x="1607" y="2137"/>
                </a:lnTo>
                <a:lnTo>
                  <a:pt x="1614" y="2142"/>
                </a:lnTo>
                <a:lnTo>
                  <a:pt x="1622" y="2145"/>
                </a:lnTo>
                <a:lnTo>
                  <a:pt x="1632" y="2148"/>
                </a:lnTo>
                <a:lnTo>
                  <a:pt x="1641" y="2150"/>
                </a:lnTo>
                <a:lnTo>
                  <a:pt x="1654" y="2150"/>
                </a:lnTo>
                <a:lnTo>
                  <a:pt x="2587" y="2150"/>
                </a:lnTo>
                <a:lnTo>
                  <a:pt x="2587" y="0"/>
                </a:lnTo>
                <a:lnTo>
                  <a:pt x="433" y="0"/>
                </a:lnTo>
                <a:lnTo>
                  <a:pt x="433" y="495"/>
                </a:lnTo>
                <a:lnTo>
                  <a:pt x="429" y="495"/>
                </a:lnTo>
                <a:lnTo>
                  <a:pt x="429" y="931"/>
                </a:lnTo>
                <a:lnTo>
                  <a:pt x="429" y="931"/>
                </a:lnTo>
                <a:lnTo>
                  <a:pt x="429" y="944"/>
                </a:lnTo>
                <a:lnTo>
                  <a:pt x="428" y="955"/>
                </a:lnTo>
                <a:lnTo>
                  <a:pt x="424" y="965"/>
                </a:lnTo>
                <a:lnTo>
                  <a:pt x="421" y="973"/>
                </a:lnTo>
                <a:lnTo>
                  <a:pt x="416" y="980"/>
                </a:lnTo>
                <a:lnTo>
                  <a:pt x="410" y="985"/>
                </a:lnTo>
                <a:lnTo>
                  <a:pt x="403" y="988"/>
                </a:lnTo>
                <a:lnTo>
                  <a:pt x="397" y="990"/>
                </a:lnTo>
                <a:lnTo>
                  <a:pt x="390" y="990"/>
                </a:lnTo>
                <a:lnTo>
                  <a:pt x="384" y="988"/>
                </a:lnTo>
                <a:lnTo>
                  <a:pt x="376" y="985"/>
                </a:lnTo>
                <a:lnTo>
                  <a:pt x="369" y="980"/>
                </a:lnTo>
                <a:lnTo>
                  <a:pt x="361" y="973"/>
                </a:lnTo>
                <a:lnTo>
                  <a:pt x="355" y="965"/>
                </a:lnTo>
                <a:lnTo>
                  <a:pt x="348" y="955"/>
                </a:lnTo>
                <a:lnTo>
                  <a:pt x="342" y="944"/>
                </a:lnTo>
                <a:lnTo>
                  <a:pt x="342" y="944"/>
                </a:lnTo>
                <a:lnTo>
                  <a:pt x="333" y="931"/>
                </a:lnTo>
                <a:lnTo>
                  <a:pt x="324" y="916"/>
                </a:lnTo>
                <a:lnTo>
                  <a:pt x="307" y="900"/>
                </a:lnTo>
                <a:lnTo>
                  <a:pt x="299" y="892"/>
                </a:lnTo>
                <a:lnTo>
                  <a:pt x="288" y="885"/>
                </a:lnTo>
                <a:lnTo>
                  <a:pt x="276" y="877"/>
                </a:lnTo>
                <a:lnTo>
                  <a:pt x="263" y="871"/>
                </a:lnTo>
                <a:lnTo>
                  <a:pt x="250" y="866"/>
                </a:lnTo>
                <a:lnTo>
                  <a:pt x="236" y="861"/>
                </a:lnTo>
                <a:lnTo>
                  <a:pt x="218" y="858"/>
                </a:lnTo>
                <a:lnTo>
                  <a:pt x="200" y="858"/>
                </a:lnTo>
                <a:lnTo>
                  <a:pt x="200" y="858"/>
                </a:lnTo>
                <a:lnTo>
                  <a:pt x="180" y="858"/>
                </a:lnTo>
                <a:lnTo>
                  <a:pt x="161" y="863"/>
                </a:lnTo>
                <a:lnTo>
                  <a:pt x="141" y="868"/>
                </a:lnTo>
                <a:lnTo>
                  <a:pt x="122" y="877"/>
                </a:lnTo>
                <a:lnTo>
                  <a:pt x="106" y="887"/>
                </a:lnTo>
                <a:lnTo>
                  <a:pt x="89" y="900"/>
                </a:lnTo>
                <a:lnTo>
                  <a:pt x="73" y="915"/>
                </a:lnTo>
                <a:lnTo>
                  <a:pt x="58" y="931"/>
                </a:lnTo>
                <a:lnTo>
                  <a:pt x="45" y="947"/>
                </a:lnTo>
                <a:lnTo>
                  <a:pt x="34" y="967"/>
                </a:lnTo>
                <a:lnTo>
                  <a:pt x="24" y="988"/>
                </a:lnTo>
                <a:lnTo>
                  <a:pt x="16" y="1009"/>
                </a:lnTo>
                <a:lnTo>
                  <a:pt x="10" y="1032"/>
                </a:lnTo>
                <a:lnTo>
                  <a:pt x="5" y="1056"/>
                </a:lnTo>
                <a:lnTo>
                  <a:pt x="1" y="1081"/>
                </a:lnTo>
                <a:lnTo>
                  <a:pt x="0" y="1107"/>
                </a:lnTo>
                <a:lnTo>
                  <a:pt x="0" y="1107"/>
                </a:lnTo>
                <a:lnTo>
                  <a:pt x="1" y="1133"/>
                </a:lnTo>
                <a:lnTo>
                  <a:pt x="5" y="1157"/>
                </a:lnTo>
                <a:lnTo>
                  <a:pt x="10" y="1182"/>
                </a:lnTo>
                <a:lnTo>
                  <a:pt x="16" y="1204"/>
                </a:lnTo>
                <a:lnTo>
                  <a:pt x="24" y="1225"/>
                </a:lnTo>
                <a:lnTo>
                  <a:pt x="34" y="1247"/>
                </a:lnTo>
                <a:lnTo>
                  <a:pt x="45" y="1266"/>
                </a:lnTo>
                <a:lnTo>
                  <a:pt x="58" y="1284"/>
                </a:lnTo>
                <a:lnTo>
                  <a:pt x="73" y="1299"/>
                </a:lnTo>
                <a:lnTo>
                  <a:pt x="89" y="1313"/>
                </a:lnTo>
                <a:lnTo>
                  <a:pt x="106" y="1326"/>
                </a:lnTo>
                <a:lnTo>
                  <a:pt x="122" y="1336"/>
                </a:lnTo>
                <a:lnTo>
                  <a:pt x="141" y="1346"/>
                </a:lnTo>
                <a:lnTo>
                  <a:pt x="161" y="1351"/>
                </a:lnTo>
                <a:lnTo>
                  <a:pt x="180" y="1356"/>
                </a:lnTo>
                <a:lnTo>
                  <a:pt x="200" y="1356"/>
                </a:lnTo>
                <a:lnTo>
                  <a:pt x="200" y="1356"/>
                </a:lnTo>
                <a:lnTo>
                  <a:pt x="218" y="1356"/>
                </a:lnTo>
                <a:lnTo>
                  <a:pt x="236" y="1352"/>
                </a:lnTo>
                <a:lnTo>
                  <a:pt x="250" y="1349"/>
                </a:lnTo>
                <a:lnTo>
                  <a:pt x="263" y="1343"/>
                </a:lnTo>
                <a:lnTo>
                  <a:pt x="276" y="1336"/>
                </a:lnTo>
                <a:lnTo>
                  <a:pt x="288" y="1328"/>
                </a:lnTo>
                <a:lnTo>
                  <a:pt x="299" y="1321"/>
                </a:lnTo>
                <a:lnTo>
                  <a:pt x="307" y="1313"/>
                </a:lnTo>
                <a:lnTo>
                  <a:pt x="324" y="1297"/>
                </a:lnTo>
                <a:lnTo>
                  <a:pt x="333" y="1282"/>
                </a:lnTo>
                <a:lnTo>
                  <a:pt x="342" y="1269"/>
                </a:lnTo>
                <a:lnTo>
                  <a:pt x="342" y="1269"/>
                </a:lnTo>
                <a:lnTo>
                  <a:pt x="348" y="1258"/>
                </a:lnTo>
                <a:lnTo>
                  <a:pt x="355" y="1248"/>
                </a:lnTo>
                <a:lnTo>
                  <a:pt x="361" y="1240"/>
                </a:lnTo>
                <a:lnTo>
                  <a:pt x="369" y="1234"/>
                </a:lnTo>
                <a:lnTo>
                  <a:pt x="376" y="1229"/>
                </a:lnTo>
                <a:lnTo>
                  <a:pt x="384" y="1225"/>
                </a:lnTo>
                <a:lnTo>
                  <a:pt x="390" y="1224"/>
                </a:lnTo>
                <a:lnTo>
                  <a:pt x="397" y="1224"/>
                </a:lnTo>
                <a:lnTo>
                  <a:pt x="403" y="1225"/>
                </a:lnTo>
                <a:lnTo>
                  <a:pt x="410" y="1229"/>
                </a:lnTo>
                <a:lnTo>
                  <a:pt x="416" y="1234"/>
                </a:lnTo>
                <a:lnTo>
                  <a:pt x="421" y="1240"/>
                </a:lnTo>
                <a:lnTo>
                  <a:pt x="424" y="1248"/>
                </a:lnTo>
                <a:lnTo>
                  <a:pt x="428" y="1258"/>
                </a:lnTo>
                <a:lnTo>
                  <a:pt x="429" y="1269"/>
                </a:lnTo>
                <a:lnTo>
                  <a:pt x="429" y="1282"/>
                </a:lnTo>
                <a:lnTo>
                  <a:pt x="429" y="1556"/>
                </a:lnTo>
                <a:lnTo>
                  <a:pt x="433" y="1556"/>
                </a:lnTo>
                <a:lnTo>
                  <a:pt x="433" y="2150"/>
                </a:lnTo>
                <a:lnTo>
                  <a:pt x="1305" y="2150"/>
                </a:lnTo>
                <a:lnTo>
                  <a:pt x="1305" y="2150"/>
                </a:lnTo>
                <a:lnTo>
                  <a:pt x="1318" y="2150"/>
                </a:lnTo>
                <a:lnTo>
                  <a:pt x="1327" y="2148"/>
                </a:lnTo>
                <a:lnTo>
                  <a:pt x="1337" y="2145"/>
                </a:lnTo>
                <a:lnTo>
                  <a:pt x="1345" y="2142"/>
                </a:lnTo>
                <a:lnTo>
                  <a:pt x="1352" y="2137"/>
                </a:lnTo>
                <a:lnTo>
                  <a:pt x="1357" y="2130"/>
                </a:lnTo>
                <a:lnTo>
                  <a:pt x="1360" y="2124"/>
                </a:lnTo>
                <a:lnTo>
                  <a:pt x="1362" y="2117"/>
                </a:lnTo>
                <a:lnTo>
                  <a:pt x="1362" y="2111"/>
                </a:lnTo>
                <a:lnTo>
                  <a:pt x="1360" y="2104"/>
                </a:lnTo>
                <a:lnTo>
                  <a:pt x="1357" y="2096"/>
                </a:lnTo>
                <a:lnTo>
                  <a:pt x="1352" y="2089"/>
                </a:lnTo>
                <a:lnTo>
                  <a:pt x="1347" y="2081"/>
                </a:lnTo>
                <a:lnTo>
                  <a:pt x="1339" y="2075"/>
                </a:lnTo>
                <a:lnTo>
                  <a:pt x="1329" y="2068"/>
                </a:lnTo>
                <a:lnTo>
                  <a:pt x="1318" y="2062"/>
                </a:lnTo>
                <a:lnTo>
                  <a:pt x="1318" y="2062"/>
                </a:lnTo>
                <a:lnTo>
                  <a:pt x="1303" y="2054"/>
                </a:lnTo>
                <a:lnTo>
                  <a:pt x="1290" y="2044"/>
                </a:lnTo>
                <a:lnTo>
                  <a:pt x="1274" y="2028"/>
                </a:lnTo>
                <a:lnTo>
                  <a:pt x="1266" y="2020"/>
                </a:lnTo>
                <a:lnTo>
                  <a:pt x="1258" y="2008"/>
                </a:lnTo>
                <a:lnTo>
                  <a:pt x="1251" y="1997"/>
                </a:lnTo>
                <a:lnTo>
                  <a:pt x="1243" y="1984"/>
                </a:lnTo>
                <a:lnTo>
                  <a:pt x="1238" y="1971"/>
                </a:lnTo>
                <a:lnTo>
                  <a:pt x="1233" y="1956"/>
                </a:lnTo>
                <a:lnTo>
                  <a:pt x="1231" y="1938"/>
                </a:lnTo>
                <a:lnTo>
                  <a:pt x="1230" y="1920"/>
                </a:lnTo>
                <a:lnTo>
                  <a:pt x="1230" y="1920"/>
                </a:lnTo>
                <a:lnTo>
                  <a:pt x="1231" y="1901"/>
                </a:lnTo>
                <a:lnTo>
                  <a:pt x="1235" y="1881"/>
                </a:lnTo>
                <a:lnTo>
                  <a:pt x="1241" y="1862"/>
                </a:lnTo>
                <a:lnTo>
                  <a:pt x="1249" y="1842"/>
                </a:lnTo>
                <a:lnTo>
                  <a:pt x="1261" y="1826"/>
                </a:lnTo>
                <a:lnTo>
                  <a:pt x="1272" y="1810"/>
                </a:lnTo>
                <a:lnTo>
                  <a:pt x="1287" y="1793"/>
                </a:lnTo>
                <a:lnTo>
                  <a:pt x="1303" y="1779"/>
                </a:lnTo>
                <a:lnTo>
                  <a:pt x="1321" y="1766"/>
                </a:lnTo>
                <a:lnTo>
                  <a:pt x="1340" y="1754"/>
                </a:lnTo>
                <a:lnTo>
                  <a:pt x="1360" y="1745"/>
                </a:lnTo>
                <a:lnTo>
                  <a:pt x="1383" y="1736"/>
                </a:lnTo>
                <a:lnTo>
                  <a:pt x="1406" y="1730"/>
                </a:lnTo>
                <a:lnTo>
                  <a:pt x="1430" y="1725"/>
                </a:lnTo>
                <a:lnTo>
                  <a:pt x="1454" y="1722"/>
                </a:lnTo>
                <a:lnTo>
                  <a:pt x="1480" y="1720"/>
                </a:lnTo>
                <a:lnTo>
                  <a:pt x="1480" y="1720"/>
                </a:lnTo>
                <a:lnTo>
                  <a:pt x="1505" y="1722"/>
                </a:lnTo>
                <a:lnTo>
                  <a:pt x="1529" y="1725"/>
                </a:lnTo>
                <a:lnTo>
                  <a:pt x="1554" y="1730"/>
                </a:lnTo>
                <a:lnTo>
                  <a:pt x="1576" y="1736"/>
                </a:lnTo>
                <a:lnTo>
                  <a:pt x="1599" y="1745"/>
                </a:lnTo>
                <a:lnTo>
                  <a:pt x="1619" y="1754"/>
                </a:lnTo>
                <a:lnTo>
                  <a:pt x="1638" y="1766"/>
                </a:lnTo>
                <a:lnTo>
                  <a:pt x="1656" y="1779"/>
                </a:lnTo>
                <a:lnTo>
                  <a:pt x="1672" y="1793"/>
                </a:lnTo>
                <a:lnTo>
                  <a:pt x="1687" y="1810"/>
                </a:lnTo>
                <a:lnTo>
                  <a:pt x="1698" y="1826"/>
                </a:lnTo>
                <a:lnTo>
                  <a:pt x="1710" y="1842"/>
                </a:lnTo>
                <a:lnTo>
                  <a:pt x="1718" y="1862"/>
                </a:lnTo>
                <a:lnTo>
                  <a:pt x="1724" y="1881"/>
                </a:lnTo>
                <a:lnTo>
                  <a:pt x="1728" y="1901"/>
                </a:lnTo>
                <a:lnTo>
                  <a:pt x="1729" y="1920"/>
                </a:lnTo>
                <a:lnTo>
                  <a:pt x="1729" y="1920"/>
                </a:lnTo>
                <a:close/>
              </a:path>
            </a:pathLst>
          </a:custGeom>
          <a:solidFill>
            <a:schemeClr val="accent3">
              <a:lumMod val="60000"/>
              <a:lumOff val="40000"/>
            </a:schemeClr>
          </a:solidFill>
          <a:ln w="28575">
            <a:solidFill>
              <a:schemeClr val="bg1">
                <a:lumMod val="65000"/>
              </a:schemeClr>
            </a:solidFill>
            <a:prstDash val="solid"/>
            <a:round/>
            <a:headEnd/>
            <a:tailEnd/>
          </a:ln>
        </p:spPr>
        <p:txBody>
          <a:bodyPr lIns="468000" anchor="ctr"/>
          <a:lstStyle/>
          <a:p>
            <a:pPr algn="ctr" eaLnBrk="1" hangingPunct="1">
              <a:defRPr/>
            </a:pPr>
            <a:r>
              <a:rPr lang="en-US" sz="1400" b="1" dirty="0">
                <a:latin typeface="IBM Plex Sans" panose="020B0503050203000203" pitchFamily="34" charset="77"/>
                <a:cs typeface="Arial" charset="0"/>
              </a:rPr>
              <a:t>Small Labeled </a:t>
            </a:r>
          </a:p>
          <a:p>
            <a:pPr algn="ctr" eaLnBrk="1" hangingPunct="1">
              <a:defRPr/>
            </a:pPr>
            <a:r>
              <a:rPr lang="en-US" sz="1400" b="1" dirty="0">
                <a:latin typeface="IBM Plex Sans" panose="020B0503050203000203" pitchFamily="34" charset="77"/>
                <a:cs typeface="Arial" charset="0"/>
              </a:rPr>
              <a:t>Data</a:t>
            </a:r>
            <a:endParaRPr lang="en-GB" sz="1600" b="1" dirty="0">
              <a:latin typeface="IBM Plex Sans" panose="020B0503050203000203" pitchFamily="34" charset="77"/>
              <a:cs typeface="Arial" charset="0"/>
            </a:endParaRPr>
          </a:p>
        </p:txBody>
      </p:sp>
      <p:pic>
        <p:nvPicPr>
          <p:cNvPr id="18" name="Picture 17">
            <a:extLst>
              <a:ext uri="{FF2B5EF4-FFF2-40B4-BE49-F238E27FC236}">
                <a16:creationId xmlns:a16="http://schemas.microsoft.com/office/drawing/2014/main" id="{240834AE-DD88-6045-A672-28E1B25D091A}"/>
              </a:ext>
            </a:extLst>
          </p:cNvPr>
          <p:cNvPicPr>
            <a:picLocks noChangeAspect="1"/>
          </p:cNvPicPr>
          <p:nvPr/>
        </p:nvPicPr>
        <p:blipFill rotWithShape="1">
          <a:blip r:embed="rId2"/>
          <a:srcRect l="34046" t="-180" r="37171" b="79001"/>
          <a:stretch/>
        </p:blipFill>
        <p:spPr>
          <a:xfrm rot="10180094">
            <a:off x="6219357" y="3070499"/>
            <a:ext cx="493487" cy="320084"/>
          </a:xfrm>
          <a:prstGeom prst="rect">
            <a:avLst/>
          </a:prstGeom>
        </p:spPr>
      </p:pic>
      <p:sp>
        <p:nvSpPr>
          <p:cNvPr id="19" name="Rectangle 18">
            <a:extLst>
              <a:ext uri="{FF2B5EF4-FFF2-40B4-BE49-F238E27FC236}">
                <a16:creationId xmlns:a16="http://schemas.microsoft.com/office/drawing/2014/main" id="{37E3C59C-E120-6748-BE26-03B4284CB105}"/>
              </a:ext>
            </a:extLst>
          </p:cNvPr>
          <p:cNvSpPr/>
          <p:nvPr/>
        </p:nvSpPr>
        <p:spPr>
          <a:xfrm>
            <a:off x="1571217" y="1030682"/>
            <a:ext cx="3795668" cy="605294"/>
          </a:xfrm>
          <a:prstGeom prst="rect">
            <a:avLst/>
          </a:prstGeom>
        </p:spPr>
        <p:txBody>
          <a:bodyPr wrap="square">
            <a:spAutoFit/>
          </a:bodyPr>
          <a:lstStyle/>
          <a:p>
            <a:pPr marL="53565" lvl="1">
              <a:lnSpc>
                <a:spcPts val="2000"/>
              </a:lnSpc>
            </a:pPr>
            <a:r>
              <a:rPr lang="en-US" b="1" dirty="0">
                <a:solidFill>
                  <a:srgbClr val="0070C0"/>
                </a:solidFill>
                <a:latin typeface="IBM Plex Sans" panose="020B0503050203000203" pitchFamily="34" charset="77"/>
              </a:rPr>
              <a:t>Industrial-strength accuracy </a:t>
            </a:r>
          </a:p>
          <a:p>
            <a:pPr marL="339315" lvl="1" indent="-285750">
              <a:lnSpc>
                <a:spcPts val="2000"/>
              </a:lnSpc>
              <a:buFont typeface="Arial" panose="020B0604020202020204" pitchFamily="34" charset="0"/>
              <a:buChar char="•"/>
            </a:pPr>
            <a:r>
              <a:rPr lang="en-US" sz="1600" dirty="0">
                <a:latin typeface="IBM Plex Sans" panose="020B0503050203000203" pitchFamily="34" charset="77"/>
              </a:rPr>
              <a:t>Cannot afford too many errors!</a:t>
            </a:r>
          </a:p>
        </p:txBody>
      </p:sp>
      <p:sp>
        <p:nvSpPr>
          <p:cNvPr id="4" name="Slide Number Placeholder 3">
            <a:extLst>
              <a:ext uri="{FF2B5EF4-FFF2-40B4-BE49-F238E27FC236}">
                <a16:creationId xmlns:a16="http://schemas.microsoft.com/office/drawing/2014/main" id="{2FB67F3B-C69A-FE44-BB7E-0D4B20F49055}"/>
              </a:ext>
            </a:extLst>
          </p:cNvPr>
          <p:cNvSpPr>
            <a:spLocks noGrp="1"/>
          </p:cNvSpPr>
          <p:nvPr>
            <p:ph type="sldNum" sz="quarter" idx="2"/>
          </p:nvPr>
        </p:nvSpPr>
        <p:spPr/>
        <p:txBody>
          <a:bodyPr/>
          <a:lstStyle/>
          <a:p>
            <a:fld id="{86CB4B4D-7CA3-9044-876B-883B54F8677D}" type="slidenum">
              <a:rPr lang="en-US" smtClean="0"/>
              <a:t>9</a:t>
            </a:fld>
            <a:endParaRPr lang="en-US"/>
          </a:p>
        </p:txBody>
      </p:sp>
    </p:spTree>
    <p:extLst>
      <p:ext uri="{BB962C8B-B14F-4D97-AF65-F5344CB8AC3E}">
        <p14:creationId xmlns:p14="http://schemas.microsoft.com/office/powerpoint/2010/main" val="3535515645"/>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D59E09-9B79-45A8-B5AC-3E49CBFFB32D}"/>
              </a:ext>
            </a:extLst>
          </p:cNvPr>
          <p:cNvSpPr>
            <a:spLocks noGrp="1"/>
          </p:cNvSpPr>
          <p:nvPr>
            <p:ph type="sldNum" sz="quarter" idx="2"/>
          </p:nvPr>
        </p:nvSpPr>
        <p:spPr>
          <a:xfrm>
            <a:off x="10951314" y="7392085"/>
            <a:ext cx="146817" cy="200037"/>
          </a:xfrm>
        </p:spPr>
        <p:txBody>
          <a:bodyPr/>
          <a:lstStyle/>
          <a:p>
            <a:fld id="{86CB4B4D-7CA3-9044-876B-883B54F8677D}" type="slidenum">
              <a:rPr lang="en-US">
                <a:latin typeface="IBM Plex Sans" panose="020B0503050203000203" pitchFamily="34" charset="77"/>
              </a:rPr>
              <a:t>90</a:t>
            </a:fld>
            <a:endParaRPr lang="en-US">
              <a:latin typeface="IBM Plex Sans" panose="020B0503050203000203" pitchFamily="34" charset="77"/>
            </a:endParaRPr>
          </a:p>
        </p:txBody>
      </p:sp>
      <p:sp>
        <p:nvSpPr>
          <p:cNvPr id="3" name="Title 2">
            <a:extLst>
              <a:ext uri="{FF2B5EF4-FFF2-40B4-BE49-F238E27FC236}">
                <a16:creationId xmlns:a16="http://schemas.microsoft.com/office/drawing/2014/main" id="{96A50600-F040-4C74-8E00-32FE5D06E2C0}"/>
              </a:ext>
            </a:extLst>
          </p:cNvPr>
          <p:cNvSpPr>
            <a:spLocks noGrp="1"/>
          </p:cNvSpPr>
          <p:nvPr>
            <p:ph type="title"/>
          </p:nvPr>
        </p:nvSpPr>
        <p:spPr/>
        <p:txBody>
          <a:bodyPr lIns="0" tIns="0" rIns="0" bIns="0" anchor="t">
            <a:normAutofit/>
          </a:bodyPr>
          <a:lstStyle/>
          <a:p>
            <a:r>
              <a:rPr lang="en-US" dirty="0">
                <a:latin typeface="IBM Plex Sans" panose="020B0503050203000203" pitchFamily="34" charset="77"/>
              </a:rPr>
              <a:t>ER Lifecycle: Revisit</a:t>
            </a:r>
          </a:p>
        </p:txBody>
      </p:sp>
      <p:sp>
        <p:nvSpPr>
          <p:cNvPr id="8" name="TextBox 7">
            <a:extLst>
              <a:ext uri="{FF2B5EF4-FFF2-40B4-BE49-F238E27FC236}">
                <a16:creationId xmlns:a16="http://schemas.microsoft.com/office/drawing/2014/main" id="{CB03F63F-BCD9-254E-877E-F44F26563B6A}"/>
              </a:ext>
            </a:extLst>
          </p:cNvPr>
          <p:cNvSpPr txBox="1"/>
          <p:nvPr/>
        </p:nvSpPr>
        <p:spPr>
          <a:xfrm>
            <a:off x="10995102" y="5062654"/>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6" name="Rounded Rectangle 85">
            <a:extLst>
              <a:ext uri="{FF2B5EF4-FFF2-40B4-BE49-F238E27FC236}">
                <a16:creationId xmlns:a16="http://schemas.microsoft.com/office/drawing/2014/main" id="{BBC39ADF-46F0-8047-8A11-E5264B8426C0}"/>
              </a:ext>
            </a:extLst>
          </p:cNvPr>
          <p:cNvSpPr/>
          <p:nvPr/>
        </p:nvSpPr>
        <p:spPr>
          <a:xfrm>
            <a:off x="7161504" y="4164981"/>
            <a:ext cx="1133090" cy="548694"/>
          </a:xfrm>
          <a:prstGeom prst="round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sp>
        <p:nvSpPr>
          <p:cNvPr id="87" name="TextBox 86">
            <a:extLst>
              <a:ext uri="{FF2B5EF4-FFF2-40B4-BE49-F238E27FC236}">
                <a16:creationId xmlns:a16="http://schemas.microsoft.com/office/drawing/2014/main" id="{BCE85CCB-E02B-924C-B040-A9BD9B2DE62D}"/>
              </a:ext>
            </a:extLst>
          </p:cNvPr>
          <p:cNvSpPr txBox="1"/>
          <p:nvPr/>
        </p:nvSpPr>
        <p:spPr>
          <a:xfrm>
            <a:off x="7220933" y="4300921"/>
            <a:ext cx="1003801" cy="307777"/>
          </a:xfrm>
          <a:prstGeom prst="rect">
            <a:avLst/>
          </a:prstGeom>
          <a:noFill/>
        </p:spPr>
        <p:txBody>
          <a:bodyPr wrap="none" rtlCol="0">
            <a:spAutoFit/>
          </a:bodyPr>
          <a:lstStyle/>
          <a:p>
            <a:r>
              <a:rPr lang="en-US" sz="1400" dirty="0">
                <a:latin typeface="IBM Plex Sans" panose="020B0503050203000203" pitchFamily="34" charset="77"/>
              </a:rPr>
              <a:t>Clustering</a:t>
            </a:r>
          </a:p>
        </p:txBody>
      </p:sp>
      <p:sp>
        <p:nvSpPr>
          <p:cNvPr id="89" name="Rectangle 88">
            <a:extLst>
              <a:ext uri="{FF2B5EF4-FFF2-40B4-BE49-F238E27FC236}">
                <a16:creationId xmlns:a16="http://schemas.microsoft.com/office/drawing/2014/main" id="{7DBDB617-1C1D-E04F-B605-07A9F9C0106D}"/>
              </a:ext>
            </a:extLst>
          </p:cNvPr>
          <p:cNvSpPr/>
          <p:nvPr/>
        </p:nvSpPr>
        <p:spPr>
          <a:xfrm>
            <a:off x="1862605" y="4174621"/>
            <a:ext cx="1133090" cy="550621"/>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sp>
        <p:nvSpPr>
          <p:cNvPr id="90" name="TextBox 89">
            <a:extLst>
              <a:ext uri="{FF2B5EF4-FFF2-40B4-BE49-F238E27FC236}">
                <a16:creationId xmlns:a16="http://schemas.microsoft.com/office/drawing/2014/main" id="{693B863C-370E-F345-84A3-C3E687DC03BF}"/>
              </a:ext>
            </a:extLst>
          </p:cNvPr>
          <p:cNvSpPr txBox="1"/>
          <p:nvPr/>
        </p:nvSpPr>
        <p:spPr>
          <a:xfrm>
            <a:off x="1978677" y="4290424"/>
            <a:ext cx="930063" cy="307777"/>
          </a:xfrm>
          <a:prstGeom prst="rect">
            <a:avLst/>
          </a:prstGeom>
          <a:noFill/>
        </p:spPr>
        <p:txBody>
          <a:bodyPr wrap="none" rtlCol="0">
            <a:spAutoFit/>
          </a:bodyPr>
          <a:lstStyle/>
          <a:p>
            <a:r>
              <a:rPr lang="en-US" sz="1400" dirty="0">
                <a:latin typeface="IBM Plex Sans" panose="020B0503050203000203" pitchFamily="34" charset="77"/>
              </a:rPr>
              <a:t>Mentions</a:t>
            </a:r>
          </a:p>
        </p:txBody>
      </p:sp>
      <p:sp>
        <p:nvSpPr>
          <p:cNvPr id="91" name="Rectangle 90">
            <a:extLst>
              <a:ext uri="{FF2B5EF4-FFF2-40B4-BE49-F238E27FC236}">
                <a16:creationId xmlns:a16="http://schemas.microsoft.com/office/drawing/2014/main" id="{00AA8D2A-9B22-9343-BCC5-977CAFB4471D}"/>
              </a:ext>
            </a:extLst>
          </p:cNvPr>
          <p:cNvSpPr/>
          <p:nvPr/>
        </p:nvSpPr>
        <p:spPr>
          <a:xfrm>
            <a:off x="8974538" y="4132147"/>
            <a:ext cx="1228725" cy="614362"/>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sp>
        <p:nvSpPr>
          <p:cNvPr id="92" name="TextBox 91">
            <a:extLst>
              <a:ext uri="{FF2B5EF4-FFF2-40B4-BE49-F238E27FC236}">
                <a16:creationId xmlns:a16="http://schemas.microsoft.com/office/drawing/2014/main" id="{7C3C0849-A8D2-144A-AD3F-83E2032E3D1B}"/>
              </a:ext>
            </a:extLst>
          </p:cNvPr>
          <p:cNvSpPr txBox="1"/>
          <p:nvPr/>
        </p:nvSpPr>
        <p:spPr>
          <a:xfrm>
            <a:off x="9059368" y="4177718"/>
            <a:ext cx="1059063" cy="523220"/>
          </a:xfrm>
          <a:prstGeom prst="rect">
            <a:avLst/>
          </a:prstGeom>
          <a:noFill/>
        </p:spPr>
        <p:txBody>
          <a:bodyPr wrap="square" rtlCol="0">
            <a:spAutoFit/>
          </a:bodyPr>
          <a:lstStyle/>
          <a:p>
            <a:pPr algn="ctr"/>
            <a:r>
              <a:rPr lang="en-US" sz="1400" dirty="0">
                <a:latin typeface="IBM Plex Sans" panose="020B0503050203000203" pitchFamily="34" charset="77"/>
              </a:rPr>
              <a:t>Resolved Entities</a:t>
            </a:r>
          </a:p>
        </p:txBody>
      </p:sp>
      <p:cxnSp>
        <p:nvCxnSpPr>
          <p:cNvPr id="93" name="Straight Arrow Connector 92">
            <a:extLst>
              <a:ext uri="{FF2B5EF4-FFF2-40B4-BE49-F238E27FC236}">
                <a16:creationId xmlns:a16="http://schemas.microsoft.com/office/drawing/2014/main" id="{017A0BC9-C6EB-344E-8DC0-D805E1A19B40}"/>
              </a:ext>
            </a:extLst>
          </p:cNvPr>
          <p:cNvCxnSpPr>
            <a:cxnSpLocks/>
            <a:stCxn id="89" idx="3"/>
            <a:endCxn id="99" idx="1"/>
          </p:cNvCxnSpPr>
          <p:nvPr/>
        </p:nvCxnSpPr>
        <p:spPr>
          <a:xfrm flipV="1">
            <a:off x="2995695" y="4445647"/>
            <a:ext cx="613739" cy="42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1EADD6A5-835E-AC43-97F3-216B9EE15F52}"/>
              </a:ext>
            </a:extLst>
          </p:cNvPr>
          <p:cNvCxnSpPr>
            <a:cxnSpLocks/>
            <a:stCxn id="99" idx="3"/>
            <a:endCxn id="97" idx="1"/>
          </p:cNvCxnSpPr>
          <p:nvPr/>
        </p:nvCxnSpPr>
        <p:spPr>
          <a:xfrm flipV="1">
            <a:off x="4742524" y="4444313"/>
            <a:ext cx="714130" cy="13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98551C77-6454-9840-BDB1-ACE6A23B7C4B}"/>
              </a:ext>
            </a:extLst>
          </p:cNvPr>
          <p:cNvCxnSpPr>
            <a:cxnSpLocks/>
            <a:stCxn id="97" idx="3"/>
            <a:endCxn id="86" idx="1"/>
          </p:cNvCxnSpPr>
          <p:nvPr/>
        </p:nvCxnSpPr>
        <p:spPr>
          <a:xfrm flipV="1">
            <a:off x="6589744" y="4439328"/>
            <a:ext cx="571760" cy="49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53579C8-C455-AE42-B202-DCB2B39E2BD5}"/>
              </a:ext>
            </a:extLst>
          </p:cNvPr>
          <p:cNvCxnSpPr>
            <a:cxnSpLocks/>
            <a:stCxn id="86" idx="3"/>
            <a:endCxn id="91" idx="1"/>
          </p:cNvCxnSpPr>
          <p:nvPr/>
        </p:nvCxnSpPr>
        <p:spPr>
          <a:xfrm>
            <a:off x="8294594" y="4439328"/>
            <a:ext cx="67994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Rounded Rectangle 96">
            <a:extLst>
              <a:ext uri="{FF2B5EF4-FFF2-40B4-BE49-F238E27FC236}">
                <a16:creationId xmlns:a16="http://schemas.microsoft.com/office/drawing/2014/main" id="{69EBB089-12C4-484F-81DF-C04F3A599EA7}"/>
              </a:ext>
            </a:extLst>
          </p:cNvPr>
          <p:cNvSpPr/>
          <p:nvPr/>
        </p:nvSpPr>
        <p:spPr>
          <a:xfrm>
            <a:off x="5456654" y="4169966"/>
            <a:ext cx="1133090" cy="548694"/>
          </a:xfrm>
          <a:prstGeom prst="round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sp>
        <p:nvSpPr>
          <p:cNvPr id="98" name="TextBox 97">
            <a:extLst>
              <a:ext uri="{FF2B5EF4-FFF2-40B4-BE49-F238E27FC236}">
                <a16:creationId xmlns:a16="http://schemas.microsoft.com/office/drawing/2014/main" id="{970BF9E1-DC71-A647-B663-57FCA18A7F97}"/>
              </a:ext>
            </a:extLst>
          </p:cNvPr>
          <p:cNvSpPr txBox="1"/>
          <p:nvPr/>
        </p:nvSpPr>
        <p:spPr>
          <a:xfrm>
            <a:off x="5579138" y="4290424"/>
            <a:ext cx="923651" cy="307777"/>
          </a:xfrm>
          <a:prstGeom prst="rect">
            <a:avLst/>
          </a:prstGeom>
          <a:noFill/>
        </p:spPr>
        <p:txBody>
          <a:bodyPr wrap="none" rtlCol="0">
            <a:spAutoFit/>
          </a:bodyPr>
          <a:lstStyle/>
          <a:p>
            <a:r>
              <a:rPr lang="en-US" sz="1400" dirty="0">
                <a:latin typeface="IBM Plex Sans" panose="020B0503050203000203" pitchFamily="34" charset="77"/>
              </a:rPr>
              <a:t>Matching</a:t>
            </a:r>
          </a:p>
        </p:txBody>
      </p:sp>
      <p:sp>
        <p:nvSpPr>
          <p:cNvPr id="99" name="Rounded Rectangle 98">
            <a:extLst>
              <a:ext uri="{FF2B5EF4-FFF2-40B4-BE49-F238E27FC236}">
                <a16:creationId xmlns:a16="http://schemas.microsoft.com/office/drawing/2014/main" id="{5E764FE5-BA96-9941-BAD6-5E3E4E219F22}"/>
              </a:ext>
            </a:extLst>
          </p:cNvPr>
          <p:cNvSpPr/>
          <p:nvPr/>
        </p:nvSpPr>
        <p:spPr>
          <a:xfrm>
            <a:off x="3609434" y="4171300"/>
            <a:ext cx="1133090" cy="548694"/>
          </a:xfrm>
          <a:prstGeom prst="round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sp>
        <p:nvSpPr>
          <p:cNvPr id="100" name="TextBox 99">
            <a:extLst>
              <a:ext uri="{FF2B5EF4-FFF2-40B4-BE49-F238E27FC236}">
                <a16:creationId xmlns:a16="http://schemas.microsoft.com/office/drawing/2014/main" id="{AD4EF1BD-A55C-3947-B72F-059B46A39FAB}"/>
              </a:ext>
            </a:extLst>
          </p:cNvPr>
          <p:cNvSpPr txBox="1"/>
          <p:nvPr/>
        </p:nvSpPr>
        <p:spPr>
          <a:xfrm>
            <a:off x="3754186" y="4279791"/>
            <a:ext cx="877163" cy="307777"/>
          </a:xfrm>
          <a:prstGeom prst="rect">
            <a:avLst/>
          </a:prstGeom>
          <a:noFill/>
        </p:spPr>
        <p:txBody>
          <a:bodyPr wrap="none" rtlCol="0">
            <a:spAutoFit/>
          </a:bodyPr>
          <a:lstStyle/>
          <a:p>
            <a:r>
              <a:rPr lang="en-US" sz="1400" dirty="0">
                <a:latin typeface="IBM Plex Sans" panose="020B0503050203000203" pitchFamily="34" charset="77"/>
              </a:rPr>
              <a:t>Blocking</a:t>
            </a:r>
          </a:p>
        </p:txBody>
      </p:sp>
      <p:sp>
        <p:nvSpPr>
          <p:cNvPr id="101" name="Rectangle 100">
            <a:extLst>
              <a:ext uri="{FF2B5EF4-FFF2-40B4-BE49-F238E27FC236}">
                <a16:creationId xmlns:a16="http://schemas.microsoft.com/office/drawing/2014/main" id="{46B6674D-A965-2C4E-88F1-63C799AACCAA}"/>
              </a:ext>
            </a:extLst>
          </p:cNvPr>
          <p:cNvSpPr/>
          <p:nvPr/>
        </p:nvSpPr>
        <p:spPr>
          <a:xfrm>
            <a:off x="3603920" y="2594270"/>
            <a:ext cx="1133090" cy="550621"/>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sp>
        <p:nvSpPr>
          <p:cNvPr id="102" name="TextBox 101">
            <a:extLst>
              <a:ext uri="{FF2B5EF4-FFF2-40B4-BE49-F238E27FC236}">
                <a16:creationId xmlns:a16="http://schemas.microsoft.com/office/drawing/2014/main" id="{D6F5E783-B5C0-3F40-975D-024E5FE2E01A}"/>
              </a:ext>
            </a:extLst>
          </p:cNvPr>
          <p:cNvSpPr txBox="1"/>
          <p:nvPr/>
        </p:nvSpPr>
        <p:spPr>
          <a:xfrm>
            <a:off x="3603920" y="2621066"/>
            <a:ext cx="1136850" cy="523220"/>
          </a:xfrm>
          <a:prstGeom prst="rect">
            <a:avLst/>
          </a:prstGeom>
          <a:noFill/>
        </p:spPr>
        <p:txBody>
          <a:bodyPr wrap="none" rtlCol="0">
            <a:spAutoFit/>
          </a:bodyPr>
          <a:lstStyle/>
          <a:p>
            <a:r>
              <a:rPr lang="en-US" sz="1400" dirty="0">
                <a:latin typeface="IBM Plex Sans" panose="020B0503050203000203" pitchFamily="34" charset="77"/>
              </a:rPr>
              <a:t>Feature</a:t>
            </a:r>
          </a:p>
          <a:p>
            <a:r>
              <a:rPr lang="en-US" sz="1400" dirty="0">
                <a:latin typeface="IBM Plex Sans" panose="020B0503050203000203" pitchFamily="34" charset="77"/>
              </a:rPr>
              <a:t>Engineering</a:t>
            </a:r>
          </a:p>
        </p:txBody>
      </p:sp>
      <p:cxnSp>
        <p:nvCxnSpPr>
          <p:cNvPr id="18" name="Straight Arrow Connector 17">
            <a:extLst>
              <a:ext uri="{FF2B5EF4-FFF2-40B4-BE49-F238E27FC236}">
                <a16:creationId xmlns:a16="http://schemas.microsoft.com/office/drawing/2014/main" id="{6B4A0EDE-343E-E243-B0A2-D3839EAFA8CF}"/>
              </a:ext>
            </a:extLst>
          </p:cNvPr>
          <p:cNvCxnSpPr>
            <a:stCxn id="101" idx="2"/>
            <a:endCxn id="99" idx="0"/>
          </p:cNvCxnSpPr>
          <p:nvPr/>
        </p:nvCxnSpPr>
        <p:spPr>
          <a:xfrm>
            <a:off x="4170465" y="3144891"/>
            <a:ext cx="5514" cy="1026409"/>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0" name="Straight Arrow Connector 19">
            <a:extLst>
              <a:ext uri="{FF2B5EF4-FFF2-40B4-BE49-F238E27FC236}">
                <a16:creationId xmlns:a16="http://schemas.microsoft.com/office/drawing/2014/main" id="{C7109925-6446-2849-B7FD-F153D7F9BD18}"/>
              </a:ext>
            </a:extLst>
          </p:cNvPr>
          <p:cNvCxnSpPr>
            <a:stCxn id="102" idx="2"/>
            <a:endCxn id="97" idx="0"/>
          </p:cNvCxnSpPr>
          <p:nvPr/>
        </p:nvCxnSpPr>
        <p:spPr>
          <a:xfrm>
            <a:off x="4172345" y="3144286"/>
            <a:ext cx="1850854" cy="102568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22" name="Graphic 21" descr="Welder">
            <a:extLst>
              <a:ext uri="{FF2B5EF4-FFF2-40B4-BE49-F238E27FC236}">
                <a16:creationId xmlns:a16="http://schemas.microsoft.com/office/drawing/2014/main" id="{715B709D-B6B2-DE4A-9B05-72E350739C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28662" y="2598764"/>
            <a:ext cx="571498" cy="571498"/>
          </a:xfrm>
          <a:prstGeom prst="rect">
            <a:avLst/>
          </a:prstGeom>
        </p:spPr>
      </p:pic>
      <p:sp>
        <p:nvSpPr>
          <p:cNvPr id="108" name="TextBox 107">
            <a:extLst>
              <a:ext uri="{FF2B5EF4-FFF2-40B4-BE49-F238E27FC236}">
                <a16:creationId xmlns:a16="http://schemas.microsoft.com/office/drawing/2014/main" id="{AA626BC4-5972-7B4A-BCA0-0CA96685E0F8}"/>
              </a:ext>
            </a:extLst>
          </p:cNvPr>
          <p:cNvSpPr txBox="1"/>
          <p:nvPr/>
        </p:nvSpPr>
        <p:spPr>
          <a:xfrm>
            <a:off x="4813165" y="2589840"/>
            <a:ext cx="5134150"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defTabSz="914400" rtl="0" fontAlgn="auto" latinLnBrk="0" hangingPunct="0">
              <a:lnSpc>
                <a:spcPct val="100000"/>
              </a:lnSpc>
              <a:spcBef>
                <a:spcPts val="0"/>
              </a:spcBef>
              <a:spcAft>
                <a:spcPts val="0"/>
              </a:spcAft>
              <a:buClrTx/>
              <a:buSzTx/>
              <a:buFontTx/>
              <a:buNone/>
              <a:tabLst/>
            </a:pPr>
            <a:r>
              <a:rPr kumimoji="0" lang="en-US" sz="1400" b="1" u="none" strike="noStrike" cap="none" spc="0" normalizeH="0" baseline="0" dirty="0">
                <a:ln>
                  <a:noFill/>
                </a:ln>
                <a:effectLst/>
                <a:uFillTx/>
                <a:latin typeface="IBM Plex Sans" panose="020B0503050203000203" pitchFamily="34" charset="77"/>
                <a:sym typeface="Calibri"/>
              </a:rPr>
              <a:t>Expensive step: </a:t>
            </a:r>
            <a:r>
              <a:rPr kumimoji="0" lang="en-US" sz="1400" i="0" u="none" strike="noStrike" cap="none" spc="0" normalizeH="0" baseline="0" dirty="0">
                <a:ln>
                  <a:noFill/>
                </a:ln>
                <a:effectLst/>
                <a:uFillTx/>
                <a:latin typeface="IBM Plex Sans" panose="020B0503050203000203" pitchFamily="34" charset="77"/>
                <a:sym typeface="Calibri"/>
              </a:rPr>
              <a:t>Design and reuse generic/domain-specific </a:t>
            </a:r>
            <a:r>
              <a:rPr lang="en-US" sz="1400" dirty="0">
                <a:latin typeface="IBM Plex Sans" panose="020B0503050203000203" pitchFamily="34" charset="77"/>
                <a:sym typeface="Calibri"/>
              </a:rPr>
              <a:t>m</a:t>
            </a:r>
            <a:r>
              <a:rPr kumimoji="0" lang="en-US" sz="1400" i="0" u="none" strike="noStrike" cap="none" spc="0" normalizeH="0" baseline="0" dirty="0">
                <a:ln>
                  <a:noFill/>
                </a:ln>
                <a:effectLst/>
                <a:uFillTx/>
                <a:latin typeface="IBM Plex Sans" panose="020B0503050203000203" pitchFamily="34" charset="77"/>
                <a:sym typeface="Calibri"/>
              </a:rPr>
              <a:t>atching/filtering/normalization </a:t>
            </a:r>
            <a:r>
              <a:rPr lang="en-US" sz="1400" dirty="0">
                <a:latin typeface="IBM Plex Sans" panose="020B0503050203000203" pitchFamily="34" charset="77"/>
                <a:sym typeface="Calibri"/>
              </a:rPr>
              <a:t>functions</a:t>
            </a:r>
            <a:endParaRPr kumimoji="0" lang="en-US" sz="1400" i="0" u="none" strike="noStrike" cap="none" spc="0" normalizeH="0" baseline="0" dirty="0">
              <a:ln>
                <a:noFill/>
              </a:ln>
              <a:effectLst/>
              <a:uFillTx/>
              <a:latin typeface="IBM Plex Sans" panose="020B0503050203000203" pitchFamily="34" charset="77"/>
              <a:sym typeface="Calibri"/>
            </a:endParaRPr>
          </a:p>
        </p:txBody>
      </p:sp>
      <p:sp>
        <p:nvSpPr>
          <p:cNvPr id="23" name="TextBox 22">
            <a:extLst>
              <a:ext uri="{FF2B5EF4-FFF2-40B4-BE49-F238E27FC236}">
                <a16:creationId xmlns:a16="http://schemas.microsoft.com/office/drawing/2014/main" id="{AB4AB9DE-05D7-EF41-AA94-6120A189282F}"/>
              </a:ext>
            </a:extLst>
          </p:cNvPr>
          <p:cNvSpPr txBox="1"/>
          <p:nvPr/>
        </p:nvSpPr>
        <p:spPr>
          <a:xfrm>
            <a:off x="3795623" y="1821727"/>
            <a:ext cx="492961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R="0" algn="l" defTabSz="914400" rtl="0" fontAlgn="auto" latinLnBrk="0" hangingPunct="0">
              <a:lnSpc>
                <a:spcPct val="100000"/>
              </a:lnSpc>
              <a:spcBef>
                <a:spcPts val="0"/>
              </a:spcBef>
              <a:spcAft>
                <a:spcPts val="0"/>
              </a:spcAft>
              <a:buClrTx/>
              <a:buSzTx/>
              <a:tabLst/>
            </a:pPr>
            <a:r>
              <a:rPr kumimoji="0" lang="en-US" sz="1800" b="1" i="1" u="none" strike="noStrike" cap="none" spc="0" normalizeH="0" baseline="0" dirty="0">
                <a:ln>
                  <a:noFill/>
                </a:ln>
                <a:solidFill>
                  <a:srgbClr val="C00000"/>
                </a:solidFill>
                <a:effectLst/>
                <a:uFillTx/>
                <a:latin typeface="+mn-lt"/>
                <a:ea typeface="+mn-ea"/>
                <a:cs typeface="+mn-cs"/>
                <a:sym typeface="Calibri"/>
              </a:rPr>
              <a:t>Is it possible to fully/partially automate this step?</a:t>
            </a:r>
          </a:p>
        </p:txBody>
      </p:sp>
      <p:sp>
        <p:nvSpPr>
          <p:cNvPr id="24" name="Rounded Rectangle 23">
            <a:extLst>
              <a:ext uri="{FF2B5EF4-FFF2-40B4-BE49-F238E27FC236}">
                <a16:creationId xmlns:a16="http://schemas.microsoft.com/office/drawing/2014/main" id="{AAC92F68-71AF-604A-83F5-BC3BD23A89AE}"/>
              </a:ext>
            </a:extLst>
          </p:cNvPr>
          <p:cNvSpPr/>
          <p:nvPr/>
        </p:nvSpPr>
        <p:spPr>
          <a:xfrm>
            <a:off x="2908740" y="2346719"/>
            <a:ext cx="6882031" cy="1122626"/>
          </a:xfrm>
          <a:prstGeom prst="roundRect">
            <a:avLst/>
          </a:prstGeom>
          <a:noFill/>
          <a:ln w="12700" cap="flat">
            <a:solidFill>
              <a:schemeClr val="accent1"/>
            </a:solidFill>
            <a:prstDash val="sysDash"/>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2052" name="Picture 4" descr="Image result for deep learning icon">
            <a:extLst>
              <a:ext uri="{FF2B5EF4-FFF2-40B4-BE49-F238E27FC236}">
                <a16:creationId xmlns:a16="http://schemas.microsoft.com/office/drawing/2014/main" id="{9175245D-4B2A-B54E-836C-030CD1EC33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2358" y="5430518"/>
            <a:ext cx="733583" cy="733583"/>
          </a:xfrm>
          <a:prstGeom prst="rect">
            <a:avLst/>
          </a:prstGeom>
          <a:noFill/>
          <a:extLst>
            <a:ext uri="{909E8E84-426E-40DD-AFC4-6F175D3DCCD1}">
              <a14:hiddenFill xmlns:a14="http://schemas.microsoft.com/office/drawing/2010/main">
                <a:solidFill>
                  <a:srgbClr val="FFFFFF"/>
                </a:solidFill>
              </a14:hiddenFill>
            </a:ext>
          </a:extLst>
        </p:spPr>
      </p:pic>
      <p:cxnSp>
        <p:nvCxnSpPr>
          <p:cNvPr id="110" name="Straight Arrow Connector 109">
            <a:extLst>
              <a:ext uri="{FF2B5EF4-FFF2-40B4-BE49-F238E27FC236}">
                <a16:creationId xmlns:a16="http://schemas.microsoft.com/office/drawing/2014/main" id="{70AF8BBC-6936-E64A-8E67-53C32F77FF8D}"/>
              </a:ext>
            </a:extLst>
          </p:cNvPr>
          <p:cNvCxnSpPr>
            <a:cxnSpLocks/>
            <a:stCxn id="89" idx="2"/>
            <a:endCxn id="2052" idx="0"/>
          </p:cNvCxnSpPr>
          <p:nvPr/>
        </p:nvCxnSpPr>
        <p:spPr>
          <a:xfrm>
            <a:off x="2429150" y="4725242"/>
            <a:ext cx="0" cy="7052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17BA28EC-C522-BD4F-8C67-3B46BDDB1B4D}"/>
              </a:ext>
            </a:extLst>
          </p:cNvPr>
          <p:cNvCxnSpPr>
            <a:stCxn id="2052" idx="3"/>
            <a:endCxn id="99" idx="2"/>
          </p:cNvCxnSpPr>
          <p:nvPr/>
        </p:nvCxnSpPr>
        <p:spPr>
          <a:xfrm flipV="1">
            <a:off x="2795941" y="4719994"/>
            <a:ext cx="1380038" cy="1077316"/>
          </a:xfrm>
          <a:prstGeom prst="bentConnector2">
            <a:avLst/>
          </a:prstGeom>
          <a:noFill/>
          <a:ln w="12700" cap="flat">
            <a:solidFill>
              <a:schemeClr val="tx1">
                <a:lumMod val="95000"/>
                <a:lumOff val="5000"/>
              </a:schemeClr>
            </a:solidFill>
            <a:prstDash val="solid"/>
            <a:round/>
            <a:tailEnd type="triangle"/>
          </a:ln>
          <a:effectLst/>
          <a:sp3d/>
        </p:spPr>
        <p:style>
          <a:lnRef idx="0">
            <a:scrgbClr r="0" g="0" b="0"/>
          </a:lnRef>
          <a:fillRef idx="0">
            <a:scrgbClr r="0" g="0" b="0"/>
          </a:fillRef>
          <a:effectRef idx="0">
            <a:scrgbClr r="0" g="0" b="0"/>
          </a:effectRef>
          <a:fontRef idx="none"/>
        </p:style>
      </p:cxnSp>
      <p:cxnSp>
        <p:nvCxnSpPr>
          <p:cNvPr id="119" name="Elbow Connector 118">
            <a:extLst>
              <a:ext uri="{FF2B5EF4-FFF2-40B4-BE49-F238E27FC236}">
                <a16:creationId xmlns:a16="http://schemas.microsoft.com/office/drawing/2014/main" id="{5F84B639-1AB4-A446-842D-C23EEBBC2E87}"/>
              </a:ext>
            </a:extLst>
          </p:cNvPr>
          <p:cNvCxnSpPr>
            <a:cxnSpLocks/>
          </p:cNvCxnSpPr>
          <p:nvPr/>
        </p:nvCxnSpPr>
        <p:spPr>
          <a:xfrm flipV="1">
            <a:off x="2795941" y="4718660"/>
            <a:ext cx="3227258" cy="1078650"/>
          </a:xfrm>
          <a:prstGeom prst="bentConnector2">
            <a:avLst/>
          </a:prstGeom>
          <a:noFill/>
          <a:ln w="12700" cap="flat">
            <a:solidFill>
              <a:schemeClr val="tx1">
                <a:lumMod val="95000"/>
                <a:lumOff val="5000"/>
              </a:schemeClr>
            </a:solidFill>
            <a:prstDash val="solid"/>
            <a:round/>
            <a:tailEnd type="triangle"/>
          </a:ln>
          <a:effectLst/>
          <a:sp3d/>
        </p:spPr>
        <p:style>
          <a:lnRef idx="0">
            <a:scrgbClr r="0" g="0" b="0"/>
          </a:lnRef>
          <a:fillRef idx="0">
            <a:scrgbClr r="0" g="0" b="0"/>
          </a:fillRef>
          <a:effectRef idx="0">
            <a:scrgbClr r="0" g="0" b="0"/>
          </a:effectRef>
          <a:fontRef idx="none"/>
        </p:style>
      </p:cxnSp>
      <p:sp>
        <p:nvSpPr>
          <p:cNvPr id="123" name="TextBox 122">
            <a:extLst>
              <a:ext uri="{FF2B5EF4-FFF2-40B4-BE49-F238E27FC236}">
                <a16:creationId xmlns:a16="http://schemas.microsoft.com/office/drawing/2014/main" id="{C7F7CA04-8929-3C4F-A166-480E6F1E166A}"/>
              </a:ext>
            </a:extLst>
          </p:cNvPr>
          <p:cNvSpPr txBox="1"/>
          <p:nvPr/>
        </p:nvSpPr>
        <p:spPr>
          <a:xfrm>
            <a:off x="1820626" y="6164101"/>
            <a:ext cx="145007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D</a:t>
            </a:r>
            <a:r>
              <a:rPr kumimoji="0" lang="en-US" sz="1800" b="0" i="0" u="none" strike="noStrike" cap="none" spc="0" normalizeH="0" baseline="0" dirty="0">
                <a:ln>
                  <a:noFill/>
                </a:ln>
                <a:solidFill>
                  <a:srgbClr val="000000"/>
                </a:solidFill>
                <a:effectLst/>
                <a:uFillTx/>
                <a:latin typeface="+mn-lt"/>
                <a:ea typeface="+mn-ea"/>
                <a:cs typeface="+mn-cs"/>
                <a:sym typeface="Calibri"/>
              </a:rPr>
              <a:t>eep </a:t>
            </a:r>
            <a:r>
              <a:rPr lang="en-US" dirty="0">
                <a:solidFill>
                  <a:srgbClr val="000000"/>
                </a:solidFill>
                <a:sym typeface="Calibri"/>
              </a:rPr>
              <a:t>L</a:t>
            </a:r>
            <a:r>
              <a:rPr kumimoji="0" lang="en-US" sz="1800" b="0" i="0" u="none" strike="noStrike" cap="none" spc="0" normalizeH="0" baseline="0" dirty="0">
                <a:ln>
                  <a:noFill/>
                </a:ln>
                <a:solidFill>
                  <a:srgbClr val="000000"/>
                </a:solidFill>
                <a:effectLst/>
                <a:uFillTx/>
                <a:latin typeface="+mn-lt"/>
                <a:ea typeface="+mn-ea"/>
                <a:cs typeface="+mn-cs"/>
                <a:sym typeface="Calibri"/>
              </a:rPr>
              <a:t>earning</a:t>
            </a:r>
          </a:p>
        </p:txBody>
      </p:sp>
      <p:sp>
        <p:nvSpPr>
          <p:cNvPr id="130" name="Rounded Rectangle 129">
            <a:extLst>
              <a:ext uri="{FF2B5EF4-FFF2-40B4-BE49-F238E27FC236}">
                <a16:creationId xmlns:a16="http://schemas.microsoft.com/office/drawing/2014/main" id="{84DE7303-8370-DA43-BA52-6C17CA501337}"/>
              </a:ext>
            </a:extLst>
          </p:cNvPr>
          <p:cNvSpPr/>
          <p:nvPr/>
        </p:nvSpPr>
        <p:spPr>
          <a:xfrm>
            <a:off x="3705065" y="5513055"/>
            <a:ext cx="1133090" cy="548694"/>
          </a:xfrm>
          <a:prstGeom prst="round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sp>
        <p:nvSpPr>
          <p:cNvPr id="131" name="TextBox 130">
            <a:extLst>
              <a:ext uri="{FF2B5EF4-FFF2-40B4-BE49-F238E27FC236}">
                <a16:creationId xmlns:a16="http://schemas.microsoft.com/office/drawing/2014/main" id="{BEAACF63-F6EC-1D43-BFB3-AAC8D70A5169}"/>
              </a:ext>
            </a:extLst>
          </p:cNvPr>
          <p:cNvSpPr txBox="1"/>
          <p:nvPr/>
        </p:nvSpPr>
        <p:spPr>
          <a:xfrm>
            <a:off x="3817925" y="5538529"/>
            <a:ext cx="853119" cy="523220"/>
          </a:xfrm>
          <a:prstGeom prst="rect">
            <a:avLst/>
          </a:prstGeom>
          <a:noFill/>
        </p:spPr>
        <p:txBody>
          <a:bodyPr wrap="none" rtlCol="0">
            <a:spAutoFit/>
          </a:bodyPr>
          <a:lstStyle/>
          <a:p>
            <a:pPr algn="ctr"/>
            <a:r>
              <a:rPr lang="en-US" sz="1400" dirty="0">
                <a:latin typeface="IBM Plex Sans" panose="020B0503050203000203" pitchFamily="34" charset="77"/>
              </a:rPr>
              <a:t>Latent</a:t>
            </a:r>
          </a:p>
          <a:p>
            <a:pPr algn="ctr"/>
            <a:r>
              <a:rPr lang="en-US" sz="1400" dirty="0">
                <a:latin typeface="IBM Plex Sans" panose="020B0503050203000203" pitchFamily="34" charset="77"/>
              </a:rPr>
              <a:t>features</a:t>
            </a:r>
          </a:p>
        </p:txBody>
      </p:sp>
    </p:spTree>
    <p:extLst>
      <p:ext uri="{BB962C8B-B14F-4D97-AF65-F5344CB8AC3E}">
        <p14:creationId xmlns:p14="http://schemas.microsoft.com/office/powerpoint/2010/main" val="7970903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animEffect transition="in" filter="fade">
                                      <p:cBhvr>
                                        <p:cTn id="11" dur="500"/>
                                        <p:tgtEl>
                                          <p:spTgt spid="2052"/>
                                        </p:tgtEl>
                                      </p:cBhvr>
                                    </p:animEffect>
                                  </p:childTnLst>
                                </p:cTn>
                              </p:par>
                              <p:par>
                                <p:cTn id="12" presetID="10" presetClass="entr" presetSubtype="0" fill="hold" nodeType="withEffect">
                                  <p:stCondLst>
                                    <p:cond delay="0"/>
                                  </p:stCondLst>
                                  <p:childTnLst>
                                    <p:set>
                                      <p:cBhvr>
                                        <p:cTn id="13" dur="1" fill="hold">
                                          <p:stCondLst>
                                            <p:cond delay="0"/>
                                          </p:stCondLst>
                                        </p:cTn>
                                        <p:tgtEl>
                                          <p:spTgt spid="110"/>
                                        </p:tgtEl>
                                        <p:attrNameLst>
                                          <p:attrName>style.visibility</p:attrName>
                                        </p:attrNameLst>
                                      </p:cBhvr>
                                      <p:to>
                                        <p:strVal val="visible"/>
                                      </p:to>
                                    </p:set>
                                    <p:animEffect transition="in" filter="fade">
                                      <p:cBhvr>
                                        <p:cTn id="14" dur="500"/>
                                        <p:tgtEl>
                                          <p:spTgt spid="110"/>
                                        </p:tgtEl>
                                      </p:cBhvr>
                                    </p:animEffect>
                                  </p:childTnLst>
                                </p:cTn>
                              </p:par>
                              <p:par>
                                <p:cTn id="15" presetID="10"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10" presetClass="entr" presetSubtype="0" fill="hold" nodeType="withEffect">
                                  <p:stCondLst>
                                    <p:cond delay="0"/>
                                  </p:stCondLst>
                                  <p:childTnLst>
                                    <p:set>
                                      <p:cBhvr>
                                        <p:cTn id="19" dur="1" fill="hold">
                                          <p:stCondLst>
                                            <p:cond delay="0"/>
                                          </p:stCondLst>
                                        </p:cTn>
                                        <p:tgtEl>
                                          <p:spTgt spid="119"/>
                                        </p:tgtEl>
                                        <p:attrNameLst>
                                          <p:attrName>style.visibility</p:attrName>
                                        </p:attrNameLst>
                                      </p:cBhvr>
                                      <p:to>
                                        <p:strVal val="visible"/>
                                      </p:to>
                                    </p:set>
                                    <p:animEffect transition="in" filter="fade">
                                      <p:cBhvr>
                                        <p:cTn id="20" dur="500"/>
                                        <p:tgtEl>
                                          <p:spTgt spid="11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3"/>
                                        </p:tgtEl>
                                        <p:attrNameLst>
                                          <p:attrName>style.visibility</p:attrName>
                                        </p:attrNameLst>
                                      </p:cBhvr>
                                      <p:to>
                                        <p:strVal val="visible"/>
                                      </p:to>
                                    </p:set>
                                    <p:animEffect transition="in" filter="fade">
                                      <p:cBhvr>
                                        <p:cTn id="23" dur="500"/>
                                        <p:tgtEl>
                                          <p:spTgt spid="1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0"/>
                                        </p:tgtEl>
                                        <p:attrNameLst>
                                          <p:attrName>style.visibility</p:attrName>
                                        </p:attrNameLst>
                                      </p:cBhvr>
                                      <p:to>
                                        <p:strVal val="visible"/>
                                      </p:to>
                                    </p:set>
                                    <p:animEffect transition="in" filter="fade">
                                      <p:cBhvr>
                                        <p:cTn id="26" dur="500"/>
                                        <p:tgtEl>
                                          <p:spTgt spid="13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1"/>
                                        </p:tgtEl>
                                        <p:attrNameLst>
                                          <p:attrName>style.visibility</p:attrName>
                                        </p:attrNameLst>
                                      </p:cBhvr>
                                      <p:to>
                                        <p:strVal val="visible"/>
                                      </p:to>
                                    </p:set>
                                    <p:animEffect transition="in" filter="fade">
                                      <p:cBhvr>
                                        <p:cTn id="29"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23" grpId="0"/>
      <p:bldP spid="130" grpId="0" animBg="1"/>
      <p:bldP spid="131"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DDEB07-51A8-0A48-93C4-9310583F6F0D}"/>
              </a:ext>
            </a:extLst>
          </p:cNvPr>
          <p:cNvSpPr>
            <a:spLocks noGrp="1"/>
          </p:cNvSpPr>
          <p:nvPr>
            <p:ph type="sldNum" sz="quarter" idx="2"/>
          </p:nvPr>
        </p:nvSpPr>
        <p:spPr/>
        <p:txBody>
          <a:bodyPr/>
          <a:lstStyle/>
          <a:p>
            <a:fld id="{86CB4B4D-7CA3-9044-876B-883B54F8677D}" type="slidenum">
              <a:rPr lang="en-US" smtClean="0"/>
              <a:t>91</a:t>
            </a:fld>
            <a:endParaRPr lang="en-US"/>
          </a:p>
        </p:txBody>
      </p:sp>
      <p:sp>
        <p:nvSpPr>
          <p:cNvPr id="3" name="Title 2">
            <a:extLst>
              <a:ext uri="{FF2B5EF4-FFF2-40B4-BE49-F238E27FC236}">
                <a16:creationId xmlns:a16="http://schemas.microsoft.com/office/drawing/2014/main" id="{5C1AA5C9-C9D7-C547-B04E-3ADE150F8012}"/>
              </a:ext>
            </a:extLst>
          </p:cNvPr>
          <p:cNvSpPr>
            <a:spLocks noGrp="1"/>
          </p:cNvSpPr>
          <p:nvPr>
            <p:ph type="title"/>
          </p:nvPr>
        </p:nvSpPr>
        <p:spPr/>
        <p:txBody>
          <a:bodyPr/>
          <a:lstStyle/>
          <a:p>
            <a:r>
              <a:rPr lang="en-US" dirty="0"/>
              <a:t>Deep Learning</a:t>
            </a:r>
          </a:p>
        </p:txBody>
      </p:sp>
      <p:sp>
        <p:nvSpPr>
          <p:cNvPr id="5" name="TextBox 4">
            <a:extLst>
              <a:ext uri="{FF2B5EF4-FFF2-40B4-BE49-F238E27FC236}">
                <a16:creationId xmlns:a16="http://schemas.microsoft.com/office/drawing/2014/main" id="{A68E652D-3D6C-B643-BB53-BAE6AD80280D}"/>
              </a:ext>
            </a:extLst>
          </p:cNvPr>
          <p:cNvSpPr txBox="1"/>
          <p:nvPr/>
        </p:nvSpPr>
        <p:spPr>
          <a:xfrm>
            <a:off x="1530627" y="1227484"/>
            <a:ext cx="8666922" cy="8617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i="1" dirty="0">
                <a:latin typeface="IBM Plex Sans" panose="020B0503050203000203" pitchFamily="34" charset="0"/>
                <a:cs typeface="Times New Roman" panose="02020603050405020304" pitchFamily="18" charset="0"/>
              </a:rPr>
              <a:t>Deep learning is a branch of  machine learning  that enables </a:t>
            </a:r>
          </a:p>
          <a:p>
            <a:r>
              <a:rPr lang="en-US" i="1" dirty="0">
                <a:latin typeface="IBM Plex Sans" panose="020B0503050203000203" pitchFamily="34" charset="0"/>
                <a:cs typeface="Times New Roman" panose="02020603050405020304" pitchFamily="18" charset="0"/>
              </a:rPr>
              <a:t>understanding the world in </a:t>
            </a:r>
            <a:r>
              <a:rPr lang="en-US" i="1" u="sng" dirty="0">
                <a:latin typeface="IBM Plex Sans" panose="020B0503050203000203" pitchFamily="34" charset="0"/>
                <a:cs typeface="Times New Roman" panose="02020603050405020304" pitchFamily="18" charset="0"/>
              </a:rPr>
              <a:t>terms of hierarchy (layers) of concepts</a:t>
            </a:r>
            <a:r>
              <a:rPr lang="en-US" i="1" dirty="0">
                <a:latin typeface="IBM Plex Sans" panose="020B0503050203000203" pitchFamily="34" charset="0"/>
                <a:cs typeface="Times New Roman" panose="02020603050405020304" pitchFamily="18" charset="0"/>
              </a:rPr>
              <a:t>. </a:t>
            </a:r>
          </a:p>
          <a:p>
            <a:pPr marL="0" marR="0" indent="0" algn="l" defTabSz="914400" rtl="0" fontAlgn="auto" latinLnBrk="0" hangingPunct="0">
              <a:lnSpc>
                <a:spcPct val="100000"/>
              </a:lnSpc>
              <a:spcBef>
                <a:spcPts val="0"/>
              </a:spcBef>
              <a:spcAft>
                <a:spcPts val="0"/>
              </a:spcAft>
              <a:buClrTx/>
              <a:buSzTx/>
              <a:buFontTx/>
              <a:buNone/>
              <a:tabLst/>
            </a:pPr>
            <a:r>
              <a:rPr kumimoji="0" lang="en-US" sz="1400" b="0" i="1" u="none" strike="noStrike" cap="none" spc="0" normalizeH="0" baseline="0" dirty="0">
                <a:ln>
                  <a:noFill/>
                </a:ln>
                <a:solidFill>
                  <a:srgbClr val="000000"/>
                </a:solidFill>
                <a:effectLst/>
                <a:uFillTx/>
                <a:latin typeface="IBM Plex Sans" panose="020B0503050203000203" pitchFamily="34" charset="0"/>
                <a:cs typeface="Times New Roman" panose="02020603050405020304" pitchFamily="18" charset="0"/>
                <a:sym typeface="Calibri"/>
              </a:rPr>
              <a:t>                                                                                                 </a:t>
            </a:r>
          </a:p>
        </p:txBody>
      </p:sp>
      <p:pic>
        <p:nvPicPr>
          <p:cNvPr id="7" name="Picture 6">
            <a:extLst>
              <a:ext uri="{FF2B5EF4-FFF2-40B4-BE49-F238E27FC236}">
                <a16:creationId xmlns:a16="http://schemas.microsoft.com/office/drawing/2014/main" id="{A5031A1F-22A8-5E4B-8E8A-99498325E643}"/>
              </a:ext>
            </a:extLst>
          </p:cNvPr>
          <p:cNvPicPr>
            <a:picLocks noChangeAspect="1"/>
          </p:cNvPicPr>
          <p:nvPr/>
        </p:nvPicPr>
        <p:blipFill>
          <a:blip r:embed="rId2"/>
          <a:stretch>
            <a:fillRect/>
          </a:stretch>
        </p:blipFill>
        <p:spPr>
          <a:xfrm>
            <a:off x="1841655" y="2478540"/>
            <a:ext cx="4253947" cy="3423946"/>
          </a:xfrm>
          <a:prstGeom prst="rect">
            <a:avLst/>
          </a:prstGeom>
        </p:spPr>
      </p:pic>
      <p:sp>
        <p:nvSpPr>
          <p:cNvPr id="8" name="TextBox 7">
            <a:extLst>
              <a:ext uri="{FF2B5EF4-FFF2-40B4-BE49-F238E27FC236}">
                <a16:creationId xmlns:a16="http://schemas.microsoft.com/office/drawing/2014/main" id="{FA2D3EDD-D4BE-4D45-9A62-71B2D5201F99}"/>
              </a:ext>
            </a:extLst>
          </p:cNvPr>
          <p:cNvSpPr txBox="1"/>
          <p:nvPr/>
        </p:nvSpPr>
        <p:spPr>
          <a:xfrm>
            <a:off x="1894774" y="6022467"/>
            <a:ext cx="4200828"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sz="1100" dirty="0">
                <a:solidFill>
                  <a:srgbClr val="000000"/>
                </a:solidFill>
                <a:latin typeface="IBM Plex Sans" panose="020B0503050203000203" pitchFamily="34" charset="0"/>
                <a:cs typeface="Times New Roman" panose="02020603050405020304" pitchFamily="18" charset="0"/>
                <a:sym typeface="Calibri"/>
              </a:rPr>
              <a:t>[Source: Ian Goodfellow and </a:t>
            </a:r>
            <a:r>
              <a:rPr lang="en-US" sz="1100" dirty="0" err="1">
                <a:solidFill>
                  <a:srgbClr val="000000"/>
                </a:solidFill>
                <a:latin typeface="IBM Plex Sans" panose="020B0503050203000203" pitchFamily="34" charset="0"/>
                <a:cs typeface="Times New Roman" panose="02020603050405020304" pitchFamily="18" charset="0"/>
                <a:sym typeface="Calibri"/>
              </a:rPr>
              <a:t>Yoshua</a:t>
            </a:r>
            <a:r>
              <a:rPr lang="en-US" sz="1100" dirty="0">
                <a:solidFill>
                  <a:srgbClr val="000000"/>
                </a:solidFill>
                <a:latin typeface="IBM Plex Sans" panose="020B0503050203000203" pitchFamily="34" charset="0"/>
                <a:cs typeface="Times New Roman" panose="02020603050405020304" pitchFamily="18" charset="0"/>
                <a:sym typeface="Calibri"/>
              </a:rPr>
              <a:t> </a:t>
            </a:r>
            <a:r>
              <a:rPr lang="en-US" sz="1100" dirty="0" err="1">
                <a:solidFill>
                  <a:srgbClr val="000000"/>
                </a:solidFill>
                <a:latin typeface="IBM Plex Sans" panose="020B0503050203000203" pitchFamily="34" charset="0"/>
                <a:cs typeface="Times New Roman" panose="02020603050405020304" pitchFamily="18" charset="0"/>
                <a:sym typeface="Calibri"/>
              </a:rPr>
              <a:t>Bengio</a:t>
            </a:r>
            <a:r>
              <a:rPr lang="en-US" sz="1100" dirty="0">
                <a:solidFill>
                  <a:srgbClr val="000000"/>
                </a:solidFill>
                <a:latin typeface="IBM Plex Sans" panose="020B0503050203000203" pitchFamily="34" charset="0"/>
                <a:cs typeface="Times New Roman" panose="02020603050405020304" pitchFamily="18" charset="0"/>
                <a:sym typeface="Calibri"/>
              </a:rPr>
              <a:t>, Deep learning book]</a:t>
            </a:r>
            <a:endParaRPr kumimoji="0" lang="en-US" sz="1100" b="0" u="none" strike="noStrike" cap="none" spc="0" normalizeH="0" baseline="0" dirty="0">
              <a:ln>
                <a:noFill/>
              </a:ln>
              <a:solidFill>
                <a:srgbClr val="000000"/>
              </a:solidFill>
              <a:effectLst/>
              <a:uFillTx/>
              <a:latin typeface="+mn-lt"/>
              <a:ea typeface="+mn-ea"/>
              <a:cs typeface="+mn-cs"/>
              <a:sym typeface="Calibri"/>
            </a:endParaRPr>
          </a:p>
        </p:txBody>
      </p:sp>
      <p:sp>
        <p:nvSpPr>
          <p:cNvPr id="4" name="Rectangle 3">
            <a:extLst>
              <a:ext uri="{FF2B5EF4-FFF2-40B4-BE49-F238E27FC236}">
                <a16:creationId xmlns:a16="http://schemas.microsoft.com/office/drawing/2014/main" id="{C758E871-F35E-0A46-984C-7A327EE24069}"/>
              </a:ext>
            </a:extLst>
          </p:cNvPr>
          <p:cNvSpPr/>
          <p:nvPr/>
        </p:nvSpPr>
        <p:spPr>
          <a:xfrm>
            <a:off x="6095602" y="1950756"/>
            <a:ext cx="4097597" cy="276999"/>
          </a:xfrm>
          <a:prstGeom prst="rect">
            <a:avLst/>
          </a:prstGeom>
        </p:spPr>
        <p:txBody>
          <a:bodyPr wrap="none">
            <a:spAutoFit/>
          </a:bodyPr>
          <a:lstStyle/>
          <a:p>
            <a:r>
              <a:rPr lang="en-US" sz="1200" i="1" dirty="0">
                <a:solidFill>
                  <a:srgbClr val="000000"/>
                </a:solidFill>
                <a:latin typeface="IBM Plex Sans" panose="020B0503050203000203" pitchFamily="34" charset="0"/>
                <a:cs typeface="Times New Roman" panose="02020603050405020304" pitchFamily="18" charset="0"/>
                <a:sym typeface="Calibri"/>
              </a:rPr>
              <a:t>-  Ian Goodfellow and </a:t>
            </a:r>
            <a:r>
              <a:rPr lang="en-US" sz="1200" i="1" dirty="0" err="1">
                <a:solidFill>
                  <a:srgbClr val="000000"/>
                </a:solidFill>
                <a:latin typeface="IBM Plex Sans" panose="020B0503050203000203" pitchFamily="34" charset="0"/>
                <a:cs typeface="Times New Roman" panose="02020603050405020304" pitchFamily="18" charset="0"/>
                <a:sym typeface="Calibri"/>
              </a:rPr>
              <a:t>Yoshua</a:t>
            </a:r>
            <a:r>
              <a:rPr lang="en-US" sz="1200" i="1" dirty="0">
                <a:solidFill>
                  <a:srgbClr val="000000"/>
                </a:solidFill>
                <a:latin typeface="IBM Plex Sans" panose="020B0503050203000203" pitchFamily="34" charset="0"/>
                <a:cs typeface="Times New Roman" panose="02020603050405020304" pitchFamily="18" charset="0"/>
                <a:sym typeface="Calibri"/>
              </a:rPr>
              <a:t> </a:t>
            </a:r>
            <a:r>
              <a:rPr lang="en-US" sz="1200" i="1" dirty="0" err="1">
                <a:solidFill>
                  <a:srgbClr val="000000"/>
                </a:solidFill>
                <a:latin typeface="IBM Plex Sans" panose="020B0503050203000203" pitchFamily="34" charset="0"/>
                <a:cs typeface="Times New Roman" panose="02020603050405020304" pitchFamily="18" charset="0"/>
                <a:sym typeface="Calibri"/>
              </a:rPr>
              <a:t>Bengio</a:t>
            </a:r>
            <a:r>
              <a:rPr lang="en-US" sz="1200" i="1" dirty="0">
                <a:solidFill>
                  <a:srgbClr val="000000"/>
                </a:solidFill>
                <a:latin typeface="IBM Plex Sans" panose="020B0503050203000203" pitchFamily="34" charset="0"/>
                <a:cs typeface="Times New Roman" panose="02020603050405020304" pitchFamily="18" charset="0"/>
                <a:sym typeface="Calibri"/>
              </a:rPr>
              <a:t>, Deep learning book</a:t>
            </a:r>
            <a:endParaRPr lang="en-US" sz="1200" dirty="0"/>
          </a:p>
        </p:txBody>
      </p:sp>
      <p:sp>
        <p:nvSpPr>
          <p:cNvPr id="10" name="Rounded Rectangular Callout 9">
            <a:extLst>
              <a:ext uri="{FF2B5EF4-FFF2-40B4-BE49-F238E27FC236}">
                <a16:creationId xmlns:a16="http://schemas.microsoft.com/office/drawing/2014/main" id="{CB4E58EF-0212-DA4B-B814-8948957F42BA}"/>
              </a:ext>
            </a:extLst>
          </p:cNvPr>
          <p:cNvSpPr/>
          <p:nvPr/>
        </p:nvSpPr>
        <p:spPr>
          <a:xfrm>
            <a:off x="6782258" y="3390705"/>
            <a:ext cx="4926522" cy="1191813"/>
          </a:xfrm>
          <a:prstGeom prst="wedgeRoundRectCallout">
            <a:avLst>
              <a:gd name="adj1" fmla="val -49077"/>
              <a:gd name="adj2" fmla="val 17024"/>
              <a:gd name="adj3" fmla="val 16667"/>
            </a:avLst>
          </a:prstGeom>
          <a:solidFill>
            <a:schemeClr val="bg2">
              <a:lumMod val="20000"/>
              <a:lumOff val="8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285750" indent="-285750">
              <a:buFont typeface="Arial" panose="020B0604020202020204" pitchFamily="34" charset="0"/>
              <a:buChar char="•"/>
            </a:pPr>
            <a:r>
              <a:rPr lang="en-US" sz="1600" dirty="0"/>
              <a:t>Very good at </a:t>
            </a:r>
            <a:r>
              <a:rPr lang="en-US" sz="1600" b="1" i="1" dirty="0"/>
              <a:t>learning representations </a:t>
            </a:r>
            <a:r>
              <a:rPr lang="en-US" sz="1600" dirty="0"/>
              <a:t>from raw data</a:t>
            </a:r>
            <a:endParaRPr lang="en-US" sz="1600" b="1" i="1" dirty="0"/>
          </a:p>
          <a:p>
            <a:pPr marL="285750" indent="-285750">
              <a:buFont typeface="Arial" panose="020B0604020202020204" pitchFamily="34" charset="0"/>
              <a:buChar char="•"/>
            </a:pPr>
            <a:r>
              <a:rPr lang="en-US" sz="1600" dirty="0"/>
              <a:t>Requires less or no </a:t>
            </a:r>
            <a:r>
              <a:rPr lang="en-US" sz="1600" b="1" i="1" dirty="0"/>
              <a:t>feature engineering</a:t>
            </a:r>
          </a:p>
          <a:p>
            <a:pPr marL="285750" indent="-285750">
              <a:buFont typeface="Arial" panose="020B0604020202020204" pitchFamily="34" charset="0"/>
              <a:buChar char="•"/>
            </a:pPr>
            <a:r>
              <a:rPr lang="en-US" sz="1600" dirty="0"/>
              <a:t>State-of-the-art performance in multitude of domains</a:t>
            </a:r>
          </a:p>
        </p:txBody>
      </p:sp>
    </p:spTree>
    <p:extLst>
      <p:ext uri="{BB962C8B-B14F-4D97-AF65-F5344CB8AC3E}">
        <p14:creationId xmlns:p14="http://schemas.microsoft.com/office/powerpoint/2010/main" val="15707115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971E70-9CA3-B241-82A6-162A2023295C}"/>
              </a:ext>
            </a:extLst>
          </p:cNvPr>
          <p:cNvSpPr>
            <a:spLocks noGrp="1"/>
          </p:cNvSpPr>
          <p:nvPr>
            <p:ph type="sldNum" sz="quarter" idx="2"/>
          </p:nvPr>
        </p:nvSpPr>
        <p:spPr/>
        <p:txBody>
          <a:bodyPr/>
          <a:lstStyle/>
          <a:p>
            <a:fld id="{86CB4B4D-7CA3-9044-876B-883B54F8677D}" type="slidenum">
              <a:rPr lang="en-US" smtClean="0"/>
              <a:t>92</a:t>
            </a:fld>
            <a:endParaRPr lang="en-US"/>
          </a:p>
        </p:txBody>
      </p:sp>
      <p:sp>
        <p:nvSpPr>
          <p:cNvPr id="3" name="Title 2">
            <a:extLst>
              <a:ext uri="{FF2B5EF4-FFF2-40B4-BE49-F238E27FC236}">
                <a16:creationId xmlns:a16="http://schemas.microsoft.com/office/drawing/2014/main" id="{6A915294-4ECF-DE4F-AF5B-45069DC7C1F0}"/>
              </a:ext>
            </a:extLst>
          </p:cNvPr>
          <p:cNvSpPr>
            <a:spLocks noGrp="1"/>
          </p:cNvSpPr>
          <p:nvPr>
            <p:ph type="title"/>
          </p:nvPr>
        </p:nvSpPr>
        <p:spPr/>
        <p:txBody>
          <a:bodyPr/>
          <a:lstStyle/>
          <a:p>
            <a:r>
              <a:rPr lang="en-US" dirty="0"/>
              <a:t>Deep Learning: Applications</a:t>
            </a:r>
          </a:p>
        </p:txBody>
      </p:sp>
      <p:sp>
        <p:nvSpPr>
          <p:cNvPr id="5" name="TextBox 4">
            <a:extLst>
              <a:ext uri="{FF2B5EF4-FFF2-40B4-BE49-F238E27FC236}">
                <a16:creationId xmlns:a16="http://schemas.microsoft.com/office/drawing/2014/main" id="{FD88CA89-BB8C-8649-98A7-80FC9C300029}"/>
              </a:ext>
            </a:extLst>
          </p:cNvPr>
          <p:cNvSpPr txBox="1"/>
          <p:nvPr/>
        </p:nvSpPr>
        <p:spPr>
          <a:xfrm>
            <a:off x="1689212" y="988202"/>
            <a:ext cx="168610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Computer Vision</a:t>
            </a:r>
          </a:p>
        </p:txBody>
      </p:sp>
      <p:sp>
        <p:nvSpPr>
          <p:cNvPr id="6" name="TextBox 5">
            <a:extLst>
              <a:ext uri="{FF2B5EF4-FFF2-40B4-BE49-F238E27FC236}">
                <a16:creationId xmlns:a16="http://schemas.microsoft.com/office/drawing/2014/main" id="{D9762873-E81E-C249-9C31-9AA940E5C8E0}"/>
              </a:ext>
            </a:extLst>
          </p:cNvPr>
          <p:cNvSpPr txBox="1"/>
          <p:nvPr/>
        </p:nvSpPr>
        <p:spPr>
          <a:xfrm>
            <a:off x="1025404" y="1356377"/>
            <a:ext cx="104618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sng" strike="noStrike" cap="none" spc="0" normalizeH="0" baseline="0" dirty="0">
                <a:ln>
                  <a:noFill/>
                </a:ln>
                <a:solidFill>
                  <a:srgbClr val="000000"/>
                </a:solidFill>
                <a:effectLst/>
                <a:uFillTx/>
                <a:latin typeface="+mn-lt"/>
                <a:ea typeface="+mn-ea"/>
                <a:cs typeface="+mn-cs"/>
                <a:sym typeface="Calibri"/>
              </a:rPr>
              <a:t>Classification</a:t>
            </a:r>
          </a:p>
        </p:txBody>
      </p:sp>
      <p:pic>
        <p:nvPicPr>
          <p:cNvPr id="1026" name="Picture 2" descr="Related image">
            <a:extLst>
              <a:ext uri="{FF2B5EF4-FFF2-40B4-BE49-F238E27FC236}">
                <a16:creationId xmlns:a16="http://schemas.microsoft.com/office/drawing/2014/main" id="{CDB6F99E-851E-8441-9416-D383B6E800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1581" y="1729123"/>
            <a:ext cx="729242" cy="73417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3812C07-05FD-3C48-AA28-C6D41EA46C6C}"/>
              </a:ext>
            </a:extLst>
          </p:cNvPr>
          <p:cNvSpPr txBox="1"/>
          <p:nvPr/>
        </p:nvSpPr>
        <p:spPr>
          <a:xfrm>
            <a:off x="3077353" y="1899893"/>
            <a:ext cx="20935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2</a:t>
            </a:r>
          </a:p>
        </p:txBody>
      </p:sp>
      <p:cxnSp>
        <p:nvCxnSpPr>
          <p:cNvPr id="9" name="Straight Arrow Connector 8">
            <a:extLst>
              <a:ext uri="{FF2B5EF4-FFF2-40B4-BE49-F238E27FC236}">
                <a16:creationId xmlns:a16="http://schemas.microsoft.com/office/drawing/2014/main" id="{1FA2CEB3-EA9F-FD4E-B326-A6CE94BBFF01}"/>
              </a:ext>
            </a:extLst>
          </p:cNvPr>
          <p:cNvCxnSpPr>
            <a:cxnSpLocks/>
          </p:cNvCxnSpPr>
          <p:nvPr/>
        </p:nvCxnSpPr>
        <p:spPr>
          <a:xfrm>
            <a:off x="2620153" y="2096208"/>
            <a:ext cx="346095"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 name="TextBox 12">
            <a:extLst>
              <a:ext uri="{FF2B5EF4-FFF2-40B4-BE49-F238E27FC236}">
                <a16:creationId xmlns:a16="http://schemas.microsoft.com/office/drawing/2014/main" id="{EE0B3FB3-56B1-FD46-BDBB-7C6581FB7C93}"/>
              </a:ext>
            </a:extLst>
          </p:cNvPr>
          <p:cNvSpPr txBox="1"/>
          <p:nvPr/>
        </p:nvSpPr>
        <p:spPr>
          <a:xfrm>
            <a:off x="1023081" y="2621027"/>
            <a:ext cx="133017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sng" strike="noStrike" cap="none" spc="0" normalizeH="0" baseline="0" dirty="0">
                <a:ln>
                  <a:noFill/>
                </a:ln>
                <a:solidFill>
                  <a:srgbClr val="000000"/>
                </a:solidFill>
                <a:effectLst/>
                <a:uFillTx/>
                <a:latin typeface="+mn-lt"/>
                <a:ea typeface="+mn-ea"/>
                <a:cs typeface="+mn-cs"/>
                <a:sym typeface="Calibri"/>
              </a:rPr>
              <a:t>Object Detection</a:t>
            </a:r>
          </a:p>
        </p:txBody>
      </p:sp>
      <p:pic>
        <p:nvPicPr>
          <p:cNvPr id="14" name="Picture 13">
            <a:extLst>
              <a:ext uri="{FF2B5EF4-FFF2-40B4-BE49-F238E27FC236}">
                <a16:creationId xmlns:a16="http://schemas.microsoft.com/office/drawing/2014/main" id="{0659CAB8-0BCA-044F-B47C-C96F4AE9F7F7}"/>
              </a:ext>
            </a:extLst>
          </p:cNvPr>
          <p:cNvPicPr>
            <a:picLocks noChangeAspect="1"/>
          </p:cNvPicPr>
          <p:nvPr/>
        </p:nvPicPr>
        <p:blipFill>
          <a:blip r:embed="rId3"/>
          <a:stretch>
            <a:fillRect/>
          </a:stretch>
        </p:blipFill>
        <p:spPr>
          <a:xfrm>
            <a:off x="1917917" y="2970760"/>
            <a:ext cx="1206743" cy="900774"/>
          </a:xfrm>
          <a:prstGeom prst="rect">
            <a:avLst/>
          </a:prstGeom>
        </p:spPr>
      </p:pic>
      <p:sp>
        <p:nvSpPr>
          <p:cNvPr id="15" name="TextBox 14">
            <a:extLst>
              <a:ext uri="{FF2B5EF4-FFF2-40B4-BE49-F238E27FC236}">
                <a16:creationId xmlns:a16="http://schemas.microsoft.com/office/drawing/2014/main" id="{4443F3B9-3D81-274D-9F35-1B4D625F7CAC}"/>
              </a:ext>
            </a:extLst>
          </p:cNvPr>
          <p:cNvSpPr txBox="1"/>
          <p:nvPr/>
        </p:nvSpPr>
        <p:spPr>
          <a:xfrm>
            <a:off x="1824151" y="3832033"/>
            <a:ext cx="1430839"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sz="1050" dirty="0">
                <a:solidFill>
                  <a:srgbClr val="000000"/>
                </a:solidFill>
                <a:sym typeface="Calibri"/>
              </a:rPr>
              <a:t>[https://</a:t>
            </a:r>
            <a:r>
              <a:rPr lang="en-US" sz="1050" dirty="0" err="1">
                <a:solidFill>
                  <a:srgbClr val="000000"/>
                </a:solidFill>
                <a:sym typeface="Calibri"/>
              </a:rPr>
              <a:t>bit.ly</a:t>
            </a:r>
            <a:r>
              <a:rPr lang="en-US" sz="1050" dirty="0">
                <a:solidFill>
                  <a:srgbClr val="000000"/>
                </a:solidFill>
                <a:sym typeface="Calibri"/>
              </a:rPr>
              <a:t>/2MyOV7i]</a:t>
            </a:r>
            <a:endParaRPr kumimoji="0" lang="en-US" sz="1050" b="0" i="0" u="none" strike="noStrike" cap="none" spc="0" normalizeH="0" baseline="0" dirty="0">
              <a:ln>
                <a:noFill/>
              </a:ln>
              <a:solidFill>
                <a:srgbClr val="000000"/>
              </a:solidFill>
              <a:effectLst/>
              <a:uFillTx/>
              <a:latin typeface="+mn-lt"/>
              <a:ea typeface="+mn-ea"/>
              <a:cs typeface="+mn-cs"/>
              <a:sym typeface="Calibri"/>
            </a:endParaRPr>
          </a:p>
        </p:txBody>
      </p:sp>
      <p:pic>
        <p:nvPicPr>
          <p:cNvPr id="16" name="Picture 15">
            <a:extLst>
              <a:ext uri="{FF2B5EF4-FFF2-40B4-BE49-F238E27FC236}">
                <a16:creationId xmlns:a16="http://schemas.microsoft.com/office/drawing/2014/main" id="{9DF9416F-9F00-6F4D-803B-6B3FEC7A4BD0}"/>
              </a:ext>
            </a:extLst>
          </p:cNvPr>
          <p:cNvPicPr>
            <a:picLocks noChangeAspect="1"/>
          </p:cNvPicPr>
          <p:nvPr/>
        </p:nvPicPr>
        <p:blipFill>
          <a:blip r:embed="rId4"/>
          <a:stretch>
            <a:fillRect/>
          </a:stretch>
        </p:blipFill>
        <p:spPr>
          <a:xfrm>
            <a:off x="1265833" y="4487428"/>
            <a:ext cx="2462271" cy="953065"/>
          </a:xfrm>
          <a:prstGeom prst="rect">
            <a:avLst/>
          </a:prstGeom>
        </p:spPr>
      </p:pic>
      <p:sp>
        <p:nvSpPr>
          <p:cNvPr id="18" name="TextBox 17">
            <a:extLst>
              <a:ext uri="{FF2B5EF4-FFF2-40B4-BE49-F238E27FC236}">
                <a16:creationId xmlns:a16="http://schemas.microsoft.com/office/drawing/2014/main" id="{86DBA710-C825-4344-8842-1E746EE55A9A}"/>
              </a:ext>
            </a:extLst>
          </p:cNvPr>
          <p:cNvSpPr txBox="1"/>
          <p:nvPr/>
        </p:nvSpPr>
        <p:spPr>
          <a:xfrm>
            <a:off x="1023081" y="4218378"/>
            <a:ext cx="163230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sz="1400" u="sng" dirty="0"/>
              <a:t>Artistic Style Transfer</a:t>
            </a:r>
            <a:endParaRPr kumimoji="0" lang="en-US" sz="1100" b="0" i="0" u="sng" strike="noStrike" cap="none" spc="0" normalizeH="0" baseline="0" dirty="0">
              <a:ln>
                <a:noFill/>
              </a:ln>
              <a:solidFill>
                <a:srgbClr val="000000"/>
              </a:solidFill>
              <a:effectLst/>
              <a:uFillTx/>
              <a:latin typeface="+mn-lt"/>
              <a:ea typeface="+mn-ea"/>
              <a:cs typeface="+mn-cs"/>
              <a:sym typeface="Calibri"/>
            </a:endParaRPr>
          </a:p>
        </p:txBody>
      </p:sp>
      <p:sp>
        <p:nvSpPr>
          <p:cNvPr id="20" name="Rectangle 19">
            <a:extLst>
              <a:ext uri="{FF2B5EF4-FFF2-40B4-BE49-F238E27FC236}">
                <a16:creationId xmlns:a16="http://schemas.microsoft.com/office/drawing/2014/main" id="{BA6D3266-71CB-4C48-A1B1-98B36AA276E7}"/>
              </a:ext>
            </a:extLst>
          </p:cNvPr>
          <p:cNvSpPr/>
          <p:nvPr/>
        </p:nvSpPr>
        <p:spPr>
          <a:xfrm>
            <a:off x="1372330" y="5369386"/>
            <a:ext cx="2319866" cy="253916"/>
          </a:xfrm>
          <a:prstGeom prst="rect">
            <a:avLst/>
          </a:prstGeom>
        </p:spPr>
        <p:txBody>
          <a:bodyPr wrap="none">
            <a:spAutoFit/>
          </a:bodyPr>
          <a:lstStyle/>
          <a:p>
            <a:r>
              <a:rPr lang="en-US" sz="1050" dirty="0"/>
              <a:t>[https://</a:t>
            </a:r>
            <a:r>
              <a:rPr lang="en-US" sz="1050" dirty="0" err="1"/>
              <a:t>arxiv.org</a:t>
            </a:r>
            <a:r>
              <a:rPr lang="en-US" sz="1050" dirty="0"/>
              <a:t>/pdf/1508.06576.pdf]</a:t>
            </a:r>
          </a:p>
        </p:txBody>
      </p:sp>
      <p:sp>
        <p:nvSpPr>
          <p:cNvPr id="19" name="TextBox 18">
            <a:extLst>
              <a:ext uri="{FF2B5EF4-FFF2-40B4-BE49-F238E27FC236}">
                <a16:creationId xmlns:a16="http://schemas.microsoft.com/office/drawing/2014/main" id="{D5B24BC5-FD20-FC40-B9DC-B3E2215FBCFA}"/>
              </a:ext>
            </a:extLst>
          </p:cNvPr>
          <p:cNvSpPr txBox="1"/>
          <p:nvPr/>
        </p:nvSpPr>
        <p:spPr>
          <a:xfrm>
            <a:off x="1006125" y="5704467"/>
            <a:ext cx="591057"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&amp;</a:t>
            </a:r>
          </a:p>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more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2" name="TextBox 21">
            <a:extLst>
              <a:ext uri="{FF2B5EF4-FFF2-40B4-BE49-F238E27FC236}">
                <a16:creationId xmlns:a16="http://schemas.microsoft.com/office/drawing/2014/main" id="{D2CD44EB-49E5-1A48-AE79-61012981E32F}"/>
              </a:ext>
            </a:extLst>
          </p:cNvPr>
          <p:cNvSpPr txBox="1"/>
          <p:nvPr/>
        </p:nvSpPr>
        <p:spPr>
          <a:xfrm>
            <a:off x="4807085" y="949049"/>
            <a:ext cx="282416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Natural Language Processing</a:t>
            </a:r>
          </a:p>
        </p:txBody>
      </p:sp>
      <p:pic>
        <p:nvPicPr>
          <p:cNvPr id="31" name="Graphic 30" descr="Document">
            <a:extLst>
              <a:ext uri="{FF2B5EF4-FFF2-40B4-BE49-F238E27FC236}">
                <a16:creationId xmlns:a16="http://schemas.microsoft.com/office/drawing/2014/main" id="{46F11564-942B-6444-BAF5-15FC188320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58982" y="1864238"/>
            <a:ext cx="457200" cy="457200"/>
          </a:xfrm>
          <a:prstGeom prst="rect">
            <a:avLst/>
          </a:prstGeom>
        </p:spPr>
      </p:pic>
      <p:sp>
        <p:nvSpPr>
          <p:cNvPr id="34" name="TextBox 33">
            <a:extLst>
              <a:ext uri="{FF2B5EF4-FFF2-40B4-BE49-F238E27FC236}">
                <a16:creationId xmlns:a16="http://schemas.microsoft.com/office/drawing/2014/main" id="{B029FB77-A9E9-764A-A721-C6024D07BEDE}"/>
              </a:ext>
            </a:extLst>
          </p:cNvPr>
          <p:cNvSpPr txBox="1"/>
          <p:nvPr/>
        </p:nvSpPr>
        <p:spPr>
          <a:xfrm>
            <a:off x="4420684" y="1356511"/>
            <a:ext cx="104618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sng" strike="noStrike" cap="none" spc="0" normalizeH="0" baseline="0" dirty="0">
                <a:ln>
                  <a:noFill/>
                </a:ln>
                <a:solidFill>
                  <a:srgbClr val="000000"/>
                </a:solidFill>
                <a:effectLst/>
                <a:uFillTx/>
                <a:latin typeface="+mn-lt"/>
                <a:ea typeface="+mn-ea"/>
                <a:cs typeface="+mn-cs"/>
                <a:sym typeface="Calibri"/>
              </a:rPr>
              <a:t>Classification</a:t>
            </a:r>
          </a:p>
        </p:txBody>
      </p:sp>
      <p:grpSp>
        <p:nvGrpSpPr>
          <p:cNvPr id="39" name="Group 38">
            <a:extLst>
              <a:ext uri="{FF2B5EF4-FFF2-40B4-BE49-F238E27FC236}">
                <a16:creationId xmlns:a16="http://schemas.microsoft.com/office/drawing/2014/main" id="{E83649CC-C7DB-8E4C-A1B0-0721CAE219A4}"/>
              </a:ext>
            </a:extLst>
          </p:cNvPr>
          <p:cNvGrpSpPr/>
          <p:nvPr/>
        </p:nvGrpSpPr>
        <p:grpSpPr>
          <a:xfrm>
            <a:off x="6050098" y="1847678"/>
            <a:ext cx="356728" cy="473760"/>
            <a:chOff x="5572511" y="1899893"/>
            <a:chExt cx="356728" cy="473760"/>
          </a:xfrm>
        </p:grpSpPr>
        <p:cxnSp>
          <p:nvCxnSpPr>
            <p:cNvPr id="35" name="Straight Arrow Connector 34">
              <a:extLst>
                <a:ext uri="{FF2B5EF4-FFF2-40B4-BE49-F238E27FC236}">
                  <a16:creationId xmlns:a16="http://schemas.microsoft.com/office/drawing/2014/main" id="{2F4123F5-4CC3-8F43-B258-FE02530F6D42}"/>
                </a:ext>
              </a:extLst>
            </p:cNvPr>
            <p:cNvCxnSpPr>
              <a:cxnSpLocks/>
            </p:cNvCxnSpPr>
            <p:nvPr/>
          </p:nvCxnSpPr>
          <p:spPr>
            <a:xfrm>
              <a:off x="5572511" y="1903568"/>
              <a:ext cx="346095"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6" name="Straight Arrow Connector 35">
              <a:extLst>
                <a:ext uri="{FF2B5EF4-FFF2-40B4-BE49-F238E27FC236}">
                  <a16:creationId xmlns:a16="http://schemas.microsoft.com/office/drawing/2014/main" id="{F288CF52-1081-D948-94BE-D26C97D8ACA6}"/>
                </a:ext>
              </a:extLst>
            </p:cNvPr>
            <p:cNvCxnSpPr>
              <a:cxnSpLocks/>
            </p:cNvCxnSpPr>
            <p:nvPr/>
          </p:nvCxnSpPr>
          <p:spPr>
            <a:xfrm>
              <a:off x="5572511" y="2131990"/>
              <a:ext cx="346095"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7" name="Straight Arrow Connector 36">
              <a:extLst>
                <a:ext uri="{FF2B5EF4-FFF2-40B4-BE49-F238E27FC236}">
                  <a16:creationId xmlns:a16="http://schemas.microsoft.com/office/drawing/2014/main" id="{5715B6D4-9198-D646-9E6D-2740DD2D3D0A}"/>
                </a:ext>
              </a:extLst>
            </p:cNvPr>
            <p:cNvCxnSpPr>
              <a:cxnSpLocks/>
            </p:cNvCxnSpPr>
            <p:nvPr/>
          </p:nvCxnSpPr>
          <p:spPr>
            <a:xfrm>
              <a:off x="5583144" y="2373653"/>
              <a:ext cx="346095"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3DB5D56A-6F7A-C040-9D31-CA9CC2759F46}"/>
                </a:ext>
              </a:extLst>
            </p:cNvPr>
            <p:cNvCxnSpPr>
              <a:cxnSpLocks/>
            </p:cNvCxnSpPr>
            <p:nvPr/>
          </p:nvCxnSpPr>
          <p:spPr>
            <a:xfrm>
              <a:off x="5572511" y="1899893"/>
              <a:ext cx="10633" cy="47376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cxnSp>
        <p:nvCxnSpPr>
          <p:cNvPr id="41" name="Straight Connector 40">
            <a:extLst>
              <a:ext uri="{FF2B5EF4-FFF2-40B4-BE49-F238E27FC236}">
                <a16:creationId xmlns:a16="http://schemas.microsoft.com/office/drawing/2014/main" id="{621F8ADA-FC57-0247-99FA-ED7000F5D834}"/>
              </a:ext>
            </a:extLst>
          </p:cNvPr>
          <p:cNvCxnSpPr>
            <a:cxnSpLocks/>
          </p:cNvCxnSpPr>
          <p:nvPr/>
        </p:nvCxnSpPr>
        <p:spPr>
          <a:xfrm>
            <a:off x="5816182" y="2082205"/>
            <a:ext cx="255182" cy="337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42" name="TextBox 41">
            <a:extLst>
              <a:ext uri="{FF2B5EF4-FFF2-40B4-BE49-F238E27FC236}">
                <a16:creationId xmlns:a16="http://schemas.microsoft.com/office/drawing/2014/main" id="{A58F878F-359B-0648-8268-8D80BD1BCD65}"/>
              </a:ext>
            </a:extLst>
          </p:cNvPr>
          <p:cNvSpPr txBox="1"/>
          <p:nvPr/>
        </p:nvSpPr>
        <p:spPr>
          <a:xfrm>
            <a:off x="6404633" y="1684225"/>
            <a:ext cx="55720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Sports</a:t>
            </a:r>
          </a:p>
        </p:txBody>
      </p:sp>
      <p:sp>
        <p:nvSpPr>
          <p:cNvPr id="45" name="TextBox 44">
            <a:extLst>
              <a:ext uri="{FF2B5EF4-FFF2-40B4-BE49-F238E27FC236}">
                <a16:creationId xmlns:a16="http://schemas.microsoft.com/office/drawing/2014/main" id="{6B3A4175-B0A7-D840-8952-69D14507DD68}"/>
              </a:ext>
            </a:extLst>
          </p:cNvPr>
          <p:cNvSpPr txBox="1"/>
          <p:nvPr/>
        </p:nvSpPr>
        <p:spPr>
          <a:xfrm>
            <a:off x="6404633" y="1925887"/>
            <a:ext cx="60811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Politics</a:t>
            </a:r>
          </a:p>
        </p:txBody>
      </p:sp>
      <p:sp>
        <p:nvSpPr>
          <p:cNvPr id="46" name="TextBox 45">
            <a:extLst>
              <a:ext uri="{FF2B5EF4-FFF2-40B4-BE49-F238E27FC236}">
                <a16:creationId xmlns:a16="http://schemas.microsoft.com/office/drawing/2014/main" id="{13FC6027-57DC-C148-A9B5-627A1EA3D8F3}"/>
              </a:ext>
            </a:extLst>
          </p:cNvPr>
          <p:cNvSpPr txBox="1"/>
          <p:nvPr/>
        </p:nvSpPr>
        <p:spPr>
          <a:xfrm>
            <a:off x="6392605" y="2179340"/>
            <a:ext cx="67435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Medical</a:t>
            </a:r>
          </a:p>
        </p:txBody>
      </p:sp>
      <p:sp>
        <p:nvSpPr>
          <p:cNvPr id="47" name="TextBox 46">
            <a:extLst>
              <a:ext uri="{FF2B5EF4-FFF2-40B4-BE49-F238E27FC236}">
                <a16:creationId xmlns:a16="http://schemas.microsoft.com/office/drawing/2014/main" id="{62663D37-8E9D-D14C-8C7D-F1F383870688}"/>
              </a:ext>
            </a:extLst>
          </p:cNvPr>
          <p:cNvSpPr txBox="1"/>
          <p:nvPr/>
        </p:nvSpPr>
        <p:spPr>
          <a:xfrm>
            <a:off x="4425312" y="2596343"/>
            <a:ext cx="152394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sng" strike="noStrike" cap="none" spc="0" normalizeH="0" baseline="0" dirty="0">
                <a:ln>
                  <a:noFill/>
                </a:ln>
                <a:solidFill>
                  <a:srgbClr val="000000"/>
                </a:solidFill>
                <a:effectLst/>
                <a:uFillTx/>
                <a:latin typeface="+mn-lt"/>
                <a:ea typeface="+mn-ea"/>
                <a:cs typeface="+mn-cs"/>
                <a:sym typeface="Calibri"/>
              </a:rPr>
              <a:t>Language Modeling</a:t>
            </a:r>
          </a:p>
        </p:txBody>
      </p:sp>
      <p:sp>
        <p:nvSpPr>
          <p:cNvPr id="48" name="Rectangle 47">
            <a:extLst>
              <a:ext uri="{FF2B5EF4-FFF2-40B4-BE49-F238E27FC236}">
                <a16:creationId xmlns:a16="http://schemas.microsoft.com/office/drawing/2014/main" id="{AA8D133F-F51E-D242-B30D-E61FB967279A}"/>
              </a:ext>
            </a:extLst>
          </p:cNvPr>
          <p:cNvSpPr/>
          <p:nvPr/>
        </p:nvSpPr>
        <p:spPr>
          <a:xfrm>
            <a:off x="4870962" y="2943160"/>
            <a:ext cx="2749659" cy="261610"/>
          </a:xfrm>
          <a:prstGeom prst="rect">
            <a:avLst/>
          </a:prstGeom>
        </p:spPr>
        <p:txBody>
          <a:bodyPr wrap="square">
            <a:spAutoFit/>
          </a:bodyPr>
          <a:lstStyle/>
          <a:p>
            <a:r>
              <a:rPr lang="en-US" sz="1050" dirty="0">
                <a:latin typeface="Monaco" pitchFamily="2" charset="77"/>
              </a:rPr>
              <a:t>Jack and Jill went up the </a:t>
            </a:r>
            <a:r>
              <a:rPr lang="en-US" sz="1050" u="sng" dirty="0">
                <a:solidFill>
                  <a:srgbClr val="FF0000"/>
                </a:solidFill>
                <a:latin typeface="Monaco" pitchFamily="2" charset="77"/>
              </a:rPr>
              <a:t>hill</a:t>
            </a:r>
          </a:p>
        </p:txBody>
      </p:sp>
      <p:pic>
        <p:nvPicPr>
          <p:cNvPr id="49" name="Picture 48">
            <a:extLst>
              <a:ext uri="{FF2B5EF4-FFF2-40B4-BE49-F238E27FC236}">
                <a16:creationId xmlns:a16="http://schemas.microsoft.com/office/drawing/2014/main" id="{79D10ADC-0839-CD44-8FCB-B763A295575C}"/>
              </a:ext>
            </a:extLst>
          </p:cNvPr>
          <p:cNvPicPr>
            <a:picLocks noChangeAspect="1"/>
          </p:cNvPicPr>
          <p:nvPr/>
        </p:nvPicPr>
        <p:blipFill>
          <a:blip r:embed="rId7"/>
          <a:stretch>
            <a:fillRect/>
          </a:stretch>
        </p:blipFill>
        <p:spPr>
          <a:xfrm>
            <a:off x="4905209" y="3426897"/>
            <a:ext cx="2531322" cy="364682"/>
          </a:xfrm>
          <a:prstGeom prst="rect">
            <a:avLst/>
          </a:prstGeom>
        </p:spPr>
      </p:pic>
      <p:sp>
        <p:nvSpPr>
          <p:cNvPr id="50" name="TextBox 49">
            <a:extLst>
              <a:ext uri="{FF2B5EF4-FFF2-40B4-BE49-F238E27FC236}">
                <a16:creationId xmlns:a16="http://schemas.microsoft.com/office/drawing/2014/main" id="{15BBC694-FB33-244D-820D-9A346B85CEC7}"/>
              </a:ext>
            </a:extLst>
          </p:cNvPr>
          <p:cNvSpPr txBox="1"/>
          <p:nvPr/>
        </p:nvSpPr>
        <p:spPr>
          <a:xfrm>
            <a:off x="4932265" y="3685166"/>
            <a:ext cx="433771"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Noun</a:t>
            </a:r>
          </a:p>
        </p:txBody>
      </p:sp>
      <p:sp>
        <p:nvSpPr>
          <p:cNvPr id="59" name="TextBox 58">
            <a:extLst>
              <a:ext uri="{FF2B5EF4-FFF2-40B4-BE49-F238E27FC236}">
                <a16:creationId xmlns:a16="http://schemas.microsoft.com/office/drawing/2014/main" id="{3B90D2BA-66EB-0D46-B79B-6535AD9A126A}"/>
              </a:ext>
            </a:extLst>
          </p:cNvPr>
          <p:cNvSpPr txBox="1"/>
          <p:nvPr/>
        </p:nvSpPr>
        <p:spPr>
          <a:xfrm>
            <a:off x="5627483" y="3685165"/>
            <a:ext cx="433771"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Noun</a:t>
            </a:r>
          </a:p>
        </p:txBody>
      </p:sp>
      <p:sp>
        <p:nvSpPr>
          <p:cNvPr id="60" name="TextBox 59">
            <a:extLst>
              <a:ext uri="{FF2B5EF4-FFF2-40B4-BE49-F238E27FC236}">
                <a16:creationId xmlns:a16="http://schemas.microsoft.com/office/drawing/2014/main" id="{C85B039E-F4C7-3340-AEB5-4744C748B3A7}"/>
              </a:ext>
            </a:extLst>
          </p:cNvPr>
          <p:cNvSpPr txBox="1"/>
          <p:nvPr/>
        </p:nvSpPr>
        <p:spPr>
          <a:xfrm>
            <a:off x="7002760" y="3699571"/>
            <a:ext cx="433771"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Noun</a:t>
            </a:r>
          </a:p>
        </p:txBody>
      </p:sp>
      <p:sp>
        <p:nvSpPr>
          <p:cNvPr id="61" name="TextBox 60">
            <a:extLst>
              <a:ext uri="{FF2B5EF4-FFF2-40B4-BE49-F238E27FC236}">
                <a16:creationId xmlns:a16="http://schemas.microsoft.com/office/drawing/2014/main" id="{C5F17FE7-545F-534D-8E9A-5A9772BD60F2}"/>
              </a:ext>
            </a:extLst>
          </p:cNvPr>
          <p:cNvSpPr txBox="1"/>
          <p:nvPr/>
        </p:nvSpPr>
        <p:spPr>
          <a:xfrm>
            <a:off x="6055194" y="3685166"/>
            <a:ext cx="381193"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Verb</a:t>
            </a:r>
          </a:p>
        </p:txBody>
      </p:sp>
      <p:sp>
        <p:nvSpPr>
          <p:cNvPr id="62" name="TextBox 61">
            <a:extLst>
              <a:ext uri="{FF2B5EF4-FFF2-40B4-BE49-F238E27FC236}">
                <a16:creationId xmlns:a16="http://schemas.microsoft.com/office/drawing/2014/main" id="{C3B761CF-B97D-5A49-8D2D-506DAFC6A40A}"/>
              </a:ext>
            </a:extLst>
          </p:cNvPr>
          <p:cNvSpPr txBox="1"/>
          <p:nvPr/>
        </p:nvSpPr>
        <p:spPr>
          <a:xfrm>
            <a:off x="6697834" y="3699571"/>
            <a:ext cx="352787"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Det.</a:t>
            </a:r>
          </a:p>
        </p:txBody>
      </p:sp>
      <p:sp>
        <p:nvSpPr>
          <p:cNvPr id="63" name="TextBox 62">
            <a:extLst>
              <a:ext uri="{FF2B5EF4-FFF2-40B4-BE49-F238E27FC236}">
                <a16:creationId xmlns:a16="http://schemas.microsoft.com/office/drawing/2014/main" id="{C9293256-D197-D544-9148-9BB2A9717CF8}"/>
              </a:ext>
            </a:extLst>
          </p:cNvPr>
          <p:cNvSpPr txBox="1"/>
          <p:nvPr/>
        </p:nvSpPr>
        <p:spPr>
          <a:xfrm>
            <a:off x="6425395" y="3702614"/>
            <a:ext cx="33874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Pre.</a:t>
            </a:r>
          </a:p>
        </p:txBody>
      </p:sp>
      <p:sp>
        <p:nvSpPr>
          <p:cNvPr id="64" name="TextBox 63">
            <a:extLst>
              <a:ext uri="{FF2B5EF4-FFF2-40B4-BE49-F238E27FC236}">
                <a16:creationId xmlns:a16="http://schemas.microsoft.com/office/drawing/2014/main" id="{1FD9884F-68B6-0745-BD89-E407D6E9C710}"/>
              </a:ext>
            </a:extLst>
          </p:cNvPr>
          <p:cNvSpPr txBox="1"/>
          <p:nvPr/>
        </p:nvSpPr>
        <p:spPr>
          <a:xfrm>
            <a:off x="5294674" y="3685165"/>
            <a:ext cx="411329"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Conj.</a:t>
            </a:r>
          </a:p>
        </p:txBody>
      </p:sp>
      <p:sp>
        <p:nvSpPr>
          <p:cNvPr id="65" name="TextBox 64">
            <a:extLst>
              <a:ext uri="{FF2B5EF4-FFF2-40B4-BE49-F238E27FC236}">
                <a16:creationId xmlns:a16="http://schemas.microsoft.com/office/drawing/2014/main" id="{C91DE95F-01EE-5A46-ABEE-69B3324A89E1}"/>
              </a:ext>
            </a:extLst>
          </p:cNvPr>
          <p:cNvSpPr txBox="1"/>
          <p:nvPr/>
        </p:nvSpPr>
        <p:spPr>
          <a:xfrm>
            <a:off x="4429034" y="4241855"/>
            <a:ext cx="157466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sng" strike="noStrike" cap="none" spc="0" normalizeH="0" baseline="0" dirty="0">
                <a:ln>
                  <a:noFill/>
                </a:ln>
                <a:solidFill>
                  <a:srgbClr val="000000"/>
                </a:solidFill>
                <a:effectLst/>
                <a:uFillTx/>
                <a:latin typeface="+mn-lt"/>
                <a:ea typeface="+mn-ea"/>
                <a:cs typeface="+mn-cs"/>
                <a:sym typeface="Calibri"/>
              </a:rPr>
              <a:t>Machine Translation</a:t>
            </a:r>
          </a:p>
        </p:txBody>
      </p:sp>
      <p:sp>
        <p:nvSpPr>
          <p:cNvPr id="66" name="Rectangle 65">
            <a:extLst>
              <a:ext uri="{FF2B5EF4-FFF2-40B4-BE49-F238E27FC236}">
                <a16:creationId xmlns:a16="http://schemas.microsoft.com/office/drawing/2014/main" id="{D700BB89-DE68-6C4D-BBFC-408B12BD6451}"/>
              </a:ext>
            </a:extLst>
          </p:cNvPr>
          <p:cNvSpPr/>
          <p:nvPr/>
        </p:nvSpPr>
        <p:spPr>
          <a:xfrm>
            <a:off x="4848316" y="4704742"/>
            <a:ext cx="2577582" cy="253916"/>
          </a:xfrm>
          <a:prstGeom prst="rect">
            <a:avLst/>
          </a:prstGeom>
          <a:noFill/>
        </p:spPr>
        <p:txBody>
          <a:bodyPr wrap="square">
            <a:spAutoFit/>
          </a:bodyPr>
          <a:lstStyle/>
          <a:p>
            <a:r>
              <a:rPr lang="en-US" sz="1050" dirty="0">
                <a:latin typeface="Monaco" pitchFamily="2" charset="77"/>
              </a:rPr>
              <a:t>Jack and Jill went up the hill</a:t>
            </a:r>
          </a:p>
        </p:txBody>
      </p:sp>
      <p:sp>
        <p:nvSpPr>
          <p:cNvPr id="51" name="Rectangle 50">
            <a:extLst>
              <a:ext uri="{FF2B5EF4-FFF2-40B4-BE49-F238E27FC236}">
                <a16:creationId xmlns:a16="http://schemas.microsoft.com/office/drawing/2014/main" id="{A53A651E-B036-324A-BFC3-7424374849D9}"/>
              </a:ext>
            </a:extLst>
          </p:cNvPr>
          <p:cNvSpPr/>
          <p:nvPr/>
        </p:nvSpPr>
        <p:spPr>
          <a:xfrm>
            <a:off x="4889589" y="5291256"/>
            <a:ext cx="2485042" cy="415498"/>
          </a:xfrm>
          <a:prstGeom prst="rect">
            <a:avLst/>
          </a:prstGeom>
          <a:noFill/>
        </p:spPr>
        <p:txBody>
          <a:bodyPr wrap="square">
            <a:spAutoFit/>
          </a:bodyPr>
          <a:lstStyle/>
          <a:p>
            <a:r>
              <a:rPr lang="en-US" sz="1050" dirty="0">
                <a:latin typeface="Monaco" pitchFamily="2" charset="77"/>
              </a:rPr>
              <a:t>Jack und Jill </a:t>
            </a:r>
            <a:r>
              <a:rPr lang="en-US" sz="1050" dirty="0" err="1">
                <a:latin typeface="Monaco" pitchFamily="2" charset="77"/>
              </a:rPr>
              <a:t>gingen</a:t>
            </a:r>
            <a:r>
              <a:rPr lang="en-US" sz="1050" dirty="0">
                <a:latin typeface="Monaco" pitchFamily="2" charset="77"/>
              </a:rPr>
              <a:t> den </a:t>
            </a:r>
            <a:r>
              <a:rPr lang="en-US" sz="1050" dirty="0" err="1">
                <a:latin typeface="Monaco" pitchFamily="2" charset="77"/>
              </a:rPr>
              <a:t>Hügel</a:t>
            </a:r>
            <a:r>
              <a:rPr lang="en-US" sz="1050" dirty="0">
                <a:latin typeface="Monaco" pitchFamily="2" charset="77"/>
              </a:rPr>
              <a:t> </a:t>
            </a:r>
            <a:r>
              <a:rPr lang="en-US" sz="1050" dirty="0" err="1">
                <a:latin typeface="Monaco" pitchFamily="2" charset="77"/>
              </a:rPr>
              <a:t>hinauf</a:t>
            </a:r>
            <a:endParaRPr lang="en-US" sz="1050" dirty="0">
              <a:latin typeface="Monaco" pitchFamily="2" charset="77"/>
            </a:endParaRPr>
          </a:p>
        </p:txBody>
      </p:sp>
      <p:sp>
        <p:nvSpPr>
          <p:cNvPr id="56" name="Down Arrow 55">
            <a:extLst>
              <a:ext uri="{FF2B5EF4-FFF2-40B4-BE49-F238E27FC236}">
                <a16:creationId xmlns:a16="http://schemas.microsoft.com/office/drawing/2014/main" id="{C442CEB4-1A6F-8F4E-A8CD-A5997F4EB075}"/>
              </a:ext>
            </a:extLst>
          </p:cNvPr>
          <p:cNvSpPr/>
          <p:nvPr/>
        </p:nvSpPr>
        <p:spPr>
          <a:xfrm>
            <a:off x="5928709" y="5021847"/>
            <a:ext cx="238183" cy="213157"/>
          </a:xfrm>
          <a:prstGeom prst="down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2" name="TextBox 71">
            <a:extLst>
              <a:ext uri="{FF2B5EF4-FFF2-40B4-BE49-F238E27FC236}">
                <a16:creationId xmlns:a16="http://schemas.microsoft.com/office/drawing/2014/main" id="{6583ABE3-97B1-1143-9371-8E916EEC1B34}"/>
              </a:ext>
            </a:extLst>
          </p:cNvPr>
          <p:cNvSpPr txBox="1"/>
          <p:nvPr/>
        </p:nvSpPr>
        <p:spPr>
          <a:xfrm>
            <a:off x="4458985" y="5763006"/>
            <a:ext cx="591057"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&amp;</a:t>
            </a:r>
          </a:p>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more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cxnSp>
        <p:nvCxnSpPr>
          <p:cNvPr id="70" name="Straight Connector 69">
            <a:extLst>
              <a:ext uri="{FF2B5EF4-FFF2-40B4-BE49-F238E27FC236}">
                <a16:creationId xmlns:a16="http://schemas.microsoft.com/office/drawing/2014/main" id="{D97B5557-38EE-504D-A2C6-FEABAB31B934}"/>
              </a:ext>
            </a:extLst>
          </p:cNvPr>
          <p:cNvCxnSpPr>
            <a:cxnSpLocks/>
          </p:cNvCxnSpPr>
          <p:nvPr/>
        </p:nvCxnSpPr>
        <p:spPr>
          <a:xfrm>
            <a:off x="4093544" y="1077143"/>
            <a:ext cx="0" cy="5275751"/>
          </a:xfrm>
          <a:prstGeom prst="line">
            <a:avLst/>
          </a:prstGeom>
          <a:noFill/>
          <a:ln w="25400" cap="flat">
            <a:solidFill>
              <a:schemeClr val="accent1"/>
            </a:solidFill>
            <a:prstDash val="sysDash"/>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6A43AB7D-6C82-9E48-8974-114864831829}"/>
              </a:ext>
            </a:extLst>
          </p:cNvPr>
          <p:cNvCxnSpPr>
            <a:cxnSpLocks/>
          </p:cNvCxnSpPr>
          <p:nvPr/>
        </p:nvCxnSpPr>
        <p:spPr>
          <a:xfrm>
            <a:off x="8137461" y="1055674"/>
            <a:ext cx="0" cy="5275751"/>
          </a:xfrm>
          <a:prstGeom prst="line">
            <a:avLst/>
          </a:prstGeom>
          <a:noFill/>
          <a:ln w="25400" cap="flat">
            <a:solidFill>
              <a:schemeClr val="accent1"/>
            </a:solidFill>
            <a:prstDash val="sysDash"/>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84" name="TextBox 83">
            <a:extLst>
              <a:ext uri="{FF2B5EF4-FFF2-40B4-BE49-F238E27FC236}">
                <a16:creationId xmlns:a16="http://schemas.microsoft.com/office/drawing/2014/main" id="{35D6BF51-E76E-1845-B3BB-C378148DE675}"/>
              </a:ext>
            </a:extLst>
          </p:cNvPr>
          <p:cNvSpPr txBox="1"/>
          <p:nvPr/>
        </p:nvSpPr>
        <p:spPr>
          <a:xfrm>
            <a:off x="8718094" y="949049"/>
            <a:ext cx="188102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Other Applications</a:t>
            </a:r>
          </a:p>
        </p:txBody>
      </p:sp>
      <p:sp>
        <p:nvSpPr>
          <p:cNvPr id="77" name="TextBox 76">
            <a:extLst>
              <a:ext uri="{FF2B5EF4-FFF2-40B4-BE49-F238E27FC236}">
                <a16:creationId xmlns:a16="http://schemas.microsoft.com/office/drawing/2014/main" id="{7411BE7A-337F-1D43-8A91-0FAD323AB5A1}"/>
              </a:ext>
            </a:extLst>
          </p:cNvPr>
          <p:cNvSpPr txBox="1"/>
          <p:nvPr/>
        </p:nvSpPr>
        <p:spPr>
          <a:xfrm>
            <a:off x="8442261" y="1431110"/>
            <a:ext cx="2239778" cy="954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i="0" u="sng" strike="noStrike" cap="none" spc="0" normalizeH="0" baseline="0" dirty="0">
                <a:ln>
                  <a:noFill/>
                </a:ln>
                <a:solidFill>
                  <a:srgbClr val="000000"/>
                </a:solidFill>
                <a:effectLst/>
                <a:uFillTx/>
                <a:latin typeface="+mn-lt"/>
                <a:ea typeface="+mn-ea"/>
                <a:cs typeface="+mn-cs"/>
                <a:sym typeface="Calibri"/>
              </a:rPr>
              <a:t>Databases:</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1400" dirty="0">
                <a:solidFill>
                  <a:srgbClr val="000000"/>
                </a:solidFill>
                <a:sym typeface="Calibri"/>
              </a:rPr>
              <a:t>Learned indexes</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400" i="0" strike="noStrike" cap="none" spc="0" normalizeH="0" baseline="0" dirty="0">
                <a:ln>
                  <a:noFill/>
                </a:ln>
                <a:solidFill>
                  <a:srgbClr val="000000"/>
                </a:solidFill>
                <a:effectLst/>
                <a:uFillTx/>
                <a:latin typeface="+mn-lt"/>
                <a:ea typeface="+mn-ea"/>
                <a:cs typeface="+mn-cs"/>
                <a:sym typeface="Calibri"/>
              </a:rPr>
              <a:t>Learned query </a:t>
            </a:r>
            <a:r>
              <a:rPr lang="en-US" sz="1400" dirty="0">
                <a:solidFill>
                  <a:srgbClr val="000000"/>
                </a:solidFill>
                <a:sym typeface="Calibri"/>
              </a:rPr>
              <a:t>optimizers</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400" i="0" strike="noStrike" cap="none" spc="0" normalizeH="0" baseline="0" dirty="0">
                <a:ln>
                  <a:noFill/>
                </a:ln>
                <a:solidFill>
                  <a:srgbClr val="000000"/>
                </a:solidFill>
                <a:effectLst/>
                <a:uFillTx/>
                <a:latin typeface="+mn-lt"/>
                <a:ea typeface="+mn-ea"/>
                <a:cs typeface="+mn-cs"/>
                <a:sym typeface="Calibri"/>
              </a:rPr>
              <a:t>…</a:t>
            </a:r>
          </a:p>
        </p:txBody>
      </p:sp>
      <p:sp>
        <p:nvSpPr>
          <p:cNvPr id="86" name="TextBox 85">
            <a:extLst>
              <a:ext uri="{FF2B5EF4-FFF2-40B4-BE49-F238E27FC236}">
                <a16:creationId xmlns:a16="http://schemas.microsoft.com/office/drawing/2014/main" id="{1DBC32B0-B870-8745-9387-DFDB8F8EB25B}"/>
              </a:ext>
            </a:extLst>
          </p:cNvPr>
          <p:cNvSpPr txBox="1"/>
          <p:nvPr/>
        </p:nvSpPr>
        <p:spPr>
          <a:xfrm>
            <a:off x="8471301" y="2497946"/>
            <a:ext cx="1748297" cy="954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i="0" u="sng" strike="noStrike" cap="none" spc="0" normalizeH="0" baseline="0" dirty="0">
                <a:ln>
                  <a:noFill/>
                </a:ln>
                <a:solidFill>
                  <a:srgbClr val="000000"/>
                </a:solidFill>
                <a:effectLst/>
                <a:uFillTx/>
                <a:latin typeface="+mn-lt"/>
                <a:ea typeface="+mn-ea"/>
                <a:cs typeface="+mn-cs"/>
                <a:sym typeface="Calibri"/>
              </a:rPr>
              <a:t>Graph Analytics</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1400" dirty="0">
                <a:solidFill>
                  <a:srgbClr val="000000"/>
                </a:solidFill>
                <a:sym typeface="Calibri"/>
              </a:rPr>
              <a:t>Node classification</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1400" dirty="0">
                <a:solidFill>
                  <a:srgbClr val="000000"/>
                </a:solidFill>
                <a:sym typeface="Calibri"/>
              </a:rPr>
              <a:t>Link prediction</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400" i="0" strike="noStrike" cap="none" spc="0" normalizeH="0" baseline="0" dirty="0">
                <a:ln>
                  <a:noFill/>
                </a:ln>
                <a:solidFill>
                  <a:srgbClr val="000000"/>
                </a:solidFill>
                <a:effectLst/>
                <a:uFillTx/>
                <a:latin typeface="+mn-lt"/>
                <a:ea typeface="+mn-ea"/>
                <a:cs typeface="+mn-cs"/>
                <a:sym typeface="Calibri"/>
              </a:rPr>
              <a:t>…</a:t>
            </a:r>
          </a:p>
        </p:txBody>
      </p:sp>
      <p:sp>
        <p:nvSpPr>
          <p:cNvPr id="87" name="TextBox 86">
            <a:extLst>
              <a:ext uri="{FF2B5EF4-FFF2-40B4-BE49-F238E27FC236}">
                <a16:creationId xmlns:a16="http://schemas.microsoft.com/office/drawing/2014/main" id="{30A0B5E3-1036-BD45-BF49-0ABCF8508A28}"/>
              </a:ext>
            </a:extLst>
          </p:cNvPr>
          <p:cNvSpPr txBox="1"/>
          <p:nvPr/>
        </p:nvSpPr>
        <p:spPr>
          <a:xfrm>
            <a:off x="8484344" y="3685165"/>
            <a:ext cx="1972910"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1" i="0" u="sng" strike="noStrike" cap="none" spc="0" normalizeH="0" baseline="0" dirty="0">
                <a:ln>
                  <a:noFill/>
                </a:ln>
                <a:solidFill>
                  <a:srgbClr val="000000"/>
                </a:solidFill>
                <a:effectLst/>
                <a:uFillTx/>
                <a:latin typeface="+mn-lt"/>
                <a:ea typeface="+mn-ea"/>
                <a:cs typeface="+mn-cs"/>
                <a:sym typeface="Calibri"/>
              </a:rPr>
              <a:t>Data Integration</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dirty="0">
                <a:solidFill>
                  <a:srgbClr val="000000"/>
                </a:solidFill>
                <a:sym typeface="Calibri"/>
              </a:rPr>
              <a:t>Entity Resolution</a:t>
            </a:r>
          </a:p>
          <a:p>
            <a:pPr marL="285750" indent="-285750" hangingPunct="0">
              <a:buFont typeface="Arial" panose="020B0604020202020204" pitchFamily="34" charset="0"/>
              <a:buChar char="•"/>
            </a:pPr>
            <a:r>
              <a:rPr lang="en-US" dirty="0">
                <a:solidFill>
                  <a:srgbClr val="000000"/>
                </a:solidFill>
                <a:sym typeface="Calibri"/>
              </a:rPr>
              <a:t>Error Detection</a:t>
            </a:r>
          </a:p>
          <a:p>
            <a:pPr marL="285750" indent="-285750" hangingPunct="0">
              <a:buFont typeface="Arial" panose="020B0604020202020204" pitchFamily="34" charset="0"/>
              <a:buChar char="•"/>
            </a:pPr>
            <a:r>
              <a:rPr lang="en-US" dirty="0">
                <a:solidFill>
                  <a:srgbClr val="000000"/>
                </a:solidFill>
                <a:sym typeface="Calibri"/>
              </a:rPr>
              <a:t>…</a:t>
            </a:r>
          </a:p>
        </p:txBody>
      </p:sp>
      <p:sp>
        <p:nvSpPr>
          <p:cNvPr id="88" name="TextBox 87">
            <a:extLst>
              <a:ext uri="{FF2B5EF4-FFF2-40B4-BE49-F238E27FC236}">
                <a16:creationId xmlns:a16="http://schemas.microsoft.com/office/drawing/2014/main" id="{15A22BA1-2F35-C74F-95E8-82889E80FDA9}"/>
              </a:ext>
            </a:extLst>
          </p:cNvPr>
          <p:cNvSpPr txBox="1"/>
          <p:nvPr/>
        </p:nvSpPr>
        <p:spPr>
          <a:xfrm>
            <a:off x="8452423" y="5128425"/>
            <a:ext cx="591057"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&amp;</a:t>
            </a:r>
          </a:p>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more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40423552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par>
                                <p:cTn id="35" presetID="10"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fade">
                                      <p:cBhvr>
                                        <p:cTn id="43" dur="500"/>
                                        <p:tgtEl>
                                          <p:spTgt spid="5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0"/>
                                        </p:tgtEl>
                                        <p:attrNameLst>
                                          <p:attrName>style.visibility</p:attrName>
                                        </p:attrNameLst>
                                      </p:cBhvr>
                                      <p:to>
                                        <p:strVal val="visible"/>
                                      </p:to>
                                    </p:set>
                                    <p:animEffect transition="in" filter="fade">
                                      <p:cBhvr>
                                        <p:cTn id="46" dur="500"/>
                                        <p:tgtEl>
                                          <p:spTgt spid="6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fade">
                                      <p:cBhvr>
                                        <p:cTn id="49" dur="500"/>
                                        <p:tgtEl>
                                          <p:spTgt spid="6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500"/>
                                        <p:tgtEl>
                                          <p:spTgt spid="6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fade">
                                      <p:cBhvr>
                                        <p:cTn id="55" dur="500"/>
                                        <p:tgtEl>
                                          <p:spTgt spid="6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4"/>
                                        </p:tgtEl>
                                        <p:attrNameLst>
                                          <p:attrName>style.visibility</p:attrName>
                                        </p:attrNameLst>
                                      </p:cBhvr>
                                      <p:to>
                                        <p:strVal val="visible"/>
                                      </p:to>
                                    </p:set>
                                    <p:animEffect transition="in" filter="fade">
                                      <p:cBhvr>
                                        <p:cTn id="58" dur="500"/>
                                        <p:tgtEl>
                                          <p:spTgt spid="6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5"/>
                                        </p:tgtEl>
                                        <p:attrNameLst>
                                          <p:attrName>style.visibility</p:attrName>
                                        </p:attrNameLst>
                                      </p:cBhvr>
                                      <p:to>
                                        <p:strVal val="visible"/>
                                      </p:to>
                                    </p:set>
                                    <p:animEffect transition="in" filter="fade">
                                      <p:cBhvr>
                                        <p:cTn id="61" dur="500"/>
                                        <p:tgtEl>
                                          <p:spTgt spid="6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6"/>
                                        </p:tgtEl>
                                        <p:attrNameLst>
                                          <p:attrName>style.visibility</p:attrName>
                                        </p:attrNameLst>
                                      </p:cBhvr>
                                      <p:to>
                                        <p:strVal val="visible"/>
                                      </p:to>
                                    </p:set>
                                    <p:animEffect transition="in" filter="fade">
                                      <p:cBhvr>
                                        <p:cTn id="64" dur="500"/>
                                        <p:tgtEl>
                                          <p:spTgt spid="6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fade">
                                      <p:cBhvr>
                                        <p:cTn id="70" dur="500"/>
                                        <p:tgtEl>
                                          <p:spTgt spid="5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2"/>
                                        </p:tgtEl>
                                        <p:attrNameLst>
                                          <p:attrName>style.visibility</p:attrName>
                                        </p:attrNameLst>
                                      </p:cBhvr>
                                      <p:to>
                                        <p:strVal val="visible"/>
                                      </p:to>
                                    </p:set>
                                    <p:animEffect transition="in" filter="fade">
                                      <p:cBhvr>
                                        <p:cTn id="73" dur="500"/>
                                        <p:tgtEl>
                                          <p:spTgt spid="72"/>
                                        </p:tgtEl>
                                      </p:cBhvr>
                                    </p:animEffect>
                                  </p:childTnLst>
                                </p:cTn>
                              </p:par>
                              <p:par>
                                <p:cTn id="74" presetID="10" presetClass="entr" presetSubtype="0" fill="hold" nodeType="withEffect">
                                  <p:stCondLst>
                                    <p:cond delay="0"/>
                                  </p:stCondLst>
                                  <p:childTnLst>
                                    <p:set>
                                      <p:cBhvr>
                                        <p:cTn id="75" dur="1" fill="hold">
                                          <p:stCondLst>
                                            <p:cond delay="0"/>
                                          </p:stCondLst>
                                        </p:cTn>
                                        <p:tgtEl>
                                          <p:spTgt spid="70"/>
                                        </p:tgtEl>
                                        <p:attrNameLst>
                                          <p:attrName>style.visibility</p:attrName>
                                        </p:attrNameLst>
                                      </p:cBhvr>
                                      <p:to>
                                        <p:strVal val="visible"/>
                                      </p:to>
                                    </p:set>
                                    <p:animEffect transition="in" filter="fade">
                                      <p:cBhvr>
                                        <p:cTn id="76" dur="500"/>
                                        <p:tgtEl>
                                          <p:spTgt spid="70"/>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83"/>
                                        </p:tgtEl>
                                        <p:attrNameLst>
                                          <p:attrName>style.visibility</p:attrName>
                                        </p:attrNameLst>
                                      </p:cBhvr>
                                      <p:to>
                                        <p:strVal val="visible"/>
                                      </p:to>
                                    </p:set>
                                    <p:animEffect transition="in" filter="fade">
                                      <p:cBhvr>
                                        <p:cTn id="81" dur="500"/>
                                        <p:tgtEl>
                                          <p:spTgt spid="8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84"/>
                                        </p:tgtEl>
                                        <p:attrNameLst>
                                          <p:attrName>style.visibility</p:attrName>
                                        </p:attrNameLst>
                                      </p:cBhvr>
                                      <p:to>
                                        <p:strVal val="visible"/>
                                      </p:to>
                                    </p:set>
                                    <p:animEffect transition="in" filter="fade">
                                      <p:cBhvr>
                                        <p:cTn id="84" dur="500"/>
                                        <p:tgtEl>
                                          <p:spTgt spid="84"/>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77"/>
                                        </p:tgtEl>
                                        <p:attrNameLst>
                                          <p:attrName>style.visibility</p:attrName>
                                        </p:attrNameLst>
                                      </p:cBhvr>
                                      <p:to>
                                        <p:strVal val="visible"/>
                                      </p:to>
                                    </p:set>
                                    <p:animEffect transition="in" filter="fade">
                                      <p:cBhvr>
                                        <p:cTn id="87" dur="500"/>
                                        <p:tgtEl>
                                          <p:spTgt spid="77"/>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86"/>
                                        </p:tgtEl>
                                        <p:attrNameLst>
                                          <p:attrName>style.visibility</p:attrName>
                                        </p:attrNameLst>
                                      </p:cBhvr>
                                      <p:to>
                                        <p:strVal val="visible"/>
                                      </p:to>
                                    </p:set>
                                    <p:animEffect transition="in" filter="fade">
                                      <p:cBhvr>
                                        <p:cTn id="90" dur="500"/>
                                        <p:tgtEl>
                                          <p:spTgt spid="8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87"/>
                                        </p:tgtEl>
                                        <p:attrNameLst>
                                          <p:attrName>style.visibility</p:attrName>
                                        </p:attrNameLst>
                                      </p:cBhvr>
                                      <p:to>
                                        <p:strVal val="visible"/>
                                      </p:to>
                                    </p:set>
                                    <p:animEffect transition="in" filter="fade">
                                      <p:cBhvr>
                                        <p:cTn id="93" dur="500"/>
                                        <p:tgtEl>
                                          <p:spTgt spid="8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88"/>
                                        </p:tgtEl>
                                        <p:attrNameLst>
                                          <p:attrName>style.visibility</p:attrName>
                                        </p:attrNameLst>
                                      </p:cBhvr>
                                      <p:to>
                                        <p:strVal val="visible"/>
                                      </p:to>
                                    </p:set>
                                    <p:animEffect transition="in" filter="fade">
                                      <p:cBhvr>
                                        <p:cTn id="96"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4" grpId="0"/>
      <p:bldP spid="42" grpId="0"/>
      <p:bldP spid="45" grpId="0"/>
      <p:bldP spid="46" grpId="0"/>
      <p:bldP spid="47" grpId="0"/>
      <p:bldP spid="48" grpId="0"/>
      <p:bldP spid="50" grpId="0"/>
      <p:bldP spid="59" grpId="0"/>
      <p:bldP spid="60" grpId="0"/>
      <p:bldP spid="61" grpId="0"/>
      <p:bldP spid="62" grpId="0"/>
      <p:bldP spid="63" grpId="0"/>
      <p:bldP spid="64" grpId="0"/>
      <p:bldP spid="65" grpId="0"/>
      <p:bldP spid="66" grpId="0"/>
      <p:bldP spid="51" grpId="0"/>
      <p:bldP spid="56" grpId="0" animBg="1"/>
      <p:bldP spid="72" grpId="0"/>
      <p:bldP spid="84" grpId="0"/>
      <p:bldP spid="77" grpId="0"/>
      <p:bldP spid="86" grpId="0"/>
      <p:bldP spid="87" grpId="0"/>
      <p:bldP spid="8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0F4D51-D0FC-AA4D-B2DC-9C9AD78BB24E}"/>
              </a:ext>
            </a:extLst>
          </p:cNvPr>
          <p:cNvSpPr>
            <a:spLocks noGrp="1"/>
          </p:cNvSpPr>
          <p:nvPr>
            <p:ph type="sldNum" sz="quarter" idx="2"/>
          </p:nvPr>
        </p:nvSpPr>
        <p:spPr/>
        <p:txBody>
          <a:bodyPr/>
          <a:lstStyle/>
          <a:p>
            <a:fld id="{86CB4B4D-7CA3-9044-876B-883B54F8677D}" type="slidenum">
              <a:rPr lang="en-US" smtClean="0"/>
              <a:t>93</a:t>
            </a:fld>
            <a:endParaRPr lang="en-US"/>
          </a:p>
        </p:txBody>
      </p:sp>
      <p:sp>
        <p:nvSpPr>
          <p:cNvPr id="3" name="Title 2">
            <a:extLst>
              <a:ext uri="{FF2B5EF4-FFF2-40B4-BE49-F238E27FC236}">
                <a16:creationId xmlns:a16="http://schemas.microsoft.com/office/drawing/2014/main" id="{C35E18A0-F334-1948-AFDC-E78EBE4F805D}"/>
              </a:ext>
            </a:extLst>
          </p:cNvPr>
          <p:cNvSpPr>
            <a:spLocks noGrp="1"/>
          </p:cNvSpPr>
          <p:nvPr>
            <p:ph type="title"/>
          </p:nvPr>
        </p:nvSpPr>
        <p:spPr/>
        <p:txBody>
          <a:bodyPr/>
          <a:lstStyle/>
          <a:p>
            <a:r>
              <a:rPr lang="en-US" dirty="0"/>
              <a:t>Basic DL Models Review: FCN</a:t>
            </a:r>
          </a:p>
        </p:txBody>
      </p:sp>
      <p:sp>
        <p:nvSpPr>
          <p:cNvPr id="64" name="TextBox 63">
            <a:extLst>
              <a:ext uri="{FF2B5EF4-FFF2-40B4-BE49-F238E27FC236}">
                <a16:creationId xmlns:a16="http://schemas.microsoft.com/office/drawing/2014/main" id="{DC0DAF39-7952-AF4A-8309-EAE7BC505319}"/>
              </a:ext>
            </a:extLst>
          </p:cNvPr>
          <p:cNvSpPr txBox="1"/>
          <p:nvPr/>
        </p:nvSpPr>
        <p:spPr>
          <a:xfrm>
            <a:off x="8004627" y="2156741"/>
            <a:ext cx="1647244"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C00000"/>
                </a:solidFill>
                <a:latin typeface="Times New Roman" panose="02020603050405020304" pitchFamily="18" charset="0"/>
                <a:cs typeface="Times New Roman" panose="02020603050405020304" pitchFamily="18" charset="0"/>
                <a:sym typeface="Calibri"/>
              </a:rPr>
              <a:t>h</a:t>
            </a:r>
            <a:r>
              <a:rPr kumimoji="0" lang="en-US" sz="1800" b="0" i="1" u="none" strike="noStrike" cap="none" spc="0" normalizeH="0" baseline="0" dirty="0">
                <a:ln>
                  <a:noFill/>
                </a:ln>
                <a:solidFill>
                  <a:srgbClr val="C00000"/>
                </a:solidFill>
                <a:effectLst/>
                <a:uFillTx/>
                <a:latin typeface="Times New Roman" panose="02020603050405020304" pitchFamily="18" charset="0"/>
                <a:cs typeface="Times New Roman" panose="02020603050405020304" pitchFamily="18" charset="0"/>
                <a:sym typeface="Calibri"/>
              </a:rPr>
              <a:t> =  f (W</a:t>
            </a:r>
            <a:r>
              <a:rPr kumimoji="0" lang="en-US" sz="1800" b="0" u="none" strike="noStrike" cap="none" spc="0" normalizeH="0" baseline="-25000" dirty="0">
                <a:ln>
                  <a:noFill/>
                </a:ln>
                <a:solidFill>
                  <a:srgbClr val="C00000"/>
                </a:solidFill>
                <a:effectLst/>
                <a:uFillTx/>
                <a:latin typeface="Times New Roman" panose="02020603050405020304" pitchFamily="18" charset="0"/>
                <a:cs typeface="Times New Roman" panose="02020603050405020304" pitchFamily="18" charset="0"/>
                <a:sym typeface="Calibri"/>
              </a:rPr>
              <a:t>1</a:t>
            </a:r>
            <a:r>
              <a:rPr kumimoji="0" lang="en-US" sz="1800" b="0" i="1" u="none" strike="noStrike" cap="none" spc="0" normalizeH="0" baseline="0" dirty="0">
                <a:ln>
                  <a:noFill/>
                </a:ln>
                <a:solidFill>
                  <a:srgbClr val="C00000"/>
                </a:solidFill>
                <a:effectLst/>
                <a:uFillTx/>
                <a:latin typeface="Times New Roman" panose="02020603050405020304" pitchFamily="18" charset="0"/>
                <a:cs typeface="Times New Roman" panose="02020603050405020304" pitchFamily="18" charset="0"/>
                <a:sym typeface="Calibri"/>
              </a:rPr>
              <a:t>x + b</a:t>
            </a:r>
            <a:r>
              <a:rPr kumimoji="0" lang="en-US" sz="1800" b="0" u="none" strike="noStrike" cap="none" spc="0" normalizeH="0" baseline="-25000" dirty="0">
                <a:ln>
                  <a:noFill/>
                </a:ln>
                <a:solidFill>
                  <a:srgbClr val="C00000"/>
                </a:solidFill>
                <a:effectLst/>
                <a:uFillTx/>
                <a:latin typeface="Times New Roman" panose="02020603050405020304" pitchFamily="18" charset="0"/>
                <a:cs typeface="Times New Roman" panose="02020603050405020304" pitchFamily="18" charset="0"/>
                <a:sym typeface="Calibri"/>
              </a:rPr>
              <a:t>1</a:t>
            </a:r>
            <a:r>
              <a:rPr kumimoji="0" lang="en-US" sz="1800" b="0" i="1" u="none" strike="noStrike" cap="none" spc="0" normalizeH="0" baseline="0" dirty="0">
                <a:ln>
                  <a:noFill/>
                </a:ln>
                <a:solidFill>
                  <a:srgbClr val="C00000"/>
                </a:solidFill>
                <a:effectLst/>
                <a:uFillTx/>
                <a:latin typeface="Times New Roman" panose="02020603050405020304" pitchFamily="18" charset="0"/>
                <a:cs typeface="Times New Roman" panose="02020603050405020304" pitchFamily="18" charset="0"/>
                <a:sym typeface="Calibri"/>
              </a:rPr>
              <a:t>)</a:t>
            </a:r>
          </a:p>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B050"/>
                </a:solidFill>
                <a:latin typeface="Times New Roman" panose="02020603050405020304" pitchFamily="18" charset="0"/>
                <a:cs typeface="Times New Roman" panose="02020603050405020304" pitchFamily="18" charset="0"/>
                <a:sym typeface="Calibri"/>
              </a:rPr>
              <a:t>ŷ =  g(W</a:t>
            </a:r>
            <a:r>
              <a:rPr lang="en-US" baseline="-25000" dirty="0">
                <a:solidFill>
                  <a:srgbClr val="00B050"/>
                </a:solidFill>
                <a:latin typeface="Times New Roman" panose="02020603050405020304" pitchFamily="18" charset="0"/>
                <a:cs typeface="Times New Roman" panose="02020603050405020304" pitchFamily="18" charset="0"/>
                <a:sym typeface="Calibri"/>
              </a:rPr>
              <a:t>2</a:t>
            </a:r>
            <a:r>
              <a:rPr lang="en-US" i="1" dirty="0">
                <a:solidFill>
                  <a:srgbClr val="00B050"/>
                </a:solidFill>
                <a:latin typeface="Times New Roman" panose="02020603050405020304" pitchFamily="18" charset="0"/>
                <a:cs typeface="Times New Roman" panose="02020603050405020304" pitchFamily="18" charset="0"/>
                <a:sym typeface="Calibri"/>
              </a:rPr>
              <a:t>h + b</a:t>
            </a:r>
            <a:r>
              <a:rPr lang="en-US" baseline="-25000" dirty="0">
                <a:solidFill>
                  <a:srgbClr val="00B050"/>
                </a:solidFill>
                <a:latin typeface="Times New Roman" panose="02020603050405020304" pitchFamily="18" charset="0"/>
                <a:cs typeface="Times New Roman" panose="02020603050405020304" pitchFamily="18" charset="0"/>
                <a:sym typeface="Calibri"/>
              </a:rPr>
              <a:t>2</a:t>
            </a:r>
            <a:r>
              <a:rPr lang="en-US" i="1" dirty="0">
                <a:solidFill>
                  <a:srgbClr val="00B050"/>
                </a:solidFill>
                <a:latin typeface="Times New Roman" panose="02020603050405020304" pitchFamily="18" charset="0"/>
                <a:cs typeface="Times New Roman" panose="02020603050405020304" pitchFamily="18" charset="0"/>
                <a:sym typeface="Calibri"/>
              </a:rPr>
              <a:t>)</a:t>
            </a:r>
            <a:endParaRPr kumimoji="0" lang="en-US" sz="1800" b="0" i="1" u="none" strike="noStrike" cap="none" spc="0" normalizeH="0" dirty="0">
              <a:ln>
                <a:noFill/>
              </a:ln>
              <a:solidFill>
                <a:srgbClr val="00B050"/>
              </a:solidFill>
              <a:effectLst/>
              <a:uFillTx/>
              <a:latin typeface="Times New Roman" panose="02020603050405020304" pitchFamily="18" charset="0"/>
              <a:cs typeface="Times New Roman" panose="02020603050405020304" pitchFamily="18" charset="0"/>
              <a:sym typeface="Calibri"/>
            </a:endParaRPr>
          </a:p>
        </p:txBody>
      </p:sp>
      <p:sp>
        <p:nvSpPr>
          <p:cNvPr id="90" name="TextBox 89">
            <a:extLst>
              <a:ext uri="{FF2B5EF4-FFF2-40B4-BE49-F238E27FC236}">
                <a16:creationId xmlns:a16="http://schemas.microsoft.com/office/drawing/2014/main" id="{3E6311FD-A7E3-954F-8186-ADD7B3409A85}"/>
              </a:ext>
            </a:extLst>
          </p:cNvPr>
          <p:cNvSpPr txBox="1"/>
          <p:nvPr/>
        </p:nvSpPr>
        <p:spPr>
          <a:xfrm>
            <a:off x="8004627" y="2921679"/>
            <a:ext cx="3942744"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 f, g</a:t>
            </a:r>
            <a:r>
              <a:rPr lang="en-US" i="1" dirty="0">
                <a:solidFill>
                  <a:srgbClr val="000000"/>
                </a:solidFill>
                <a:latin typeface="Times New Roman" panose="02020603050405020304" pitchFamily="18" charset="0"/>
                <a:cs typeface="Times New Roman" panose="02020603050405020304" pitchFamily="18" charset="0"/>
                <a:sym typeface="Calibri"/>
              </a:rPr>
              <a:t>: </a:t>
            </a:r>
            <a:r>
              <a:rPr lang="en-US" sz="1400" dirty="0">
                <a:solidFill>
                  <a:srgbClr val="000000"/>
                </a:solidFill>
                <a:latin typeface="IBM Plex Sans" panose="020B0503050203000203" pitchFamily="34" charset="0"/>
                <a:cs typeface="Times New Roman" panose="02020603050405020304" pitchFamily="18" charset="0"/>
                <a:sym typeface="Calibri"/>
              </a:rPr>
              <a:t>Activation functions (Sigmoid, </a:t>
            </a:r>
            <a:r>
              <a:rPr lang="en-US" sz="1400" dirty="0" err="1">
                <a:solidFill>
                  <a:srgbClr val="000000"/>
                </a:solidFill>
                <a:latin typeface="IBM Plex Sans" panose="020B0503050203000203" pitchFamily="34" charset="0"/>
                <a:cs typeface="Times New Roman" panose="02020603050405020304" pitchFamily="18" charset="0"/>
                <a:sym typeface="Calibri"/>
              </a:rPr>
              <a:t>Relu</a:t>
            </a:r>
            <a:r>
              <a:rPr lang="en-US" sz="1400" dirty="0">
                <a:solidFill>
                  <a:srgbClr val="000000"/>
                </a:solidFill>
                <a:latin typeface="IBM Plex Sans" panose="020B0503050203000203" pitchFamily="34" charset="0"/>
                <a:cs typeface="Times New Roman" panose="02020603050405020304" pitchFamily="18" charset="0"/>
                <a:sym typeface="Calibri"/>
              </a:rPr>
              <a:t>, Tanh)</a:t>
            </a:r>
            <a:endParaRPr lang="en-US" sz="1200" dirty="0">
              <a:solidFill>
                <a:srgbClr val="000000"/>
              </a:solidFill>
              <a:latin typeface="IBM Plex Sans" panose="020B0503050203000203" pitchFamily="34" charset="0"/>
              <a:cs typeface="Times New Roman" panose="02020603050405020304" pitchFamily="18" charset="0"/>
              <a:sym typeface="Calibri"/>
            </a:endParaRPr>
          </a:p>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W</a:t>
            </a:r>
            <a:r>
              <a:rPr kumimoji="0" lang="en-US" sz="1800" b="0" i="1"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rPr>
              <a:t>i</a:t>
            </a:r>
            <a:r>
              <a:rPr kumimoji="0" lang="en-US" sz="1800"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 b</a:t>
            </a:r>
            <a:r>
              <a:rPr kumimoji="0" lang="en-US" sz="1800" b="0" i="1"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rPr>
              <a:t>i</a:t>
            </a:r>
            <a:r>
              <a:rPr kumimoji="0" lang="en-US" sz="1800"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 </a:t>
            </a:r>
            <a:r>
              <a:rPr kumimoji="0" lang="en-US" sz="1400" b="0" u="none" strike="noStrike" cap="none" spc="0" normalizeH="0" baseline="0" dirty="0">
                <a:ln>
                  <a:noFill/>
                </a:ln>
                <a:solidFill>
                  <a:srgbClr val="000000"/>
                </a:solidFill>
                <a:effectLst/>
                <a:uFillTx/>
                <a:latin typeface="IBM Plex Sans" panose="020B0503050203000203" pitchFamily="34" charset="0"/>
                <a:cs typeface="Times New Roman" panose="02020603050405020304" pitchFamily="18" charset="0"/>
                <a:sym typeface="Calibri"/>
              </a:rPr>
              <a:t>Parameters</a:t>
            </a:r>
            <a:endParaRPr kumimoji="0" lang="en-US" sz="1800" b="0" u="none" strike="noStrike" cap="none" spc="0" normalizeH="0" baseline="0" dirty="0">
              <a:ln>
                <a:noFill/>
              </a:ln>
              <a:solidFill>
                <a:srgbClr val="000000"/>
              </a:solidFill>
              <a:effectLst/>
              <a:uFillTx/>
              <a:latin typeface="IBM Plex Sans" panose="020B0503050203000203" pitchFamily="34" charset="0"/>
              <a:cs typeface="Times New Roman" panose="02020603050405020304" pitchFamily="18" charset="0"/>
              <a:sym typeface="Calibri"/>
            </a:endParaRPr>
          </a:p>
        </p:txBody>
      </p:sp>
      <p:grpSp>
        <p:nvGrpSpPr>
          <p:cNvPr id="136" name="Group 135">
            <a:extLst>
              <a:ext uri="{FF2B5EF4-FFF2-40B4-BE49-F238E27FC236}">
                <a16:creationId xmlns:a16="http://schemas.microsoft.com/office/drawing/2014/main" id="{9A3985D4-9610-E747-B9A9-5B477CD531D2}"/>
              </a:ext>
            </a:extLst>
          </p:cNvPr>
          <p:cNvGrpSpPr/>
          <p:nvPr/>
        </p:nvGrpSpPr>
        <p:grpSpPr>
          <a:xfrm>
            <a:off x="735953" y="2494695"/>
            <a:ext cx="2028251" cy="1605141"/>
            <a:chOff x="1168334" y="1601949"/>
            <a:chExt cx="2028251" cy="1605141"/>
          </a:xfrm>
        </p:grpSpPr>
        <p:grpSp>
          <p:nvGrpSpPr>
            <p:cNvPr id="129" name="Group 128">
              <a:extLst>
                <a:ext uri="{FF2B5EF4-FFF2-40B4-BE49-F238E27FC236}">
                  <a16:creationId xmlns:a16="http://schemas.microsoft.com/office/drawing/2014/main" id="{44626AAB-611B-1140-8572-7D1403FE059F}"/>
                </a:ext>
              </a:extLst>
            </p:cNvPr>
            <p:cNvGrpSpPr/>
            <p:nvPr/>
          </p:nvGrpSpPr>
          <p:grpSpPr>
            <a:xfrm>
              <a:off x="1168334" y="1612745"/>
              <a:ext cx="2028251" cy="1594345"/>
              <a:chOff x="673574" y="1588319"/>
              <a:chExt cx="2028251" cy="1594345"/>
            </a:xfrm>
          </p:grpSpPr>
          <p:sp>
            <p:nvSpPr>
              <p:cNvPr id="98" name="TextBox 97">
                <a:extLst>
                  <a:ext uri="{FF2B5EF4-FFF2-40B4-BE49-F238E27FC236}">
                    <a16:creationId xmlns:a16="http://schemas.microsoft.com/office/drawing/2014/main" id="{3060451C-9BF7-F54F-B946-3B1D9FA85796}"/>
                  </a:ext>
                </a:extLst>
              </p:cNvPr>
              <p:cNvSpPr txBox="1"/>
              <p:nvPr/>
            </p:nvSpPr>
            <p:spPr>
              <a:xfrm>
                <a:off x="788042" y="1899970"/>
                <a:ext cx="27186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latin typeface="Times New Roman" panose="02020603050405020304" pitchFamily="18" charset="0"/>
                    <a:cs typeface="Times New Roman" panose="02020603050405020304" pitchFamily="18" charset="0"/>
                    <a:sym typeface="Calibri"/>
                  </a:rPr>
                  <a:t>x</a:t>
                </a:r>
                <a:r>
                  <a:rPr lang="en-US" baseline="-25000" dirty="0">
                    <a:solidFill>
                      <a:srgbClr val="000000"/>
                    </a:solidFill>
                    <a:latin typeface="Times New Roman" panose="02020603050405020304" pitchFamily="18" charset="0"/>
                    <a:cs typeface="Times New Roman" panose="02020603050405020304" pitchFamily="18" charset="0"/>
                    <a:sym typeface="Calibri"/>
                  </a:rPr>
                  <a:t>1</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99" name="TextBox 98">
                <a:extLst>
                  <a:ext uri="{FF2B5EF4-FFF2-40B4-BE49-F238E27FC236}">
                    <a16:creationId xmlns:a16="http://schemas.microsoft.com/office/drawing/2014/main" id="{55C6DD42-CCF8-E443-9B2A-94A57562CCCD}"/>
                  </a:ext>
                </a:extLst>
              </p:cNvPr>
              <p:cNvSpPr txBox="1"/>
              <p:nvPr/>
            </p:nvSpPr>
            <p:spPr>
              <a:xfrm>
                <a:off x="788042" y="2212819"/>
                <a:ext cx="27186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latin typeface="Times New Roman" panose="02020603050405020304" pitchFamily="18" charset="0"/>
                    <a:cs typeface="Times New Roman" panose="02020603050405020304" pitchFamily="18" charset="0"/>
                    <a:sym typeface="Calibri"/>
                  </a:rPr>
                  <a:t>x</a:t>
                </a:r>
                <a:r>
                  <a:rPr lang="en-US" baseline="-25000" dirty="0">
                    <a:solidFill>
                      <a:srgbClr val="000000"/>
                    </a:solidFill>
                    <a:latin typeface="Times New Roman" panose="02020603050405020304" pitchFamily="18" charset="0"/>
                    <a:cs typeface="Times New Roman" panose="02020603050405020304" pitchFamily="18" charset="0"/>
                    <a:sym typeface="Calibri"/>
                  </a:rPr>
                  <a:t>2</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100" name="TextBox 99">
                <a:extLst>
                  <a:ext uri="{FF2B5EF4-FFF2-40B4-BE49-F238E27FC236}">
                    <a16:creationId xmlns:a16="http://schemas.microsoft.com/office/drawing/2014/main" id="{235F18E9-DF5F-E14A-80B9-18245D096C3D}"/>
                  </a:ext>
                </a:extLst>
              </p:cNvPr>
              <p:cNvSpPr txBox="1"/>
              <p:nvPr/>
            </p:nvSpPr>
            <p:spPr>
              <a:xfrm>
                <a:off x="776898" y="2801368"/>
                <a:ext cx="31514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err="1">
                    <a:solidFill>
                      <a:srgbClr val="000000"/>
                    </a:solidFill>
                    <a:latin typeface="Times New Roman" panose="02020603050405020304" pitchFamily="18" charset="0"/>
                    <a:cs typeface="Times New Roman" panose="02020603050405020304" pitchFamily="18" charset="0"/>
                    <a:sym typeface="Calibri"/>
                  </a:rPr>
                  <a:t>x</a:t>
                </a:r>
                <a:r>
                  <a:rPr lang="en-US" baseline="-25000" dirty="0" err="1">
                    <a:solidFill>
                      <a:srgbClr val="000000"/>
                    </a:solidFill>
                    <a:latin typeface="Times New Roman" panose="02020603050405020304" pitchFamily="18" charset="0"/>
                    <a:cs typeface="Times New Roman" panose="02020603050405020304" pitchFamily="18" charset="0"/>
                    <a:sym typeface="Calibri"/>
                  </a:rPr>
                  <a:t>m</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103" name="TextBox 102">
                <a:extLst>
                  <a:ext uri="{FF2B5EF4-FFF2-40B4-BE49-F238E27FC236}">
                    <a16:creationId xmlns:a16="http://schemas.microsoft.com/office/drawing/2014/main" id="{CB641309-9CA7-B44E-87EF-3015652A935C}"/>
                  </a:ext>
                </a:extLst>
              </p:cNvPr>
              <p:cNvSpPr txBox="1"/>
              <p:nvPr/>
            </p:nvSpPr>
            <p:spPr>
              <a:xfrm>
                <a:off x="1211054" y="1600985"/>
                <a:ext cx="2333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latin typeface="Times New Roman" panose="02020603050405020304" pitchFamily="18" charset="0"/>
                    <a:cs typeface="Times New Roman" panose="02020603050405020304" pitchFamily="18" charset="0"/>
                    <a:sym typeface="Calibri"/>
                  </a:rPr>
                  <a:t>f</a:t>
                </a:r>
                <a:r>
                  <a:rPr lang="en-US" baseline="-25000" dirty="0">
                    <a:solidFill>
                      <a:srgbClr val="000000"/>
                    </a:solidFill>
                    <a:latin typeface="Times New Roman" panose="02020603050405020304" pitchFamily="18" charset="0"/>
                    <a:cs typeface="Times New Roman" panose="02020603050405020304" pitchFamily="18" charset="0"/>
                    <a:sym typeface="Calibri"/>
                  </a:rPr>
                  <a:t>1</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104" name="TextBox 103">
                <a:extLst>
                  <a:ext uri="{FF2B5EF4-FFF2-40B4-BE49-F238E27FC236}">
                    <a16:creationId xmlns:a16="http://schemas.microsoft.com/office/drawing/2014/main" id="{14A6C03E-124F-3544-886A-D6CFE2CDFB26}"/>
                  </a:ext>
                </a:extLst>
              </p:cNvPr>
              <p:cNvSpPr txBox="1"/>
              <p:nvPr/>
            </p:nvSpPr>
            <p:spPr>
              <a:xfrm>
                <a:off x="1568629" y="1600985"/>
                <a:ext cx="2333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latin typeface="Times New Roman" panose="02020603050405020304" pitchFamily="18" charset="0"/>
                    <a:cs typeface="Times New Roman" panose="02020603050405020304" pitchFamily="18" charset="0"/>
                    <a:sym typeface="Calibri"/>
                  </a:rPr>
                  <a:t>f</a:t>
                </a:r>
                <a:r>
                  <a:rPr lang="en-US" baseline="-25000" dirty="0">
                    <a:solidFill>
                      <a:srgbClr val="000000"/>
                    </a:solidFill>
                    <a:latin typeface="Times New Roman" panose="02020603050405020304" pitchFamily="18" charset="0"/>
                    <a:cs typeface="Times New Roman" panose="02020603050405020304" pitchFamily="18" charset="0"/>
                    <a:sym typeface="Calibri"/>
                  </a:rPr>
                  <a:t>2</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105" name="TextBox 104">
                <a:extLst>
                  <a:ext uri="{FF2B5EF4-FFF2-40B4-BE49-F238E27FC236}">
                    <a16:creationId xmlns:a16="http://schemas.microsoft.com/office/drawing/2014/main" id="{B6484C84-326A-474D-817B-014EFEDF8BBD}"/>
                  </a:ext>
                </a:extLst>
              </p:cNvPr>
              <p:cNvSpPr txBox="1"/>
              <p:nvPr/>
            </p:nvSpPr>
            <p:spPr>
              <a:xfrm>
                <a:off x="1951659" y="1588319"/>
                <a:ext cx="2333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latin typeface="Times New Roman" panose="02020603050405020304" pitchFamily="18" charset="0"/>
                    <a:cs typeface="Times New Roman" panose="02020603050405020304" pitchFamily="18" charset="0"/>
                    <a:sym typeface="Calibri"/>
                  </a:rPr>
                  <a:t>f</a:t>
                </a:r>
                <a:r>
                  <a:rPr lang="en-US" i="1" baseline="-25000" dirty="0">
                    <a:solidFill>
                      <a:srgbClr val="000000"/>
                    </a:solidFill>
                    <a:latin typeface="Times New Roman" panose="02020603050405020304" pitchFamily="18" charset="0"/>
                    <a:cs typeface="Times New Roman" panose="02020603050405020304" pitchFamily="18" charset="0"/>
                    <a:sym typeface="Calibri"/>
                  </a:rPr>
                  <a:t>3</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106" name="TextBox 105">
                <a:extLst>
                  <a:ext uri="{FF2B5EF4-FFF2-40B4-BE49-F238E27FC236}">
                    <a16:creationId xmlns:a16="http://schemas.microsoft.com/office/drawing/2014/main" id="{44245678-6D77-F740-B999-ADD55A766A12}"/>
                  </a:ext>
                </a:extLst>
              </p:cNvPr>
              <p:cNvSpPr txBox="1"/>
              <p:nvPr/>
            </p:nvSpPr>
            <p:spPr>
              <a:xfrm>
                <a:off x="1177713" y="2005436"/>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1</a:t>
                </a:r>
              </a:p>
            </p:txBody>
          </p:sp>
          <p:sp>
            <p:nvSpPr>
              <p:cNvPr id="107" name="TextBox 106">
                <a:extLst>
                  <a:ext uri="{FF2B5EF4-FFF2-40B4-BE49-F238E27FC236}">
                    <a16:creationId xmlns:a16="http://schemas.microsoft.com/office/drawing/2014/main" id="{B6D3FA7F-7F54-8241-A59A-9D7589F64509}"/>
                  </a:ext>
                </a:extLst>
              </p:cNvPr>
              <p:cNvSpPr txBox="1"/>
              <p:nvPr/>
            </p:nvSpPr>
            <p:spPr>
              <a:xfrm>
                <a:off x="1552735" y="2004032"/>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dirty="0">
                    <a:solidFill>
                      <a:srgbClr val="000000"/>
                    </a:solidFill>
                    <a:latin typeface="Times New Roman" panose="02020603050405020304" pitchFamily="18" charset="0"/>
                    <a:cs typeface="Times New Roman" panose="02020603050405020304" pitchFamily="18" charset="0"/>
                    <a:sym typeface="Calibri"/>
                  </a:rPr>
                  <a:t>0</a:t>
                </a:r>
                <a:endPar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108" name="TextBox 107">
                <a:extLst>
                  <a:ext uri="{FF2B5EF4-FFF2-40B4-BE49-F238E27FC236}">
                    <a16:creationId xmlns:a16="http://schemas.microsoft.com/office/drawing/2014/main" id="{9A5D2BB3-FCCD-0841-89CE-3CD8F5587FA1}"/>
                  </a:ext>
                </a:extLst>
              </p:cNvPr>
              <p:cNvSpPr txBox="1"/>
              <p:nvPr/>
            </p:nvSpPr>
            <p:spPr>
              <a:xfrm>
                <a:off x="1926844" y="1992303"/>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1</a:t>
                </a:r>
              </a:p>
            </p:txBody>
          </p:sp>
          <p:sp>
            <p:nvSpPr>
              <p:cNvPr id="109" name="TextBox 108">
                <a:extLst>
                  <a:ext uri="{FF2B5EF4-FFF2-40B4-BE49-F238E27FC236}">
                    <a16:creationId xmlns:a16="http://schemas.microsoft.com/office/drawing/2014/main" id="{B29D67A2-CD33-C841-B5BA-31E6DD8C28E5}"/>
                  </a:ext>
                </a:extLst>
              </p:cNvPr>
              <p:cNvSpPr txBox="1"/>
              <p:nvPr/>
            </p:nvSpPr>
            <p:spPr>
              <a:xfrm>
                <a:off x="1191887" y="2306695"/>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0</a:t>
                </a:r>
              </a:p>
            </p:txBody>
          </p:sp>
          <p:sp>
            <p:nvSpPr>
              <p:cNvPr id="110" name="TextBox 109">
                <a:extLst>
                  <a:ext uri="{FF2B5EF4-FFF2-40B4-BE49-F238E27FC236}">
                    <a16:creationId xmlns:a16="http://schemas.microsoft.com/office/drawing/2014/main" id="{E6F1B7B9-7305-B94B-9B04-3DA2B928134E}"/>
                  </a:ext>
                </a:extLst>
              </p:cNvPr>
              <p:cNvSpPr txBox="1"/>
              <p:nvPr/>
            </p:nvSpPr>
            <p:spPr>
              <a:xfrm>
                <a:off x="1566909" y="2305291"/>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dirty="0">
                    <a:solidFill>
                      <a:srgbClr val="000000"/>
                    </a:solidFill>
                    <a:latin typeface="Times New Roman" panose="02020603050405020304" pitchFamily="18" charset="0"/>
                    <a:cs typeface="Times New Roman" panose="02020603050405020304" pitchFamily="18" charset="0"/>
                    <a:sym typeface="Calibri"/>
                  </a:rPr>
                  <a:t>1</a:t>
                </a:r>
                <a:endPar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111" name="TextBox 110">
                <a:extLst>
                  <a:ext uri="{FF2B5EF4-FFF2-40B4-BE49-F238E27FC236}">
                    <a16:creationId xmlns:a16="http://schemas.microsoft.com/office/drawing/2014/main" id="{70859C27-FC3C-F441-B44E-2198E071C99C}"/>
                  </a:ext>
                </a:extLst>
              </p:cNvPr>
              <p:cNvSpPr txBox="1"/>
              <p:nvPr/>
            </p:nvSpPr>
            <p:spPr>
              <a:xfrm>
                <a:off x="1941018" y="2293562"/>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1</a:t>
                </a:r>
              </a:p>
            </p:txBody>
          </p:sp>
          <p:sp>
            <p:nvSpPr>
              <p:cNvPr id="112" name="TextBox 111">
                <a:extLst>
                  <a:ext uri="{FF2B5EF4-FFF2-40B4-BE49-F238E27FC236}">
                    <a16:creationId xmlns:a16="http://schemas.microsoft.com/office/drawing/2014/main" id="{8A9FBEB2-56B5-9847-9BEE-BBD05AD6EAB5}"/>
                  </a:ext>
                </a:extLst>
              </p:cNvPr>
              <p:cNvSpPr txBox="1"/>
              <p:nvPr/>
            </p:nvSpPr>
            <p:spPr>
              <a:xfrm>
                <a:off x="1195428" y="2905667"/>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1</a:t>
                </a:r>
              </a:p>
            </p:txBody>
          </p:sp>
          <p:sp>
            <p:nvSpPr>
              <p:cNvPr id="113" name="TextBox 112">
                <a:extLst>
                  <a:ext uri="{FF2B5EF4-FFF2-40B4-BE49-F238E27FC236}">
                    <a16:creationId xmlns:a16="http://schemas.microsoft.com/office/drawing/2014/main" id="{15958147-6263-0143-B231-D3261425E5A6}"/>
                  </a:ext>
                </a:extLst>
              </p:cNvPr>
              <p:cNvSpPr txBox="1"/>
              <p:nvPr/>
            </p:nvSpPr>
            <p:spPr>
              <a:xfrm>
                <a:off x="1570450" y="2904263"/>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dirty="0">
                    <a:solidFill>
                      <a:srgbClr val="000000"/>
                    </a:solidFill>
                    <a:latin typeface="Times New Roman" panose="02020603050405020304" pitchFamily="18" charset="0"/>
                    <a:cs typeface="Times New Roman" panose="02020603050405020304" pitchFamily="18" charset="0"/>
                    <a:sym typeface="Calibri"/>
                  </a:rPr>
                  <a:t>1</a:t>
                </a:r>
                <a:endPar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114" name="TextBox 113">
                <a:extLst>
                  <a:ext uri="{FF2B5EF4-FFF2-40B4-BE49-F238E27FC236}">
                    <a16:creationId xmlns:a16="http://schemas.microsoft.com/office/drawing/2014/main" id="{CAD9D777-F441-8C42-A1EE-5BAAF7CAE98B}"/>
                  </a:ext>
                </a:extLst>
              </p:cNvPr>
              <p:cNvSpPr txBox="1"/>
              <p:nvPr/>
            </p:nvSpPr>
            <p:spPr>
              <a:xfrm>
                <a:off x="1944559" y="2892534"/>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1</a:t>
                </a:r>
              </a:p>
            </p:txBody>
          </p:sp>
          <p:sp>
            <p:nvSpPr>
              <p:cNvPr id="115" name="TextBox 114">
                <a:extLst>
                  <a:ext uri="{FF2B5EF4-FFF2-40B4-BE49-F238E27FC236}">
                    <a16:creationId xmlns:a16="http://schemas.microsoft.com/office/drawing/2014/main" id="{6EF3CB89-E586-4344-9615-77419A80B433}"/>
                  </a:ext>
                </a:extLst>
              </p:cNvPr>
              <p:cNvSpPr txBox="1"/>
              <p:nvPr/>
            </p:nvSpPr>
            <p:spPr>
              <a:xfrm rot="5400000">
                <a:off x="847192" y="2583555"/>
                <a:ext cx="2510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sp>
            <p:nvSpPr>
              <p:cNvPr id="116" name="TextBox 115">
                <a:extLst>
                  <a:ext uri="{FF2B5EF4-FFF2-40B4-BE49-F238E27FC236}">
                    <a16:creationId xmlns:a16="http://schemas.microsoft.com/office/drawing/2014/main" id="{7B8D147B-BB04-BB42-892A-7B4DC2BCD22A}"/>
                  </a:ext>
                </a:extLst>
              </p:cNvPr>
              <p:cNvSpPr txBox="1"/>
              <p:nvPr/>
            </p:nvSpPr>
            <p:spPr>
              <a:xfrm rot="5400000">
                <a:off x="1596495" y="2550833"/>
                <a:ext cx="2510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cxnSp>
            <p:nvCxnSpPr>
              <p:cNvPr id="119" name="Straight Connector 118">
                <a:extLst>
                  <a:ext uri="{FF2B5EF4-FFF2-40B4-BE49-F238E27FC236}">
                    <a16:creationId xmlns:a16="http://schemas.microsoft.com/office/drawing/2014/main" id="{D7375EAB-5B65-8C47-B8BA-ABD3C72256A7}"/>
                  </a:ext>
                </a:extLst>
              </p:cNvPr>
              <p:cNvCxnSpPr>
                <a:cxnSpLocks/>
              </p:cNvCxnSpPr>
              <p:nvPr/>
            </p:nvCxnSpPr>
            <p:spPr>
              <a:xfrm flipV="1">
                <a:off x="673574" y="1976337"/>
                <a:ext cx="2028251" cy="19330"/>
              </a:xfrm>
              <a:prstGeom prst="line">
                <a:avLst/>
              </a:prstGeom>
              <a:noFill/>
              <a:ln w="635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1" name="Straight Connector 120">
                <a:extLst>
                  <a:ext uri="{FF2B5EF4-FFF2-40B4-BE49-F238E27FC236}">
                    <a16:creationId xmlns:a16="http://schemas.microsoft.com/office/drawing/2014/main" id="{01C7E3C5-DD92-8E46-BD54-14995C48C37E}"/>
                  </a:ext>
                </a:extLst>
              </p:cNvPr>
              <p:cNvCxnSpPr>
                <a:cxnSpLocks/>
              </p:cNvCxnSpPr>
              <p:nvPr/>
            </p:nvCxnSpPr>
            <p:spPr>
              <a:xfrm>
                <a:off x="1118074" y="1733671"/>
                <a:ext cx="9473" cy="1447589"/>
              </a:xfrm>
              <a:prstGeom prst="line">
                <a:avLst/>
              </a:prstGeom>
              <a:noFill/>
              <a:ln w="635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130" name="TextBox 129">
              <a:extLst>
                <a:ext uri="{FF2B5EF4-FFF2-40B4-BE49-F238E27FC236}">
                  <a16:creationId xmlns:a16="http://schemas.microsoft.com/office/drawing/2014/main" id="{2F44A5B2-BAEB-0744-A49D-40F722B31A44}"/>
                </a:ext>
              </a:extLst>
            </p:cNvPr>
            <p:cNvSpPr txBox="1"/>
            <p:nvPr/>
          </p:nvSpPr>
          <p:spPr>
            <a:xfrm>
              <a:off x="2856860" y="1601949"/>
              <a:ext cx="2333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latin typeface="Times New Roman" panose="02020603050405020304" pitchFamily="18" charset="0"/>
                  <a:cs typeface="Times New Roman" panose="02020603050405020304" pitchFamily="18" charset="0"/>
                  <a:sym typeface="Calibri"/>
                </a:rPr>
                <a:t>y</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131" name="TextBox 130">
              <a:extLst>
                <a:ext uri="{FF2B5EF4-FFF2-40B4-BE49-F238E27FC236}">
                  <a16:creationId xmlns:a16="http://schemas.microsoft.com/office/drawing/2014/main" id="{AAB4AAA4-4EA9-3A49-A19D-A2340BF327B6}"/>
                </a:ext>
              </a:extLst>
            </p:cNvPr>
            <p:cNvSpPr txBox="1"/>
            <p:nvPr/>
          </p:nvSpPr>
          <p:spPr>
            <a:xfrm>
              <a:off x="2840527" y="2030692"/>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0</a:t>
              </a:r>
            </a:p>
          </p:txBody>
        </p:sp>
        <p:sp>
          <p:nvSpPr>
            <p:cNvPr id="132" name="TextBox 131">
              <a:extLst>
                <a:ext uri="{FF2B5EF4-FFF2-40B4-BE49-F238E27FC236}">
                  <a16:creationId xmlns:a16="http://schemas.microsoft.com/office/drawing/2014/main" id="{F642519E-53B1-624D-B7CB-ABBC4CB5A96A}"/>
                </a:ext>
              </a:extLst>
            </p:cNvPr>
            <p:cNvSpPr txBox="1"/>
            <p:nvPr/>
          </p:nvSpPr>
          <p:spPr>
            <a:xfrm>
              <a:off x="2854701" y="2331121"/>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1</a:t>
              </a:r>
            </a:p>
          </p:txBody>
        </p:sp>
        <p:sp>
          <p:nvSpPr>
            <p:cNvPr id="133" name="TextBox 132">
              <a:extLst>
                <a:ext uri="{FF2B5EF4-FFF2-40B4-BE49-F238E27FC236}">
                  <a16:creationId xmlns:a16="http://schemas.microsoft.com/office/drawing/2014/main" id="{29A43552-9D7F-3B41-A751-9034100B3CA9}"/>
                </a:ext>
              </a:extLst>
            </p:cNvPr>
            <p:cNvSpPr txBox="1"/>
            <p:nvPr/>
          </p:nvSpPr>
          <p:spPr>
            <a:xfrm>
              <a:off x="2858045" y="2918550"/>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1</a:t>
              </a:r>
            </a:p>
          </p:txBody>
        </p:sp>
        <p:sp>
          <p:nvSpPr>
            <p:cNvPr id="134" name="TextBox 133">
              <a:extLst>
                <a:ext uri="{FF2B5EF4-FFF2-40B4-BE49-F238E27FC236}">
                  <a16:creationId xmlns:a16="http://schemas.microsoft.com/office/drawing/2014/main" id="{29977E60-E595-804D-BDA9-46FFDDF0F250}"/>
                </a:ext>
              </a:extLst>
            </p:cNvPr>
            <p:cNvSpPr txBox="1"/>
            <p:nvPr/>
          </p:nvSpPr>
          <p:spPr>
            <a:xfrm rot="5400000">
              <a:off x="2880503" y="2579174"/>
              <a:ext cx="2510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grpSp>
      <p:grpSp>
        <p:nvGrpSpPr>
          <p:cNvPr id="184" name="Group 183">
            <a:extLst>
              <a:ext uri="{FF2B5EF4-FFF2-40B4-BE49-F238E27FC236}">
                <a16:creationId xmlns:a16="http://schemas.microsoft.com/office/drawing/2014/main" id="{0DC53B79-1751-3842-B13F-BFE338CCD70F}"/>
              </a:ext>
            </a:extLst>
          </p:cNvPr>
          <p:cNvGrpSpPr/>
          <p:nvPr/>
        </p:nvGrpSpPr>
        <p:grpSpPr>
          <a:xfrm>
            <a:off x="3614302" y="2397765"/>
            <a:ext cx="3349716" cy="2675560"/>
            <a:chOff x="4441275" y="1736539"/>
            <a:chExt cx="3349716" cy="2675560"/>
          </a:xfrm>
        </p:grpSpPr>
        <p:grpSp>
          <p:nvGrpSpPr>
            <p:cNvPr id="152" name="Group 151">
              <a:extLst>
                <a:ext uri="{FF2B5EF4-FFF2-40B4-BE49-F238E27FC236}">
                  <a16:creationId xmlns:a16="http://schemas.microsoft.com/office/drawing/2014/main" id="{0927704A-21AC-3E4D-A1BE-37EDD601F4A2}"/>
                </a:ext>
              </a:extLst>
            </p:cNvPr>
            <p:cNvGrpSpPr/>
            <p:nvPr/>
          </p:nvGrpSpPr>
          <p:grpSpPr>
            <a:xfrm>
              <a:off x="5085111" y="1736539"/>
              <a:ext cx="2704295" cy="2078134"/>
              <a:chOff x="5922918" y="1080773"/>
              <a:chExt cx="2704295" cy="2078134"/>
            </a:xfrm>
          </p:grpSpPr>
          <p:sp>
            <p:nvSpPr>
              <p:cNvPr id="149" name="Rectangle 148">
                <a:extLst>
                  <a:ext uri="{FF2B5EF4-FFF2-40B4-BE49-F238E27FC236}">
                    <a16:creationId xmlns:a16="http://schemas.microsoft.com/office/drawing/2014/main" id="{413047D5-A6E7-F748-A62C-E29BF3824F0B}"/>
                  </a:ext>
                </a:extLst>
              </p:cNvPr>
              <p:cNvSpPr/>
              <p:nvPr/>
            </p:nvSpPr>
            <p:spPr>
              <a:xfrm>
                <a:off x="6989164" y="1094833"/>
                <a:ext cx="634447" cy="2064074"/>
              </a:xfrm>
              <a:prstGeom prst="rect">
                <a:avLst/>
              </a:prstGeom>
              <a:solidFill>
                <a:schemeClr val="bg1">
                  <a:lumMod val="8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7" name="Rectangle 96">
                <a:extLst>
                  <a:ext uri="{FF2B5EF4-FFF2-40B4-BE49-F238E27FC236}">
                    <a16:creationId xmlns:a16="http://schemas.microsoft.com/office/drawing/2014/main" id="{9D8FAD21-DCB8-1A40-B99B-814C521059E2}"/>
                  </a:ext>
                </a:extLst>
              </p:cNvPr>
              <p:cNvSpPr/>
              <p:nvPr/>
            </p:nvSpPr>
            <p:spPr>
              <a:xfrm>
                <a:off x="8077903" y="1767597"/>
                <a:ext cx="549310" cy="710397"/>
              </a:xfrm>
              <a:prstGeom prst="rect">
                <a:avLst/>
              </a:prstGeom>
              <a:solidFill>
                <a:schemeClr val="bg1">
                  <a:lumMod val="8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4" name="Rectangle 93">
                <a:extLst>
                  <a:ext uri="{FF2B5EF4-FFF2-40B4-BE49-F238E27FC236}">
                    <a16:creationId xmlns:a16="http://schemas.microsoft.com/office/drawing/2014/main" id="{3CB837A5-3928-6F4D-82E1-0997ADAFEB9B}"/>
                  </a:ext>
                </a:extLst>
              </p:cNvPr>
              <p:cNvSpPr/>
              <p:nvPr/>
            </p:nvSpPr>
            <p:spPr>
              <a:xfrm>
                <a:off x="5922918" y="1080773"/>
                <a:ext cx="634447" cy="2064074"/>
              </a:xfrm>
              <a:prstGeom prst="rect">
                <a:avLst/>
              </a:prstGeom>
              <a:solidFill>
                <a:schemeClr val="bg1">
                  <a:lumMod val="8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nvGrpSpPr>
              <p:cNvPr id="63" name="Group 62">
                <a:extLst>
                  <a:ext uri="{FF2B5EF4-FFF2-40B4-BE49-F238E27FC236}">
                    <a16:creationId xmlns:a16="http://schemas.microsoft.com/office/drawing/2014/main" id="{D7CE393E-16EA-7D4C-BD21-EB8DFE066B62}"/>
                  </a:ext>
                </a:extLst>
              </p:cNvPr>
              <p:cNvGrpSpPr/>
              <p:nvPr/>
            </p:nvGrpSpPr>
            <p:grpSpPr>
              <a:xfrm>
                <a:off x="5996686" y="1137912"/>
                <a:ext cx="2598419" cy="1985669"/>
                <a:chOff x="1765003" y="1846155"/>
                <a:chExt cx="1492103" cy="1220973"/>
              </a:xfrm>
            </p:grpSpPr>
            <p:sp>
              <p:nvSpPr>
                <p:cNvPr id="5" name="Oval 4">
                  <a:extLst>
                    <a:ext uri="{FF2B5EF4-FFF2-40B4-BE49-F238E27FC236}">
                      <a16:creationId xmlns:a16="http://schemas.microsoft.com/office/drawing/2014/main" id="{2809C05C-004F-D146-9E27-44C843352310}"/>
                    </a:ext>
                  </a:extLst>
                </p:cNvPr>
                <p:cNvSpPr/>
                <p:nvPr/>
              </p:nvSpPr>
              <p:spPr>
                <a:xfrm>
                  <a:off x="1765004" y="1846155"/>
                  <a:ext cx="287079" cy="308344"/>
                </a:xfrm>
                <a:prstGeom prst="ellipse">
                  <a:avLst/>
                </a:prstGeom>
                <a:solidFill>
                  <a:srgbClr val="FFFFFF"/>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 name="Oval 5">
                  <a:extLst>
                    <a:ext uri="{FF2B5EF4-FFF2-40B4-BE49-F238E27FC236}">
                      <a16:creationId xmlns:a16="http://schemas.microsoft.com/office/drawing/2014/main" id="{35C9D7A6-27AB-D642-8196-70246593F49D}"/>
                    </a:ext>
                  </a:extLst>
                </p:cNvPr>
                <p:cNvSpPr/>
                <p:nvPr/>
              </p:nvSpPr>
              <p:spPr>
                <a:xfrm>
                  <a:off x="1765003" y="2289178"/>
                  <a:ext cx="287079" cy="308344"/>
                </a:xfrm>
                <a:prstGeom prst="ellipse">
                  <a:avLst/>
                </a:prstGeom>
                <a:solidFill>
                  <a:srgbClr val="FFFFFF"/>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 name="Oval 6">
                  <a:extLst>
                    <a:ext uri="{FF2B5EF4-FFF2-40B4-BE49-F238E27FC236}">
                      <a16:creationId xmlns:a16="http://schemas.microsoft.com/office/drawing/2014/main" id="{FE69503E-7D0E-2443-A3F6-0DB81E00AC97}"/>
                    </a:ext>
                  </a:extLst>
                </p:cNvPr>
                <p:cNvSpPr/>
                <p:nvPr/>
              </p:nvSpPr>
              <p:spPr>
                <a:xfrm>
                  <a:off x="1765003" y="2754353"/>
                  <a:ext cx="287079" cy="308344"/>
                </a:xfrm>
                <a:prstGeom prst="ellipse">
                  <a:avLst/>
                </a:prstGeom>
                <a:solidFill>
                  <a:srgbClr val="FFFFFF"/>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 name="Oval 8">
                  <a:extLst>
                    <a:ext uri="{FF2B5EF4-FFF2-40B4-BE49-F238E27FC236}">
                      <a16:creationId xmlns:a16="http://schemas.microsoft.com/office/drawing/2014/main" id="{85A89040-593A-3A4A-9952-9009D34CFA6A}"/>
                    </a:ext>
                  </a:extLst>
                </p:cNvPr>
                <p:cNvSpPr/>
                <p:nvPr/>
              </p:nvSpPr>
              <p:spPr>
                <a:xfrm>
                  <a:off x="2367515" y="1852359"/>
                  <a:ext cx="287079" cy="308344"/>
                </a:xfrm>
                <a:prstGeom prst="ellipse">
                  <a:avLst/>
                </a:prstGeom>
                <a:solidFill>
                  <a:srgbClr val="FFFFFF"/>
                </a:solidFill>
                <a:ln w="25400" cap="flat">
                  <a:solidFill>
                    <a:srgbClr val="C0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 name="Oval 9">
                  <a:extLst>
                    <a:ext uri="{FF2B5EF4-FFF2-40B4-BE49-F238E27FC236}">
                      <a16:creationId xmlns:a16="http://schemas.microsoft.com/office/drawing/2014/main" id="{FABA22EC-2BEC-7846-BB24-07D4127269B3}"/>
                    </a:ext>
                  </a:extLst>
                </p:cNvPr>
                <p:cNvSpPr/>
                <p:nvPr/>
              </p:nvSpPr>
              <p:spPr>
                <a:xfrm>
                  <a:off x="2367515" y="2296268"/>
                  <a:ext cx="287079" cy="308344"/>
                </a:xfrm>
                <a:prstGeom prst="ellipse">
                  <a:avLst/>
                </a:prstGeom>
                <a:solidFill>
                  <a:srgbClr val="FFFFFF"/>
                </a:solidFill>
                <a:ln w="25400" cap="flat">
                  <a:solidFill>
                    <a:srgbClr val="C0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 name="Oval 10">
                  <a:extLst>
                    <a:ext uri="{FF2B5EF4-FFF2-40B4-BE49-F238E27FC236}">
                      <a16:creationId xmlns:a16="http://schemas.microsoft.com/office/drawing/2014/main" id="{188BC5CC-AD2F-5E4A-99E3-C7C30679B82F}"/>
                    </a:ext>
                  </a:extLst>
                </p:cNvPr>
                <p:cNvSpPr/>
                <p:nvPr/>
              </p:nvSpPr>
              <p:spPr>
                <a:xfrm>
                  <a:off x="2367514" y="2758784"/>
                  <a:ext cx="287079" cy="308344"/>
                </a:xfrm>
                <a:prstGeom prst="ellipse">
                  <a:avLst/>
                </a:prstGeom>
                <a:solidFill>
                  <a:srgbClr val="FFFFFF"/>
                </a:solidFill>
                <a:ln w="25400" cap="flat">
                  <a:solidFill>
                    <a:srgbClr val="C0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Oval 11">
                  <a:extLst>
                    <a:ext uri="{FF2B5EF4-FFF2-40B4-BE49-F238E27FC236}">
                      <a16:creationId xmlns:a16="http://schemas.microsoft.com/office/drawing/2014/main" id="{89A348FF-41B8-A641-8A6B-9C6F396776CC}"/>
                    </a:ext>
                  </a:extLst>
                </p:cNvPr>
                <p:cNvSpPr/>
                <p:nvPr/>
              </p:nvSpPr>
              <p:spPr>
                <a:xfrm>
                  <a:off x="2970027" y="2292723"/>
                  <a:ext cx="287079" cy="308344"/>
                </a:xfrm>
                <a:prstGeom prst="ellipse">
                  <a:avLst/>
                </a:prstGeom>
                <a:solidFill>
                  <a:srgbClr val="FFFFFF"/>
                </a:solidFill>
                <a:ln w="25400" cap="flat">
                  <a:solidFill>
                    <a:srgbClr val="00B05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cxnSp>
              <p:nvCxnSpPr>
                <p:cNvPr id="14" name="Straight Arrow Connector 13">
                  <a:extLst>
                    <a:ext uri="{FF2B5EF4-FFF2-40B4-BE49-F238E27FC236}">
                      <a16:creationId xmlns:a16="http://schemas.microsoft.com/office/drawing/2014/main" id="{73C940EC-DA66-7F42-8744-85076A5FE617}"/>
                    </a:ext>
                  </a:extLst>
                </p:cNvPr>
                <p:cNvCxnSpPr>
                  <a:cxnSpLocks/>
                  <a:stCxn id="5" idx="6"/>
                  <a:endCxn id="9" idx="2"/>
                </p:cNvCxnSpPr>
                <p:nvPr/>
              </p:nvCxnSpPr>
              <p:spPr>
                <a:xfrm>
                  <a:off x="2052083" y="2000327"/>
                  <a:ext cx="315432" cy="6204"/>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 name="Straight Arrow Connector 15">
                  <a:extLst>
                    <a:ext uri="{FF2B5EF4-FFF2-40B4-BE49-F238E27FC236}">
                      <a16:creationId xmlns:a16="http://schemas.microsoft.com/office/drawing/2014/main" id="{07B9BDBF-61AF-D941-B608-F27FA6EDE727}"/>
                    </a:ext>
                  </a:extLst>
                </p:cNvPr>
                <p:cNvCxnSpPr>
                  <a:cxnSpLocks/>
                  <a:stCxn id="6" idx="6"/>
                  <a:endCxn id="10" idx="2"/>
                </p:cNvCxnSpPr>
                <p:nvPr/>
              </p:nvCxnSpPr>
              <p:spPr>
                <a:xfrm>
                  <a:off x="2052082" y="2443350"/>
                  <a:ext cx="315433" cy="709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9" name="Straight Arrow Connector 18">
                  <a:extLst>
                    <a:ext uri="{FF2B5EF4-FFF2-40B4-BE49-F238E27FC236}">
                      <a16:creationId xmlns:a16="http://schemas.microsoft.com/office/drawing/2014/main" id="{5AD968EE-E937-4B45-8875-AE9734DE1300}"/>
                    </a:ext>
                  </a:extLst>
                </p:cNvPr>
                <p:cNvCxnSpPr>
                  <a:cxnSpLocks/>
                  <a:stCxn id="7" idx="6"/>
                  <a:endCxn id="11" idx="2"/>
                </p:cNvCxnSpPr>
                <p:nvPr/>
              </p:nvCxnSpPr>
              <p:spPr>
                <a:xfrm>
                  <a:off x="2052082" y="2908525"/>
                  <a:ext cx="315432" cy="4431"/>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2" name="Straight Arrow Connector 21">
                  <a:extLst>
                    <a:ext uri="{FF2B5EF4-FFF2-40B4-BE49-F238E27FC236}">
                      <a16:creationId xmlns:a16="http://schemas.microsoft.com/office/drawing/2014/main" id="{90C3000B-B97D-1C4A-AED6-381CF5C3B682}"/>
                    </a:ext>
                  </a:extLst>
                </p:cNvPr>
                <p:cNvCxnSpPr>
                  <a:cxnSpLocks/>
                  <a:endCxn id="11" idx="2"/>
                </p:cNvCxnSpPr>
                <p:nvPr/>
              </p:nvCxnSpPr>
              <p:spPr>
                <a:xfrm>
                  <a:off x="2052081" y="2019387"/>
                  <a:ext cx="315433" cy="893569"/>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5" name="Straight Arrow Connector 24">
                  <a:extLst>
                    <a:ext uri="{FF2B5EF4-FFF2-40B4-BE49-F238E27FC236}">
                      <a16:creationId xmlns:a16="http://schemas.microsoft.com/office/drawing/2014/main" id="{632246DC-1430-1D4A-9497-723D1504DB42}"/>
                    </a:ext>
                  </a:extLst>
                </p:cNvPr>
                <p:cNvCxnSpPr>
                  <a:cxnSpLocks/>
                  <a:endCxn id="10" idx="2"/>
                </p:cNvCxnSpPr>
                <p:nvPr/>
              </p:nvCxnSpPr>
              <p:spPr>
                <a:xfrm>
                  <a:off x="2052082" y="2003429"/>
                  <a:ext cx="315433" cy="447011"/>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19BC778E-2AF6-DC45-AB76-10ACC019AB4F}"/>
                    </a:ext>
                  </a:extLst>
                </p:cNvPr>
                <p:cNvCxnSpPr>
                  <a:cxnSpLocks/>
                  <a:stCxn id="6" idx="6"/>
                  <a:endCxn id="9" idx="2"/>
                </p:cNvCxnSpPr>
                <p:nvPr/>
              </p:nvCxnSpPr>
              <p:spPr>
                <a:xfrm flipV="1">
                  <a:off x="2052082" y="2006531"/>
                  <a:ext cx="315433" cy="436819"/>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2" name="Straight Arrow Connector 31">
                  <a:extLst>
                    <a:ext uri="{FF2B5EF4-FFF2-40B4-BE49-F238E27FC236}">
                      <a16:creationId xmlns:a16="http://schemas.microsoft.com/office/drawing/2014/main" id="{A7705305-F46F-814F-B483-824AEA655C0F}"/>
                    </a:ext>
                  </a:extLst>
                </p:cNvPr>
                <p:cNvCxnSpPr>
                  <a:cxnSpLocks/>
                  <a:stCxn id="7" idx="6"/>
                </p:cNvCxnSpPr>
                <p:nvPr/>
              </p:nvCxnSpPr>
              <p:spPr>
                <a:xfrm flipV="1">
                  <a:off x="2052082" y="2039317"/>
                  <a:ext cx="300171" cy="869208"/>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9" name="Straight Arrow Connector 38">
                  <a:extLst>
                    <a:ext uri="{FF2B5EF4-FFF2-40B4-BE49-F238E27FC236}">
                      <a16:creationId xmlns:a16="http://schemas.microsoft.com/office/drawing/2014/main" id="{B3E3937C-C1E8-3E46-B8B1-3A38C387B58A}"/>
                    </a:ext>
                  </a:extLst>
                </p:cNvPr>
                <p:cNvCxnSpPr>
                  <a:cxnSpLocks/>
                  <a:stCxn id="6" idx="6"/>
                  <a:endCxn id="11" idx="2"/>
                </p:cNvCxnSpPr>
                <p:nvPr/>
              </p:nvCxnSpPr>
              <p:spPr>
                <a:xfrm>
                  <a:off x="2052082" y="2443350"/>
                  <a:ext cx="315432" cy="469606"/>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EDF56892-F25E-F045-B0BD-B257D677311E}"/>
                    </a:ext>
                  </a:extLst>
                </p:cNvPr>
                <p:cNvCxnSpPr>
                  <a:cxnSpLocks/>
                  <a:stCxn id="7" idx="6"/>
                  <a:endCxn id="10" idx="2"/>
                </p:cNvCxnSpPr>
                <p:nvPr/>
              </p:nvCxnSpPr>
              <p:spPr>
                <a:xfrm flipV="1">
                  <a:off x="2052082" y="2450440"/>
                  <a:ext cx="315433" cy="45808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3" name="Straight Arrow Connector 42">
                  <a:extLst>
                    <a:ext uri="{FF2B5EF4-FFF2-40B4-BE49-F238E27FC236}">
                      <a16:creationId xmlns:a16="http://schemas.microsoft.com/office/drawing/2014/main" id="{A2F5B88A-5C7B-A349-AE30-1F6F9E516973}"/>
                    </a:ext>
                  </a:extLst>
                </p:cNvPr>
                <p:cNvCxnSpPr>
                  <a:cxnSpLocks/>
                  <a:stCxn id="9" idx="6"/>
                  <a:endCxn id="12" idx="2"/>
                </p:cNvCxnSpPr>
                <p:nvPr/>
              </p:nvCxnSpPr>
              <p:spPr>
                <a:xfrm>
                  <a:off x="2654594" y="2006531"/>
                  <a:ext cx="315433" cy="440364"/>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5" name="Straight Arrow Connector 44">
                  <a:extLst>
                    <a:ext uri="{FF2B5EF4-FFF2-40B4-BE49-F238E27FC236}">
                      <a16:creationId xmlns:a16="http://schemas.microsoft.com/office/drawing/2014/main" id="{1A213056-59A5-5641-9A34-D0DD7582CE87}"/>
                    </a:ext>
                  </a:extLst>
                </p:cNvPr>
                <p:cNvCxnSpPr>
                  <a:cxnSpLocks/>
                  <a:stCxn id="10" idx="6"/>
                  <a:endCxn id="12" idx="2"/>
                </p:cNvCxnSpPr>
                <p:nvPr/>
              </p:nvCxnSpPr>
              <p:spPr>
                <a:xfrm flipV="1">
                  <a:off x="2654594" y="2446895"/>
                  <a:ext cx="315433" cy="354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Arrow Connector 46">
                  <a:extLst>
                    <a:ext uri="{FF2B5EF4-FFF2-40B4-BE49-F238E27FC236}">
                      <a16:creationId xmlns:a16="http://schemas.microsoft.com/office/drawing/2014/main" id="{968A5692-AB5A-0443-A450-E7EFA8A070EF}"/>
                    </a:ext>
                  </a:extLst>
                </p:cNvPr>
                <p:cNvCxnSpPr>
                  <a:cxnSpLocks/>
                  <a:stCxn id="11" idx="6"/>
                  <a:endCxn id="12" idx="2"/>
                </p:cNvCxnSpPr>
                <p:nvPr/>
              </p:nvCxnSpPr>
              <p:spPr>
                <a:xfrm flipV="1">
                  <a:off x="2654593" y="2446895"/>
                  <a:ext cx="315434" cy="466061"/>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grpSp>
        <p:sp>
          <p:nvSpPr>
            <p:cNvPr id="48" name="TextBox 47">
              <a:extLst>
                <a:ext uri="{FF2B5EF4-FFF2-40B4-BE49-F238E27FC236}">
                  <a16:creationId xmlns:a16="http://schemas.microsoft.com/office/drawing/2014/main" id="{F1EA91E0-BB96-5149-8D44-E751863391F2}"/>
                </a:ext>
              </a:extLst>
            </p:cNvPr>
            <p:cNvSpPr txBox="1"/>
            <p:nvPr/>
          </p:nvSpPr>
          <p:spPr>
            <a:xfrm>
              <a:off x="5271825" y="3780804"/>
              <a:ext cx="23820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x</a:t>
              </a:r>
              <a:r>
                <a:rPr kumimoji="0" lang="en-US" sz="1800" b="0" i="1"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rPr>
                <a:t>i</a:t>
              </a:r>
            </a:p>
          </p:txBody>
        </p:sp>
        <p:sp>
          <p:nvSpPr>
            <p:cNvPr id="49" name="TextBox 48">
              <a:extLst>
                <a:ext uri="{FF2B5EF4-FFF2-40B4-BE49-F238E27FC236}">
                  <a16:creationId xmlns:a16="http://schemas.microsoft.com/office/drawing/2014/main" id="{4824E43B-EABC-C945-A2A4-1E8DA5809930}"/>
                </a:ext>
              </a:extLst>
            </p:cNvPr>
            <p:cNvSpPr txBox="1"/>
            <p:nvPr/>
          </p:nvSpPr>
          <p:spPr>
            <a:xfrm>
              <a:off x="6341161" y="3815732"/>
              <a:ext cx="20774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h</a:t>
              </a:r>
            </a:p>
          </p:txBody>
        </p:sp>
        <p:sp>
          <p:nvSpPr>
            <p:cNvPr id="50" name="TextBox 49">
              <a:extLst>
                <a:ext uri="{FF2B5EF4-FFF2-40B4-BE49-F238E27FC236}">
                  <a16:creationId xmlns:a16="http://schemas.microsoft.com/office/drawing/2014/main" id="{7AC9CE23-F323-C64B-8BEC-EB2C3D123F2A}"/>
                </a:ext>
              </a:extLst>
            </p:cNvPr>
            <p:cNvSpPr txBox="1"/>
            <p:nvPr/>
          </p:nvSpPr>
          <p:spPr>
            <a:xfrm>
              <a:off x="7426616" y="3812454"/>
              <a:ext cx="19492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dirty="0" err="1">
                  <a:ln>
                    <a:noFill/>
                  </a:ln>
                  <a:solidFill>
                    <a:srgbClr val="000000"/>
                  </a:solidFill>
                  <a:effectLst/>
                  <a:uFillTx/>
                  <a:latin typeface="Times New Roman" panose="02020603050405020304" pitchFamily="18" charset="0"/>
                  <a:cs typeface="Times New Roman" panose="02020603050405020304" pitchFamily="18" charset="0"/>
                  <a:sym typeface="Calibri"/>
                </a:rPr>
                <a:t>ŷ</a:t>
              </a:r>
              <a:endParaRPr kumimoji="0" lang="en-US" sz="1800"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91" name="TextBox 90">
              <a:extLst>
                <a:ext uri="{FF2B5EF4-FFF2-40B4-BE49-F238E27FC236}">
                  <a16:creationId xmlns:a16="http://schemas.microsoft.com/office/drawing/2014/main" id="{82EAA7C1-1DC3-974B-95A8-754C7341E570}"/>
                </a:ext>
              </a:extLst>
            </p:cNvPr>
            <p:cNvSpPr txBox="1"/>
            <p:nvPr/>
          </p:nvSpPr>
          <p:spPr>
            <a:xfrm>
              <a:off x="5173685" y="4107602"/>
              <a:ext cx="41934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input</a:t>
              </a:r>
            </a:p>
          </p:txBody>
        </p:sp>
        <p:sp>
          <p:nvSpPr>
            <p:cNvPr id="92" name="TextBox 91">
              <a:extLst>
                <a:ext uri="{FF2B5EF4-FFF2-40B4-BE49-F238E27FC236}">
                  <a16:creationId xmlns:a16="http://schemas.microsoft.com/office/drawing/2014/main" id="{5A17C125-0CC0-134C-B18E-9E4E37A023D6}"/>
                </a:ext>
              </a:extLst>
            </p:cNvPr>
            <p:cNvSpPr txBox="1"/>
            <p:nvPr/>
          </p:nvSpPr>
          <p:spPr>
            <a:xfrm>
              <a:off x="6165559" y="4135102"/>
              <a:ext cx="525142"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hidden</a:t>
              </a:r>
            </a:p>
          </p:txBody>
        </p:sp>
        <p:sp>
          <p:nvSpPr>
            <p:cNvPr id="93" name="TextBox 92">
              <a:extLst>
                <a:ext uri="{FF2B5EF4-FFF2-40B4-BE49-F238E27FC236}">
                  <a16:creationId xmlns:a16="http://schemas.microsoft.com/office/drawing/2014/main" id="{8F755370-E276-004E-82D3-778A78C5FCB3}"/>
                </a:ext>
              </a:extLst>
            </p:cNvPr>
            <p:cNvSpPr txBox="1"/>
            <p:nvPr/>
          </p:nvSpPr>
          <p:spPr>
            <a:xfrm>
              <a:off x="7273864" y="4129480"/>
              <a:ext cx="517127"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output</a:t>
              </a:r>
            </a:p>
          </p:txBody>
        </p:sp>
        <p:sp>
          <p:nvSpPr>
            <p:cNvPr id="140" name="TextBox 139">
              <a:extLst>
                <a:ext uri="{FF2B5EF4-FFF2-40B4-BE49-F238E27FC236}">
                  <a16:creationId xmlns:a16="http://schemas.microsoft.com/office/drawing/2014/main" id="{6A94CB7D-7360-9441-8F49-94508230A2AE}"/>
                </a:ext>
              </a:extLst>
            </p:cNvPr>
            <p:cNvSpPr txBox="1"/>
            <p:nvPr/>
          </p:nvSpPr>
          <p:spPr>
            <a:xfrm>
              <a:off x="4501378" y="1813143"/>
              <a:ext cx="2333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latin typeface="Times New Roman" panose="02020603050405020304" pitchFamily="18" charset="0"/>
                  <a:cs typeface="Times New Roman" panose="02020603050405020304" pitchFamily="18" charset="0"/>
                  <a:sym typeface="Calibri"/>
                </a:rPr>
                <a:t>f</a:t>
              </a:r>
              <a:r>
                <a:rPr lang="en-US" baseline="-25000" dirty="0">
                  <a:solidFill>
                    <a:srgbClr val="000000"/>
                  </a:solidFill>
                  <a:latin typeface="Times New Roman" panose="02020603050405020304" pitchFamily="18" charset="0"/>
                  <a:cs typeface="Times New Roman" panose="02020603050405020304" pitchFamily="18" charset="0"/>
                  <a:sym typeface="Calibri"/>
                </a:rPr>
                <a:t>1</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141" name="TextBox 140">
              <a:extLst>
                <a:ext uri="{FF2B5EF4-FFF2-40B4-BE49-F238E27FC236}">
                  <a16:creationId xmlns:a16="http://schemas.microsoft.com/office/drawing/2014/main" id="{870B6ECE-4AF2-174B-8275-7B64CEF0882F}"/>
                </a:ext>
              </a:extLst>
            </p:cNvPr>
            <p:cNvSpPr txBox="1"/>
            <p:nvPr/>
          </p:nvSpPr>
          <p:spPr>
            <a:xfrm>
              <a:off x="4441275" y="2579740"/>
              <a:ext cx="2333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latin typeface="Times New Roman" panose="02020603050405020304" pitchFamily="18" charset="0"/>
                  <a:cs typeface="Times New Roman" panose="02020603050405020304" pitchFamily="18" charset="0"/>
                  <a:sym typeface="Calibri"/>
                </a:rPr>
                <a:t>f</a:t>
              </a:r>
              <a:r>
                <a:rPr lang="en-US" baseline="-25000" dirty="0">
                  <a:solidFill>
                    <a:srgbClr val="000000"/>
                  </a:solidFill>
                  <a:latin typeface="Times New Roman" panose="02020603050405020304" pitchFamily="18" charset="0"/>
                  <a:cs typeface="Times New Roman" panose="02020603050405020304" pitchFamily="18" charset="0"/>
                  <a:sym typeface="Calibri"/>
                </a:rPr>
                <a:t>2</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142" name="TextBox 141">
              <a:extLst>
                <a:ext uri="{FF2B5EF4-FFF2-40B4-BE49-F238E27FC236}">
                  <a16:creationId xmlns:a16="http://schemas.microsoft.com/office/drawing/2014/main" id="{66549EE7-56BF-144B-BF0D-DB2E06B4C4F8}"/>
                </a:ext>
              </a:extLst>
            </p:cNvPr>
            <p:cNvSpPr txBox="1"/>
            <p:nvPr/>
          </p:nvSpPr>
          <p:spPr>
            <a:xfrm>
              <a:off x="4453158" y="3330304"/>
              <a:ext cx="2333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latin typeface="Times New Roman" panose="02020603050405020304" pitchFamily="18" charset="0"/>
                  <a:cs typeface="Times New Roman" panose="02020603050405020304" pitchFamily="18" charset="0"/>
                  <a:sym typeface="Calibri"/>
                </a:rPr>
                <a:t>f</a:t>
              </a:r>
              <a:r>
                <a:rPr lang="en-US" i="1" baseline="-25000" dirty="0">
                  <a:solidFill>
                    <a:srgbClr val="000000"/>
                  </a:solidFill>
                  <a:latin typeface="Times New Roman" panose="02020603050405020304" pitchFamily="18" charset="0"/>
                  <a:cs typeface="Times New Roman" panose="02020603050405020304" pitchFamily="18" charset="0"/>
                  <a:sym typeface="Calibri"/>
                </a:rPr>
                <a:t>3</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cxnSp>
          <p:nvCxnSpPr>
            <p:cNvPr id="144" name="Straight Arrow Connector 143">
              <a:extLst>
                <a:ext uri="{FF2B5EF4-FFF2-40B4-BE49-F238E27FC236}">
                  <a16:creationId xmlns:a16="http://schemas.microsoft.com/office/drawing/2014/main" id="{DDB979F5-FB35-A641-9F69-7552205DCE60}"/>
                </a:ext>
              </a:extLst>
            </p:cNvPr>
            <p:cNvCxnSpPr>
              <a:cxnSpLocks/>
            </p:cNvCxnSpPr>
            <p:nvPr/>
          </p:nvCxnSpPr>
          <p:spPr>
            <a:xfrm>
              <a:off x="4716112" y="3573181"/>
              <a:ext cx="191386"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5" name="Straight Arrow Connector 144">
              <a:extLst>
                <a:ext uri="{FF2B5EF4-FFF2-40B4-BE49-F238E27FC236}">
                  <a16:creationId xmlns:a16="http://schemas.microsoft.com/office/drawing/2014/main" id="{3540F133-4408-8548-84C7-F2D4F3F92C50}"/>
                </a:ext>
              </a:extLst>
            </p:cNvPr>
            <p:cNvCxnSpPr>
              <a:cxnSpLocks/>
            </p:cNvCxnSpPr>
            <p:nvPr/>
          </p:nvCxnSpPr>
          <p:spPr>
            <a:xfrm>
              <a:off x="4718447" y="2068653"/>
              <a:ext cx="191386"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6" name="Straight Arrow Connector 145">
              <a:extLst>
                <a:ext uri="{FF2B5EF4-FFF2-40B4-BE49-F238E27FC236}">
                  <a16:creationId xmlns:a16="http://schemas.microsoft.com/office/drawing/2014/main" id="{78758A7E-1C01-354F-9645-504F72FB19A1}"/>
                </a:ext>
              </a:extLst>
            </p:cNvPr>
            <p:cNvCxnSpPr>
              <a:cxnSpLocks/>
            </p:cNvCxnSpPr>
            <p:nvPr/>
          </p:nvCxnSpPr>
          <p:spPr>
            <a:xfrm>
              <a:off x="4674670" y="2816332"/>
              <a:ext cx="191386"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157" name="TextBox 156">
            <a:extLst>
              <a:ext uri="{FF2B5EF4-FFF2-40B4-BE49-F238E27FC236}">
                <a16:creationId xmlns:a16="http://schemas.microsoft.com/office/drawing/2014/main" id="{905223BE-C5B2-AA44-8F7F-5123B0D5E1BC}"/>
              </a:ext>
            </a:extLst>
          </p:cNvPr>
          <p:cNvSpPr txBox="1"/>
          <p:nvPr/>
        </p:nvSpPr>
        <p:spPr>
          <a:xfrm>
            <a:off x="674277" y="1008543"/>
            <a:ext cx="258955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Fully Connected Networks</a:t>
            </a:r>
          </a:p>
        </p:txBody>
      </p:sp>
      <p:sp>
        <p:nvSpPr>
          <p:cNvPr id="185" name="TextBox 184">
            <a:extLst>
              <a:ext uri="{FF2B5EF4-FFF2-40B4-BE49-F238E27FC236}">
                <a16:creationId xmlns:a16="http://schemas.microsoft.com/office/drawing/2014/main" id="{93FD0FA3-4A09-4D4C-B4C5-343288992D54}"/>
              </a:ext>
            </a:extLst>
          </p:cNvPr>
          <p:cNvSpPr txBox="1"/>
          <p:nvPr/>
        </p:nvSpPr>
        <p:spPr>
          <a:xfrm>
            <a:off x="1273433" y="4270179"/>
            <a:ext cx="895500"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dirty="0">
                <a:solidFill>
                  <a:srgbClr val="000000"/>
                </a:solidFill>
                <a:sym typeface="Calibri"/>
              </a:rPr>
              <a:t>Training data</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sp>
        <p:nvSpPr>
          <p:cNvPr id="187" name="TextBox 186">
            <a:extLst>
              <a:ext uri="{FF2B5EF4-FFF2-40B4-BE49-F238E27FC236}">
                <a16:creationId xmlns:a16="http://schemas.microsoft.com/office/drawing/2014/main" id="{08A3FDF9-25F2-934B-BB5A-3A373E31DFBA}"/>
              </a:ext>
            </a:extLst>
          </p:cNvPr>
          <p:cNvSpPr txBox="1"/>
          <p:nvPr/>
        </p:nvSpPr>
        <p:spPr>
          <a:xfrm>
            <a:off x="8004627" y="1820598"/>
            <a:ext cx="206229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sng" strike="noStrike" cap="none" spc="0" normalizeH="0" baseline="0" dirty="0">
                <a:ln>
                  <a:noFill/>
                </a:ln>
                <a:solidFill>
                  <a:srgbClr val="000000"/>
                </a:solidFill>
                <a:effectLst/>
                <a:uFillTx/>
                <a:latin typeface="+mn-lt"/>
                <a:ea typeface="+mn-ea"/>
                <a:cs typeface="+mn-cs"/>
                <a:sym typeface="Calibri"/>
              </a:rPr>
              <a:t>Forward propagation</a:t>
            </a:r>
          </a:p>
        </p:txBody>
      </p:sp>
      <p:sp>
        <p:nvSpPr>
          <p:cNvPr id="190" name="TextBox 189">
            <a:extLst>
              <a:ext uri="{FF2B5EF4-FFF2-40B4-BE49-F238E27FC236}">
                <a16:creationId xmlns:a16="http://schemas.microsoft.com/office/drawing/2014/main" id="{FEA9C258-8307-AD4D-9E2F-19F0AD0194B5}"/>
              </a:ext>
            </a:extLst>
          </p:cNvPr>
          <p:cNvSpPr txBox="1"/>
          <p:nvPr/>
        </p:nvSpPr>
        <p:spPr>
          <a:xfrm>
            <a:off x="7991002" y="3747242"/>
            <a:ext cx="219406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sng" strike="noStrike" cap="none" spc="0" normalizeH="0" baseline="0" dirty="0">
                <a:ln>
                  <a:noFill/>
                </a:ln>
                <a:solidFill>
                  <a:srgbClr val="000000"/>
                </a:solidFill>
                <a:effectLst/>
                <a:uFillTx/>
                <a:latin typeface="+mn-lt"/>
                <a:ea typeface="+mn-ea"/>
                <a:cs typeface="+mn-cs"/>
                <a:sym typeface="Calibri"/>
              </a:rPr>
              <a:t>Backward propagation</a:t>
            </a:r>
          </a:p>
        </p:txBody>
      </p:sp>
      <p:sp>
        <p:nvSpPr>
          <p:cNvPr id="192" name="TextBox 191">
            <a:extLst>
              <a:ext uri="{FF2B5EF4-FFF2-40B4-BE49-F238E27FC236}">
                <a16:creationId xmlns:a16="http://schemas.microsoft.com/office/drawing/2014/main" id="{2018C39B-604E-F746-9C78-4473BF9EA273}"/>
              </a:ext>
            </a:extLst>
          </p:cNvPr>
          <p:cNvSpPr txBox="1"/>
          <p:nvPr/>
        </p:nvSpPr>
        <p:spPr>
          <a:xfrm>
            <a:off x="8004627" y="4194546"/>
            <a:ext cx="1687319"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dirty="0">
                <a:ln>
                  <a:noFill/>
                </a:ln>
                <a:solidFill>
                  <a:srgbClr val="C00000"/>
                </a:solidFill>
                <a:effectLst/>
                <a:uFillTx/>
                <a:latin typeface="Times New Roman" panose="02020603050405020304" pitchFamily="18" charset="0"/>
                <a:cs typeface="Times New Roman" panose="02020603050405020304" pitchFamily="18" charset="0"/>
                <a:sym typeface="Calibri"/>
              </a:rPr>
              <a:t>W</a:t>
            </a:r>
            <a:r>
              <a:rPr kumimoji="0" lang="en-US" sz="1800" b="0" u="none" strike="noStrike" cap="none" spc="0" normalizeH="0" baseline="-25000" dirty="0">
                <a:ln>
                  <a:noFill/>
                </a:ln>
                <a:solidFill>
                  <a:srgbClr val="C00000"/>
                </a:solidFill>
                <a:effectLst/>
                <a:uFillTx/>
                <a:latin typeface="Times New Roman" panose="02020603050405020304" pitchFamily="18" charset="0"/>
                <a:cs typeface="Times New Roman" panose="02020603050405020304" pitchFamily="18" charset="0"/>
                <a:sym typeface="Calibri"/>
              </a:rPr>
              <a:t>1</a:t>
            </a:r>
            <a:r>
              <a:rPr kumimoji="0" lang="en-US" sz="1800" b="0" i="1" u="none" strike="noStrike" cap="none" spc="0" normalizeH="0" dirty="0">
                <a:ln>
                  <a:noFill/>
                </a:ln>
                <a:solidFill>
                  <a:srgbClr val="C00000"/>
                </a:solidFill>
                <a:effectLst/>
                <a:uFillTx/>
                <a:latin typeface="Times New Roman" panose="02020603050405020304" pitchFamily="18" charset="0"/>
                <a:cs typeface="Times New Roman" panose="02020603050405020304" pitchFamily="18" charset="0"/>
                <a:sym typeface="Calibri"/>
              </a:rPr>
              <a:t> = W</a:t>
            </a:r>
            <a:r>
              <a:rPr kumimoji="0" lang="en-US" sz="1800" b="0" u="none" strike="noStrike" cap="none" spc="0" normalizeH="0" baseline="-25000" dirty="0">
                <a:ln>
                  <a:noFill/>
                </a:ln>
                <a:solidFill>
                  <a:srgbClr val="C00000"/>
                </a:solidFill>
                <a:effectLst/>
                <a:uFillTx/>
                <a:latin typeface="Times New Roman" panose="02020603050405020304" pitchFamily="18" charset="0"/>
                <a:cs typeface="Times New Roman" panose="02020603050405020304" pitchFamily="18" charset="0"/>
                <a:sym typeface="Calibri"/>
              </a:rPr>
              <a:t>1</a:t>
            </a:r>
            <a:r>
              <a:rPr kumimoji="0" lang="en-US" sz="1800" b="0" i="1" u="none" strike="noStrike" cap="none" spc="0" normalizeH="0" dirty="0">
                <a:ln>
                  <a:noFill/>
                </a:ln>
                <a:solidFill>
                  <a:srgbClr val="C00000"/>
                </a:solidFill>
                <a:effectLst/>
                <a:uFillTx/>
                <a:latin typeface="Times New Roman" panose="02020603050405020304" pitchFamily="18" charset="0"/>
                <a:cs typeface="Times New Roman" panose="02020603050405020304" pitchFamily="18" charset="0"/>
                <a:sym typeface="Calibri"/>
              </a:rPr>
              <a:t> - 𝛼𝜕W</a:t>
            </a:r>
            <a:r>
              <a:rPr kumimoji="0" lang="en-US" sz="1800" b="0" u="none" strike="noStrike" cap="none" spc="0" normalizeH="0" baseline="-25000" dirty="0">
                <a:ln>
                  <a:noFill/>
                </a:ln>
                <a:solidFill>
                  <a:srgbClr val="C00000"/>
                </a:solidFill>
                <a:effectLst/>
                <a:uFillTx/>
                <a:latin typeface="Times New Roman" panose="02020603050405020304" pitchFamily="18" charset="0"/>
                <a:cs typeface="Times New Roman" panose="02020603050405020304" pitchFamily="18" charset="0"/>
                <a:sym typeface="Calibri"/>
              </a:rPr>
              <a:t>1</a:t>
            </a:r>
            <a:r>
              <a:rPr kumimoji="0" lang="en-US" sz="1800" b="0" i="1" u="none" strike="noStrike" cap="none" spc="0" normalizeH="0" dirty="0">
                <a:ln>
                  <a:noFill/>
                </a:ln>
                <a:solidFill>
                  <a:srgbClr val="C00000"/>
                </a:solidFill>
                <a:effectLst/>
                <a:uFillTx/>
                <a:latin typeface="Times New Roman" panose="02020603050405020304" pitchFamily="18" charset="0"/>
                <a:cs typeface="Times New Roman" panose="02020603050405020304" pitchFamily="18" charset="0"/>
                <a:sym typeface="Calibri"/>
              </a:rPr>
              <a:t> </a:t>
            </a:r>
          </a:p>
          <a:p>
            <a:pPr hangingPunct="0"/>
            <a:r>
              <a:rPr lang="en-US" i="1" dirty="0">
                <a:solidFill>
                  <a:srgbClr val="C00000"/>
                </a:solidFill>
                <a:latin typeface="Times New Roman" panose="02020603050405020304" pitchFamily="18" charset="0"/>
                <a:cs typeface="Times New Roman" panose="02020603050405020304" pitchFamily="18" charset="0"/>
                <a:sym typeface="Calibri"/>
              </a:rPr>
              <a:t>b</a:t>
            </a:r>
            <a:r>
              <a:rPr lang="en-US" baseline="-25000" dirty="0">
                <a:solidFill>
                  <a:srgbClr val="C00000"/>
                </a:solidFill>
                <a:latin typeface="Times New Roman" panose="02020603050405020304" pitchFamily="18" charset="0"/>
                <a:cs typeface="Times New Roman" panose="02020603050405020304" pitchFamily="18" charset="0"/>
                <a:sym typeface="Calibri"/>
              </a:rPr>
              <a:t>1</a:t>
            </a:r>
            <a:r>
              <a:rPr lang="en-US" i="1" dirty="0">
                <a:solidFill>
                  <a:srgbClr val="C00000"/>
                </a:solidFill>
                <a:latin typeface="Times New Roman" panose="02020603050405020304" pitchFamily="18" charset="0"/>
                <a:cs typeface="Times New Roman" panose="02020603050405020304" pitchFamily="18" charset="0"/>
                <a:sym typeface="Calibri"/>
              </a:rPr>
              <a:t> = b</a:t>
            </a:r>
            <a:r>
              <a:rPr lang="en-US" baseline="-25000" dirty="0">
                <a:solidFill>
                  <a:srgbClr val="C00000"/>
                </a:solidFill>
                <a:latin typeface="Times New Roman" panose="02020603050405020304" pitchFamily="18" charset="0"/>
                <a:cs typeface="Times New Roman" panose="02020603050405020304" pitchFamily="18" charset="0"/>
                <a:sym typeface="Calibri"/>
              </a:rPr>
              <a:t>1</a:t>
            </a:r>
            <a:r>
              <a:rPr lang="en-US" i="1" dirty="0">
                <a:solidFill>
                  <a:srgbClr val="C00000"/>
                </a:solidFill>
                <a:latin typeface="Times New Roman" panose="02020603050405020304" pitchFamily="18" charset="0"/>
                <a:cs typeface="Times New Roman" panose="02020603050405020304" pitchFamily="18" charset="0"/>
                <a:sym typeface="Calibri"/>
              </a:rPr>
              <a:t> - 𝛼𝜕b</a:t>
            </a:r>
            <a:r>
              <a:rPr lang="en-US" baseline="-25000" dirty="0">
                <a:solidFill>
                  <a:srgbClr val="C00000"/>
                </a:solidFill>
                <a:latin typeface="Times New Roman" panose="02020603050405020304" pitchFamily="18" charset="0"/>
                <a:cs typeface="Times New Roman" panose="02020603050405020304" pitchFamily="18" charset="0"/>
                <a:sym typeface="Calibri"/>
              </a:rPr>
              <a:t>1</a:t>
            </a:r>
            <a:r>
              <a:rPr lang="en-US" i="1" dirty="0">
                <a:solidFill>
                  <a:srgbClr val="C00000"/>
                </a:solidFill>
                <a:latin typeface="Times New Roman" panose="02020603050405020304" pitchFamily="18" charset="0"/>
                <a:cs typeface="Times New Roman" panose="02020603050405020304" pitchFamily="18" charset="0"/>
                <a:sym typeface="Calibri"/>
              </a:rPr>
              <a:t> </a:t>
            </a:r>
          </a:p>
          <a:p>
            <a:pPr hangingPunct="0"/>
            <a:r>
              <a:rPr lang="en-US" i="1" dirty="0">
                <a:solidFill>
                  <a:srgbClr val="00B050"/>
                </a:solidFill>
                <a:latin typeface="Times New Roman" panose="02020603050405020304" pitchFamily="18" charset="0"/>
                <a:cs typeface="Times New Roman" panose="02020603050405020304" pitchFamily="18" charset="0"/>
                <a:sym typeface="Calibri"/>
              </a:rPr>
              <a:t>W</a:t>
            </a:r>
            <a:r>
              <a:rPr lang="en-US" i="1" baseline="-25000" dirty="0">
                <a:solidFill>
                  <a:srgbClr val="00B050"/>
                </a:solidFill>
                <a:latin typeface="Times New Roman" panose="02020603050405020304" pitchFamily="18" charset="0"/>
                <a:cs typeface="Times New Roman" panose="02020603050405020304" pitchFamily="18" charset="0"/>
                <a:sym typeface="Calibri"/>
              </a:rPr>
              <a:t>2</a:t>
            </a:r>
            <a:r>
              <a:rPr lang="en-US" i="1" dirty="0">
                <a:solidFill>
                  <a:srgbClr val="00B050"/>
                </a:solidFill>
                <a:latin typeface="Times New Roman" panose="02020603050405020304" pitchFamily="18" charset="0"/>
                <a:cs typeface="Times New Roman" panose="02020603050405020304" pitchFamily="18" charset="0"/>
                <a:sym typeface="Calibri"/>
              </a:rPr>
              <a:t> = W</a:t>
            </a:r>
            <a:r>
              <a:rPr lang="en-US" i="1" baseline="-25000" dirty="0">
                <a:solidFill>
                  <a:srgbClr val="00B050"/>
                </a:solidFill>
                <a:latin typeface="Times New Roman" panose="02020603050405020304" pitchFamily="18" charset="0"/>
                <a:cs typeface="Times New Roman" panose="02020603050405020304" pitchFamily="18" charset="0"/>
                <a:sym typeface="Calibri"/>
              </a:rPr>
              <a:t>2</a:t>
            </a:r>
            <a:r>
              <a:rPr lang="en-US" i="1" dirty="0">
                <a:solidFill>
                  <a:srgbClr val="00B050"/>
                </a:solidFill>
                <a:latin typeface="Times New Roman" panose="02020603050405020304" pitchFamily="18" charset="0"/>
                <a:cs typeface="Times New Roman" panose="02020603050405020304" pitchFamily="18" charset="0"/>
                <a:sym typeface="Calibri"/>
              </a:rPr>
              <a:t> - 𝛼𝜕W</a:t>
            </a:r>
            <a:r>
              <a:rPr lang="en-US" i="1" baseline="-25000" dirty="0">
                <a:solidFill>
                  <a:srgbClr val="00B050"/>
                </a:solidFill>
                <a:latin typeface="Times New Roman" panose="02020603050405020304" pitchFamily="18" charset="0"/>
                <a:cs typeface="Times New Roman" panose="02020603050405020304" pitchFamily="18" charset="0"/>
                <a:sym typeface="Calibri"/>
              </a:rPr>
              <a:t>2</a:t>
            </a:r>
            <a:r>
              <a:rPr lang="en-US" i="1" dirty="0">
                <a:solidFill>
                  <a:srgbClr val="00B050"/>
                </a:solidFill>
                <a:latin typeface="Times New Roman" panose="02020603050405020304" pitchFamily="18" charset="0"/>
                <a:cs typeface="Times New Roman" panose="02020603050405020304" pitchFamily="18" charset="0"/>
                <a:sym typeface="Calibri"/>
              </a:rPr>
              <a:t> </a:t>
            </a:r>
          </a:p>
          <a:p>
            <a:pPr hangingPunct="0"/>
            <a:r>
              <a:rPr lang="en-US" i="1" dirty="0">
                <a:solidFill>
                  <a:srgbClr val="00B050"/>
                </a:solidFill>
                <a:latin typeface="Times New Roman" panose="02020603050405020304" pitchFamily="18" charset="0"/>
                <a:cs typeface="Times New Roman" panose="02020603050405020304" pitchFamily="18" charset="0"/>
                <a:sym typeface="Calibri"/>
              </a:rPr>
              <a:t>b</a:t>
            </a:r>
            <a:r>
              <a:rPr lang="en-US" i="1" baseline="-25000" dirty="0">
                <a:solidFill>
                  <a:srgbClr val="00B050"/>
                </a:solidFill>
                <a:latin typeface="Times New Roman" panose="02020603050405020304" pitchFamily="18" charset="0"/>
                <a:cs typeface="Times New Roman" panose="02020603050405020304" pitchFamily="18" charset="0"/>
                <a:sym typeface="Calibri"/>
              </a:rPr>
              <a:t>2</a:t>
            </a:r>
            <a:r>
              <a:rPr lang="en-US" i="1" dirty="0">
                <a:solidFill>
                  <a:srgbClr val="00B050"/>
                </a:solidFill>
                <a:latin typeface="Times New Roman" panose="02020603050405020304" pitchFamily="18" charset="0"/>
                <a:cs typeface="Times New Roman" panose="02020603050405020304" pitchFamily="18" charset="0"/>
                <a:sym typeface="Calibri"/>
              </a:rPr>
              <a:t> = b</a:t>
            </a:r>
            <a:r>
              <a:rPr lang="en-US" baseline="-25000" dirty="0">
                <a:solidFill>
                  <a:srgbClr val="00B050"/>
                </a:solidFill>
                <a:latin typeface="Times New Roman" panose="02020603050405020304" pitchFamily="18" charset="0"/>
                <a:cs typeface="Times New Roman" panose="02020603050405020304" pitchFamily="18" charset="0"/>
                <a:sym typeface="Calibri"/>
              </a:rPr>
              <a:t>1</a:t>
            </a:r>
            <a:r>
              <a:rPr lang="en-US" i="1" dirty="0">
                <a:solidFill>
                  <a:srgbClr val="00B050"/>
                </a:solidFill>
                <a:latin typeface="Times New Roman" panose="02020603050405020304" pitchFamily="18" charset="0"/>
                <a:cs typeface="Times New Roman" panose="02020603050405020304" pitchFamily="18" charset="0"/>
                <a:sym typeface="Calibri"/>
              </a:rPr>
              <a:t> - 𝛼𝜕b</a:t>
            </a:r>
            <a:r>
              <a:rPr lang="en-US" i="1" baseline="-25000" dirty="0">
                <a:solidFill>
                  <a:srgbClr val="00B050"/>
                </a:solidFill>
                <a:latin typeface="Times New Roman" panose="02020603050405020304" pitchFamily="18" charset="0"/>
                <a:cs typeface="Times New Roman" panose="02020603050405020304" pitchFamily="18" charset="0"/>
                <a:sym typeface="Calibri"/>
              </a:rPr>
              <a:t>2</a:t>
            </a:r>
            <a:r>
              <a:rPr lang="en-US" i="1" dirty="0">
                <a:solidFill>
                  <a:srgbClr val="00B050"/>
                </a:solidFill>
                <a:latin typeface="Times New Roman" panose="02020603050405020304" pitchFamily="18" charset="0"/>
                <a:cs typeface="Times New Roman" panose="02020603050405020304" pitchFamily="18" charset="0"/>
                <a:sym typeface="Calibri"/>
              </a:rPr>
              <a:t>  </a:t>
            </a:r>
          </a:p>
        </p:txBody>
      </p:sp>
      <p:sp>
        <p:nvSpPr>
          <p:cNvPr id="77" name="TextBox 76">
            <a:extLst>
              <a:ext uri="{FF2B5EF4-FFF2-40B4-BE49-F238E27FC236}">
                <a16:creationId xmlns:a16="http://schemas.microsoft.com/office/drawing/2014/main" id="{86FC5A93-E98D-B544-8979-B9BAD8444DF5}"/>
              </a:ext>
            </a:extLst>
          </p:cNvPr>
          <p:cNvSpPr txBox="1"/>
          <p:nvPr/>
        </p:nvSpPr>
        <p:spPr>
          <a:xfrm>
            <a:off x="3693701" y="5570783"/>
            <a:ext cx="3842719" cy="400110"/>
          </a:xfrm>
          <a:prstGeom prst="rect">
            <a:avLst/>
          </a:prstGeom>
          <a:noFill/>
        </p:spPr>
        <p:txBody>
          <a:bodyPr wrap="none" rtlCol="0">
            <a:spAutoFit/>
          </a:bodyPr>
          <a:lstStyle/>
          <a:p>
            <a:r>
              <a:rPr lang="en-US" sz="2000" i="1" dirty="0">
                <a:latin typeface="Times New Roman" panose="02020603050405020304" pitchFamily="18" charset="0"/>
                <a:cs typeface="Times New Roman" panose="02020603050405020304" pitchFamily="18" charset="0"/>
              </a:rPr>
              <a:t>L(</a:t>
            </a:r>
            <a:r>
              <a:rPr lang="en-US" sz="2000" i="1" dirty="0" err="1">
                <a:latin typeface="Times New Roman" panose="02020603050405020304" pitchFamily="18" charset="0"/>
                <a:cs typeface="Times New Roman" panose="02020603050405020304" pitchFamily="18" charset="0"/>
              </a:rPr>
              <a:t>ŷ,y</a:t>
            </a:r>
            <a:r>
              <a:rPr lang="en-US" sz="2000" i="1" dirty="0">
                <a:latin typeface="Times New Roman" panose="02020603050405020304" pitchFamily="18" charset="0"/>
                <a:cs typeface="Times New Roman" panose="02020603050405020304" pitchFamily="18" charset="0"/>
              </a:rPr>
              <a:t>) = - (y log </a:t>
            </a:r>
            <a:r>
              <a:rPr lang="en-US" sz="2000" i="1" dirty="0" err="1">
                <a:latin typeface="Times New Roman" panose="02020603050405020304" pitchFamily="18" charset="0"/>
                <a:cs typeface="Times New Roman" panose="02020603050405020304" pitchFamily="18" charset="0"/>
              </a:rPr>
              <a:t>ŷ</a:t>
            </a:r>
            <a:r>
              <a:rPr lang="en-US" sz="2000" i="1" dirty="0">
                <a:latin typeface="Times New Roman" panose="02020603050405020304" pitchFamily="18" charset="0"/>
                <a:cs typeface="Times New Roman" panose="02020603050405020304" pitchFamily="18" charset="0"/>
              </a:rPr>
              <a:t> + (1-y) log (1-ŷ))</a:t>
            </a:r>
          </a:p>
        </p:txBody>
      </p:sp>
      <p:sp>
        <p:nvSpPr>
          <p:cNvPr id="78" name="TextBox 77">
            <a:extLst>
              <a:ext uri="{FF2B5EF4-FFF2-40B4-BE49-F238E27FC236}">
                <a16:creationId xmlns:a16="http://schemas.microsoft.com/office/drawing/2014/main" id="{1B4B97FD-5B87-C444-9A2B-0450BF96285F}"/>
              </a:ext>
            </a:extLst>
          </p:cNvPr>
          <p:cNvSpPr txBox="1"/>
          <p:nvPr/>
        </p:nvSpPr>
        <p:spPr>
          <a:xfrm>
            <a:off x="3685317" y="5216535"/>
            <a:ext cx="98135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u="sng" dirty="0">
                <a:solidFill>
                  <a:srgbClr val="000000"/>
                </a:solidFill>
                <a:sym typeface="Calibri"/>
              </a:rPr>
              <a:t>Objective</a:t>
            </a:r>
            <a:endParaRPr kumimoji="0" lang="en-US" sz="1800" b="0" i="0" u="sng" strike="noStrike" cap="none" spc="0" normalizeH="0" baseline="0" dirty="0">
              <a:ln>
                <a:noFill/>
              </a:ln>
              <a:solidFill>
                <a:srgbClr val="000000"/>
              </a:solidFill>
              <a:effectLst/>
              <a:uFillTx/>
              <a:latin typeface="+mn-lt"/>
              <a:ea typeface="+mn-ea"/>
              <a:cs typeface="+mn-cs"/>
              <a:sym typeface="Calibri"/>
            </a:endParaRP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A7A460F7-3575-E445-BCE4-20FC299BC155}"/>
                  </a:ext>
                </a:extLst>
              </p:cNvPr>
              <p:cNvSpPr txBox="1"/>
              <p:nvPr/>
            </p:nvSpPr>
            <p:spPr>
              <a:xfrm>
                <a:off x="4000097" y="5980426"/>
                <a:ext cx="2708947" cy="526939"/>
              </a:xfrm>
              <a:prstGeom prst="rect">
                <a:avLst/>
              </a:prstGeom>
              <a:noFill/>
            </p:spPr>
            <p:txBody>
              <a:bodyPr wrap="none" rtlCol="0">
                <a:spAutoFit/>
              </a:bodyPr>
              <a:lstStyle/>
              <a:p>
                <a:r>
                  <a:rPr lang="en-US" dirty="0">
                    <a:latin typeface="IBM Plex Sans" panose="020B0503050203000203" pitchFamily="34" charset="0"/>
                    <a:cs typeface="Times New Roman" panose="02020603050405020304" pitchFamily="18" charset="0"/>
                  </a:rPr>
                  <a:t>Minimize</a:t>
                </a:r>
                <a:r>
                  <a:rPr lang="en-US" dirty="0">
                    <a:latin typeface="Monaco" pitchFamily="2" charset="77"/>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𝑚</m:t>
                        </m:r>
                      </m:den>
                    </m:f>
                    <m:nary>
                      <m:naryPr>
                        <m:chr m:val="∑"/>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𝑚</m:t>
                        </m:r>
                      </m:sup>
                      <m:e>
                        <m:r>
                          <m:rPr>
                            <m:nor/>
                          </m:rPr>
                          <a:rPr lang="en-US" sz="2000" i="1" dirty="0" smtClean="0">
                            <a:latin typeface="Times New Roman" panose="02020603050405020304" pitchFamily="18" charset="0"/>
                            <a:cs typeface="Times New Roman" panose="02020603050405020304" pitchFamily="18" charset="0"/>
                          </a:rPr>
                          <m:t>L</m:t>
                        </m:r>
                        <m:r>
                          <m:rPr>
                            <m:nor/>
                          </m:rPr>
                          <a:rPr lang="en-US" sz="2000" i="1" dirty="0" smtClean="0">
                            <a:latin typeface="Times New Roman" panose="02020603050405020304" pitchFamily="18" charset="0"/>
                            <a:cs typeface="Times New Roman" panose="02020603050405020304" pitchFamily="18" charset="0"/>
                          </a:rPr>
                          <m:t>(ŷ,</m:t>
                        </m:r>
                        <m:r>
                          <m:rPr>
                            <m:nor/>
                          </m:rPr>
                          <a:rPr lang="en-US" sz="2000" i="1" dirty="0" smtClean="0">
                            <a:latin typeface="Times New Roman" panose="02020603050405020304" pitchFamily="18" charset="0"/>
                            <a:cs typeface="Times New Roman" panose="02020603050405020304" pitchFamily="18" charset="0"/>
                          </a:rPr>
                          <m:t>y</m:t>
                        </m:r>
                        <m:r>
                          <m:rPr>
                            <m:nor/>
                          </m:rPr>
                          <a:rPr lang="en-US" sz="2000" i="1" dirty="0" smtClean="0">
                            <a:latin typeface="Times New Roman" panose="02020603050405020304" pitchFamily="18" charset="0"/>
                            <a:cs typeface="Times New Roman" panose="02020603050405020304" pitchFamily="18" charset="0"/>
                          </a:rPr>
                          <m:t>)</m:t>
                        </m:r>
                      </m:e>
                    </m:nary>
                  </m:oMath>
                </a14:m>
                <a:endParaRPr lang="en-US" sz="2000" i="1" dirty="0">
                  <a:latin typeface="Times New Roman" panose="02020603050405020304" pitchFamily="18" charset="0"/>
                  <a:cs typeface="Times New Roman" panose="02020603050405020304" pitchFamily="18" charset="0"/>
                </a:endParaRPr>
              </a:p>
            </p:txBody>
          </p:sp>
        </mc:Choice>
        <mc:Fallback xmlns="">
          <p:sp>
            <p:nvSpPr>
              <p:cNvPr id="79" name="TextBox 78">
                <a:extLst>
                  <a:ext uri="{FF2B5EF4-FFF2-40B4-BE49-F238E27FC236}">
                    <a16:creationId xmlns:a16="http://schemas.microsoft.com/office/drawing/2014/main" id="{A7A460F7-3575-E445-BCE4-20FC299BC155}"/>
                  </a:ext>
                </a:extLst>
              </p:cNvPr>
              <p:cNvSpPr txBox="1">
                <a:spLocks noRot="1" noChangeAspect="1" noMove="1" noResize="1" noEditPoints="1" noAdjustHandles="1" noChangeArrowheads="1" noChangeShapeType="1" noTextEdit="1"/>
              </p:cNvSpPr>
              <p:nvPr/>
            </p:nvSpPr>
            <p:spPr>
              <a:xfrm>
                <a:off x="4000097" y="5980426"/>
                <a:ext cx="2708947" cy="526939"/>
              </a:xfrm>
              <a:prstGeom prst="rect">
                <a:avLst/>
              </a:prstGeom>
              <a:blipFill>
                <a:blip r:embed="rId2"/>
                <a:stretch>
                  <a:fillRect l="-1402" t="-76190" b="-123810"/>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49912669-B0B3-2148-9F7A-CD5F24333FB9}"/>
              </a:ext>
            </a:extLst>
          </p:cNvPr>
          <p:cNvSpPr txBox="1"/>
          <p:nvPr/>
        </p:nvSpPr>
        <p:spPr>
          <a:xfrm>
            <a:off x="4711735" y="1998145"/>
            <a:ext cx="669412" cy="369330"/>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i="1" dirty="0">
                <a:solidFill>
                  <a:srgbClr val="C00000"/>
                </a:solidFill>
                <a:latin typeface="Times New Roman" panose="02020603050405020304" pitchFamily="18" charset="0"/>
                <a:cs typeface="Times New Roman" panose="02020603050405020304" pitchFamily="18" charset="0"/>
                <a:sym typeface="Calibri"/>
              </a:rPr>
              <a:t>W</a:t>
            </a:r>
            <a:r>
              <a:rPr lang="en-US" baseline="-25000" dirty="0">
                <a:solidFill>
                  <a:srgbClr val="C00000"/>
                </a:solidFill>
                <a:latin typeface="Times New Roman" panose="02020603050405020304" pitchFamily="18" charset="0"/>
                <a:cs typeface="Times New Roman" panose="02020603050405020304" pitchFamily="18" charset="0"/>
                <a:sym typeface="Calibri"/>
              </a:rPr>
              <a:t>1</a:t>
            </a:r>
            <a:r>
              <a:rPr lang="en-US" i="1" dirty="0">
                <a:solidFill>
                  <a:srgbClr val="C00000"/>
                </a:solidFill>
                <a:latin typeface="Times New Roman" panose="02020603050405020304" pitchFamily="18" charset="0"/>
                <a:cs typeface="Times New Roman" panose="02020603050405020304" pitchFamily="18" charset="0"/>
                <a:sym typeface="Calibri"/>
              </a:rPr>
              <a:t> ,b</a:t>
            </a:r>
            <a:r>
              <a:rPr lang="en-US" baseline="-25000" dirty="0">
                <a:solidFill>
                  <a:srgbClr val="C00000"/>
                </a:solidFill>
                <a:latin typeface="Times New Roman" panose="02020603050405020304" pitchFamily="18" charset="0"/>
                <a:cs typeface="Times New Roman" panose="02020603050405020304" pitchFamily="18" charset="0"/>
                <a:sym typeface="Calibri"/>
              </a:rPr>
              <a:t>1</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80" name="TextBox 79">
            <a:extLst>
              <a:ext uri="{FF2B5EF4-FFF2-40B4-BE49-F238E27FC236}">
                <a16:creationId xmlns:a16="http://schemas.microsoft.com/office/drawing/2014/main" id="{E8B20BEB-1949-C545-8884-477DCB3180A2}"/>
              </a:ext>
            </a:extLst>
          </p:cNvPr>
          <p:cNvSpPr txBox="1"/>
          <p:nvPr/>
        </p:nvSpPr>
        <p:spPr>
          <a:xfrm>
            <a:off x="6046309" y="2486306"/>
            <a:ext cx="669412" cy="369330"/>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i="1" dirty="0">
                <a:solidFill>
                  <a:srgbClr val="00B050"/>
                </a:solidFill>
                <a:latin typeface="Times New Roman" panose="02020603050405020304" pitchFamily="18" charset="0"/>
                <a:cs typeface="Times New Roman" panose="02020603050405020304" pitchFamily="18" charset="0"/>
                <a:sym typeface="Calibri"/>
              </a:rPr>
              <a:t>W</a:t>
            </a:r>
            <a:r>
              <a:rPr lang="en-US" baseline="-25000" dirty="0">
                <a:solidFill>
                  <a:srgbClr val="00B050"/>
                </a:solidFill>
                <a:latin typeface="Times New Roman" panose="02020603050405020304" pitchFamily="18" charset="0"/>
                <a:cs typeface="Times New Roman" panose="02020603050405020304" pitchFamily="18" charset="0"/>
                <a:sym typeface="Calibri"/>
              </a:rPr>
              <a:t>2</a:t>
            </a:r>
            <a:r>
              <a:rPr lang="en-US" i="1" dirty="0">
                <a:solidFill>
                  <a:srgbClr val="00B050"/>
                </a:solidFill>
                <a:latin typeface="Times New Roman" panose="02020603050405020304" pitchFamily="18" charset="0"/>
                <a:cs typeface="Times New Roman" panose="02020603050405020304" pitchFamily="18" charset="0"/>
                <a:sym typeface="Calibri"/>
              </a:rPr>
              <a:t> ,b</a:t>
            </a:r>
            <a:r>
              <a:rPr lang="en-US" i="1" baseline="-25000" dirty="0">
                <a:solidFill>
                  <a:srgbClr val="00B050"/>
                </a:solidFill>
                <a:latin typeface="Times New Roman" panose="02020603050405020304" pitchFamily="18" charset="0"/>
                <a:cs typeface="Times New Roman" panose="02020603050405020304" pitchFamily="18" charset="0"/>
                <a:sym typeface="Calibri"/>
              </a:rPr>
              <a:t>2</a:t>
            </a:r>
            <a:endParaRPr kumimoji="0" lang="en-US" sz="1800" b="0" i="0" u="none" strike="noStrike" cap="none" spc="0" normalizeH="0" baseline="0" dirty="0">
              <a:ln>
                <a:noFill/>
              </a:ln>
              <a:solidFill>
                <a:srgbClr val="00B050"/>
              </a:solidFill>
              <a:effectLst/>
              <a:uFillTx/>
              <a:sym typeface="Calibri"/>
            </a:endParaRPr>
          </a:p>
        </p:txBody>
      </p:sp>
    </p:spTree>
    <p:extLst>
      <p:ext uri="{BB962C8B-B14F-4D97-AF65-F5344CB8AC3E}">
        <p14:creationId xmlns:p14="http://schemas.microsoft.com/office/powerpoint/2010/main" val="373412511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7"/>
                                        </p:tgtEl>
                                        <p:attrNameLst>
                                          <p:attrName>style.visibility</p:attrName>
                                        </p:attrNameLst>
                                      </p:cBhvr>
                                      <p:to>
                                        <p:strVal val="visible"/>
                                      </p:to>
                                    </p:set>
                                    <p:animEffect transition="in" filter="fade">
                                      <p:cBhvr>
                                        <p:cTn id="7" dur="500"/>
                                        <p:tgtEl>
                                          <p:spTgt spid="18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0"/>
                                        </p:tgtEl>
                                        <p:attrNameLst>
                                          <p:attrName>style.visibility</p:attrName>
                                        </p:attrNameLst>
                                      </p:cBhvr>
                                      <p:to>
                                        <p:strVal val="visible"/>
                                      </p:to>
                                    </p:set>
                                    <p:animEffect transition="in" filter="fade">
                                      <p:cBhvr>
                                        <p:cTn id="13" dur="500"/>
                                        <p:tgtEl>
                                          <p:spTgt spid="9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0"/>
                                        </p:tgtEl>
                                        <p:attrNameLst>
                                          <p:attrName>style.visibility</p:attrName>
                                        </p:attrNameLst>
                                      </p:cBhvr>
                                      <p:to>
                                        <p:strVal val="visible"/>
                                      </p:to>
                                    </p:set>
                                    <p:animEffect transition="in" filter="fade">
                                      <p:cBhvr>
                                        <p:cTn id="18" dur="500"/>
                                        <p:tgtEl>
                                          <p:spTgt spid="19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2"/>
                                        </p:tgtEl>
                                        <p:attrNameLst>
                                          <p:attrName>style.visibility</p:attrName>
                                        </p:attrNameLst>
                                      </p:cBhvr>
                                      <p:to>
                                        <p:strVal val="visible"/>
                                      </p:to>
                                    </p:set>
                                    <p:animEffect transition="in" filter="fade">
                                      <p:cBhvr>
                                        <p:cTn id="21" dur="5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90" grpId="0"/>
      <p:bldP spid="187" grpId="0"/>
      <p:bldP spid="190" grpId="0"/>
      <p:bldP spid="19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0F4D51-D0FC-AA4D-B2DC-9C9AD78BB24E}"/>
              </a:ext>
            </a:extLst>
          </p:cNvPr>
          <p:cNvSpPr>
            <a:spLocks noGrp="1"/>
          </p:cNvSpPr>
          <p:nvPr>
            <p:ph type="sldNum" sz="quarter" idx="2"/>
          </p:nvPr>
        </p:nvSpPr>
        <p:spPr/>
        <p:txBody>
          <a:bodyPr/>
          <a:lstStyle/>
          <a:p>
            <a:fld id="{86CB4B4D-7CA3-9044-876B-883B54F8677D}" type="slidenum">
              <a:rPr lang="en-US" smtClean="0"/>
              <a:t>94</a:t>
            </a:fld>
            <a:endParaRPr lang="en-US"/>
          </a:p>
        </p:txBody>
      </p:sp>
      <p:sp>
        <p:nvSpPr>
          <p:cNvPr id="3" name="Title 2">
            <a:extLst>
              <a:ext uri="{FF2B5EF4-FFF2-40B4-BE49-F238E27FC236}">
                <a16:creationId xmlns:a16="http://schemas.microsoft.com/office/drawing/2014/main" id="{C35E18A0-F334-1948-AFDC-E78EBE4F805D}"/>
              </a:ext>
            </a:extLst>
          </p:cNvPr>
          <p:cNvSpPr>
            <a:spLocks noGrp="1"/>
          </p:cNvSpPr>
          <p:nvPr>
            <p:ph type="title"/>
          </p:nvPr>
        </p:nvSpPr>
        <p:spPr/>
        <p:txBody>
          <a:bodyPr/>
          <a:lstStyle/>
          <a:p>
            <a:r>
              <a:rPr lang="en-US" dirty="0"/>
              <a:t>Basic DL Models Review: RNN</a:t>
            </a:r>
          </a:p>
        </p:txBody>
      </p:sp>
      <p:grpSp>
        <p:nvGrpSpPr>
          <p:cNvPr id="30" name="Group 29">
            <a:extLst>
              <a:ext uri="{FF2B5EF4-FFF2-40B4-BE49-F238E27FC236}">
                <a16:creationId xmlns:a16="http://schemas.microsoft.com/office/drawing/2014/main" id="{8B056109-BFF7-7046-80D9-9097389D2140}"/>
              </a:ext>
            </a:extLst>
          </p:cNvPr>
          <p:cNvGrpSpPr/>
          <p:nvPr/>
        </p:nvGrpSpPr>
        <p:grpSpPr>
          <a:xfrm>
            <a:off x="3749293" y="2215987"/>
            <a:ext cx="3349716" cy="2675560"/>
            <a:chOff x="4441275" y="1736539"/>
            <a:chExt cx="3349716" cy="2675560"/>
          </a:xfrm>
        </p:grpSpPr>
        <p:grpSp>
          <p:nvGrpSpPr>
            <p:cNvPr id="31" name="Group 30">
              <a:extLst>
                <a:ext uri="{FF2B5EF4-FFF2-40B4-BE49-F238E27FC236}">
                  <a16:creationId xmlns:a16="http://schemas.microsoft.com/office/drawing/2014/main" id="{D2B03EC9-6AC1-4644-9DED-127930BB803F}"/>
                </a:ext>
              </a:extLst>
            </p:cNvPr>
            <p:cNvGrpSpPr/>
            <p:nvPr/>
          </p:nvGrpSpPr>
          <p:grpSpPr>
            <a:xfrm>
              <a:off x="5085111" y="1736539"/>
              <a:ext cx="2704295" cy="2078134"/>
              <a:chOff x="5922918" y="1080773"/>
              <a:chExt cx="2704295" cy="2078134"/>
            </a:xfrm>
          </p:grpSpPr>
          <p:sp>
            <p:nvSpPr>
              <p:cNvPr id="44" name="Rectangle 43">
                <a:extLst>
                  <a:ext uri="{FF2B5EF4-FFF2-40B4-BE49-F238E27FC236}">
                    <a16:creationId xmlns:a16="http://schemas.microsoft.com/office/drawing/2014/main" id="{37F23848-B8B5-1D4C-AD14-6C04328989C9}"/>
                  </a:ext>
                </a:extLst>
              </p:cNvPr>
              <p:cNvSpPr/>
              <p:nvPr/>
            </p:nvSpPr>
            <p:spPr>
              <a:xfrm>
                <a:off x="6989164" y="1094833"/>
                <a:ext cx="634447" cy="2064074"/>
              </a:xfrm>
              <a:prstGeom prst="rect">
                <a:avLst/>
              </a:prstGeom>
              <a:solidFill>
                <a:schemeClr val="bg1">
                  <a:lumMod val="8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5" name="Rectangle 44">
                <a:extLst>
                  <a:ext uri="{FF2B5EF4-FFF2-40B4-BE49-F238E27FC236}">
                    <a16:creationId xmlns:a16="http://schemas.microsoft.com/office/drawing/2014/main" id="{11DC4989-AA26-4441-9A14-053C745292EC}"/>
                  </a:ext>
                </a:extLst>
              </p:cNvPr>
              <p:cNvSpPr/>
              <p:nvPr/>
            </p:nvSpPr>
            <p:spPr>
              <a:xfrm>
                <a:off x="8077903" y="1767597"/>
                <a:ext cx="549310" cy="710397"/>
              </a:xfrm>
              <a:prstGeom prst="rect">
                <a:avLst/>
              </a:prstGeom>
              <a:solidFill>
                <a:schemeClr val="bg1">
                  <a:lumMod val="8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6" name="Rectangle 45">
                <a:extLst>
                  <a:ext uri="{FF2B5EF4-FFF2-40B4-BE49-F238E27FC236}">
                    <a16:creationId xmlns:a16="http://schemas.microsoft.com/office/drawing/2014/main" id="{04CE887D-77A1-4B4C-802B-3E6CA98DBC9C}"/>
                  </a:ext>
                </a:extLst>
              </p:cNvPr>
              <p:cNvSpPr/>
              <p:nvPr/>
            </p:nvSpPr>
            <p:spPr>
              <a:xfrm>
                <a:off x="5922918" y="1080773"/>
                <a:ext cx="634447" cy="2064074"/>
              </a:xfrm>
              <a:prstGeom prst="rect">
                <a:avLst/>
              </a:prstGeom>
              <a:solidFill>
                <a:schemeClr val="bg1">
                  <a:lumMod val="85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nvGrpSpPr>
              <p:cNvPr id="47" name="Group 46">
                <a:extLst>
                  <a:ext uri="{FF2B5EF4-FFF2-40B4-BE49-F238E27FC236}">
                    <a16:creationId xmlns:a16="http://schemas.microsoft.com/office/drawing/2014/main" id="{145973AE-1D7E-F145-AD69-267834388A41}"/>
                  </a:ext>
                </a:extLst>
              </p:cNvPr>
              <p:cNvGrpSpPr/>
              <p:nvPr/>
            </p:nvGrpSpPr>
            <p:grpSpPr>
              <a:xfrm>
                <a:off x="5996686" y="1137912"/>
                <a:ext cx="2598419" cy="1985669"/>
                <a:chOff x="1765003" y="1846155"/>
                <a:chExt cx="1492103" cy="1220973"/>
              </a:xfrm>
            </p:grpSpPr>
            <p:sp>
              <p:nvSpPr>
                <p:cNvPr id="48" name="Oval 47">
                  <a:extLst>
                    <a:ext uri="{FF2B5EF4-FFF2-40B4-BE49-F238E27FC236}">
                      <a16:creationId xmlns:a16="http://schemas.microsoft.com/office/drawing/2014/main" id="{CD0FF449-E04D-3F45-ABC4-FA290E4C43EA}"/>
                    </a:ext>
                  </a:extLst>
                </p:cNvPr>
                <p:cNvSpPr/>
                <p:nvPr/>
              </p:nvSpPr>
              <p:spPr>
                <a:xfrm>
                  <a:off x="1765004" y="1846155"/>
                  <a:ext cx="287079" cy="308344"/>
                </a:xfrm>
                <a:prstGeom prst="ellipse">
                  <a:avLst/>
                </a:prstGeom>
                <a:solidFill>
                  <a:srgbClr val="FFFFFF"/>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9" name="Oval 48">
                  <a:extLst>
                    <a:ext uri="{FF2B5EF4-FFF2-40B4-BE49-F238E27FC236}">
                      <a16:creationId xmlns:a16="http://schemas.microsoft.com/office/drawing/2014/main" id="{C80FB5D4-44A5-B04B-B464-01AF3B6B7FB3}"/>
                    </a:ext>
                  </a:extLst>
                </p:cNvPr>
                <p:cNvSpPr/>
                <p:nvPr/>
              </p:nvSpPr>
              <p:spPr>
                <a:xfrm>
                  <a:off x="1765003" y="2289178"/>
                  <a:ext cx="287079" cy="308344"/>
                </a:xfrm>
                <a:prstGeom prst="ellipse">
                  <a:avLst/>
                </a:prstGeom>
                <a:solidFill>
                  <a:srgbClr val="FFFFFF"/>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0" name="Oval 49">
                  <a:extLst>
                    <a:ext uri="{FF2B5EF4-FFF2-40B4-BE49-F238E27FC236}">
                      <a16:creationId xmlns:a16="http://schemas.microsoft.com/office/drawing/2014/main" id="{25AB5167-ED65-AE4E-8C9B-A4E87B42E32F}"/>
                    </a:ext>
                  </a:extLst>
                </p:cNvPr>
                <p:cNvSpPr/>
                <p:nvPr/>
              </p:nvSpPr>
              <p:spPr>
                <a:xfrm>
                  <a:off x="1765003" y="2754353"/>
                  <a:ext cx="287079" cy="308344"/>
                </a:xfrm>
                <a:prstGeom prst="ellipse">
                  <a:avLst/>
                </a:prstGeom>
                <a:solidFill>
                  <a:srgbClr val="FFFFFF"/>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1" name="Oval 50">
                  <a:extLst>
                    <a:ext uri="{FF2B5EF4-FFF2-40B4-BE49-F238E27FC236}">
                      <a16:creationId xmlns:a16="http://schemas.microsoft.com/office/drawing/2014/main" id="{4FBEDD08-37A6-0A46-BCCC-77CB4DAE09D7}"/>
                    </a:ext>
                  </a:extLst>
                </p:cNvPr>
                <p:cNvSpPr/>
                <p:nvPr/>
              </p:nvSpPr>
              <p:spPr>
                <a:xfrm>
                  <a:off x="2367515" y="1852359"/>
                  <a:ext cx="287079" cy="308344"/>
                </a:xfrm>
                <a:prstGeom prst="ellipse">
                  <a:avLst/>
                </a:prstGeom>
                <a:solidFill>
                  <a:srgbClr val="FFFFFF"/>
                </a:solidFill>
                <a:ln w="25400" cap="flat">
                  <a:solidFill>
                    <a:srgbClr val="C0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2" name="Oval 51">
                  <a:extLst>
                    <a:ext uri="{FF2B5EF4-FFF2-40B4-BE49-F238E27FC236}">
                      <a16:creationId xmlns:a16="http://schemas.microsoft.com/office/drawing/2014/main" id="{4BB5E9FC-08AE-7E4B-9D85-F5E2ABA57641}"/>
                    </a:ext>
                  </a:extLst>
                </p:cNvPr>
                <p:cNvSpPr/>
                <p:nvPr/>
              </p:nvSpPr>
              <p:spPr>
                <a:xfrm>
                  <a:off x="2367515" y="2296268"/>
                  <a:ext cx="287079" cy="308344"/>
                </a:xfrm>
                <a:prstGeom prst="ellipse">
                  <a:avLst/>
                </a:prstGeom>
                <a:solidFill>
                  <a:srgbClr val="FFFFFF"/>
                </a:solidFill>
                <a:ln w="25400" cap="flat">
                  <a:solidFill>
                    <a:srgbClr val="C0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3" name="Oval 52">
                  <a:extLst>
                    <a:ext uri="{FF2B5EF4-FFF2-40B4-BE49-F238E27FC236}">
                      <a16:creationId xmlns:a16="http://schemas.microsoft.com/office/drawing/2014/main" id="{28580AFC-1C56-594C-A142-AD0F570F389B}"/>
                    </a:ext>
                  </a:extLst>
                </p:cNvPr>
                <p:cNvSpPr/>
                <p:nvPr/>
              </p:nvSpPr>
              <p:spPr>
                <a:xfrm>
                  <a:off x="2367514" y="2758784"/>
                  <a:ext cx="287079" cy="308344"/>
                </a:xfrm>
                <a:prstGeom prst="ellipse">
                  <a:avLst/>
                </a:prstGeom>
                <a:solidFill>
                  <a:srgbClr val="FFFFFF"/>
                </a:solidFill>
                <a:ln w="25400" cap="flat">
                  <a:solidFill>
                    <a:srgbClr val="C0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4" name="Oval 53">
                  <a:extLst>
                    <a:ext uri="{FF2B5EF4-FFF2-40B4-BE49-F238E27FC236}">
                      <a16:creationId xmlns:a16="http://schemas.microsoft.com/office/drawing/2014/main" id="{D1623858-8D3D-FA44-A7F9-AF782C8EAE14}"/>
                    </a:ext>
                  </a:extLst>
                </p:cNvPr>
                <p:cNvSpPr/>
                <p:nvPr/>
              </p:nvSpPr>
              <p:spPr>
                <a:xfrm>
                  <a:off x="2970027" y="2292723"/>
                  <a:ext cx="287079" cy="308344"/>
                </a:xfrm>
                <a:prstGeom prst="ellipse">
                  <a:avLst/>
                </a:prstGeom>
                <a:solidFill>
                  <a:srgbClr val="FFFFFF"/>
                </a:solidFill>
                <a:ln w="25400" cap="flat">
                  <a:solidFill>
                    <a:srgbClr val="00B05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cxnSp>
              <p:nvCxnSpPr>
                <p:cNvPr id="55" name="Straight Arrow Connector 54">
                  <a:extLst>
                    <a:ext uri="{FF2B5EF4-FFF2-40B4-BE49-F238E27FC236}">
                      <a16:creationId xmlns:a16="http://schemas.microsoft.com/office/drawing/2014/main" id="{8005C997-45FC-E547-938D-0DAF047DA8B2}"/>
                    </a:ext>
                  </a:extLst>
                </p:cNvPr>
                <p:cNvCxnSpPr>
                  <a:cxnSpLocks/>
                  <a:stCxn id="48" idx="6"/>
                  <a:endCxn id="51" idx="2"/>
                </p:cNvCxnSpPr>
                <p:nvPr/>
              </p:nvCxnSpPr>
              <p:spPr>
                <a:xfrm>
                  <a:off x="2052083" y="2000327"/>
                  <a:ext cx="315432" cy="6204"/>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28D24DDD-5742-D341-822F-C89490E85ACD}"/>
                    </a:ext>
                  </a:extLst>
                </p:cNvPr>
                <p:cNvCxnSpPr>
                  <a:cxnSpLocks/>
                  <a:stCxn id="49" idx="6"/>
                  <a:endCxn id="52" idx="2"/>
                </p:cNvCxnSpPr>
                <p:nvPr/>
              </p:nvCxnSpPr>
              <p:spPr>
                <a:xfrm>
                  <a:off x="2052082" y="2443350"/>
                  <a:ext cx="315433" cy="709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7" name="Straight Arrow Connector 56">
                  <a:extLst>
                    <a:ext uri="{FF2B5EF4-FFF2-40B4-BE49-F238E27FC236}">
                      <a16:creationId xmlns:a16="http://schemas.microsoft.com/office/drawing/2014/main" id="{58301C64-9E9A-984E-80A9-00D68F697CBD}"/>
                    </a:ext>
                  </a:extLst>
                </p:cNvPr>
                <p:cNvCxnSpPr>
                  <a:cxnSpLocks/>
                  <a:stCxn id="50" idx="6"/>
                  <a:endCxn id="53" idx="2"/>
                </p:cNvCxnSpPr>
                <p:nvPr/>
              </p:nvCxnSpPr>
              <p:spPr>
                <a:xfrm>
                  <a:off x="2052082" y="2908525"/>
                  <a:ext cx="315432" cy="4431"/>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8" name="Straight Arrow Connector 57">
                  <a:extLst>
                    <a:ext uri="{FF2B5EF4-FFF2-40B4-BE49-F238E27FC236}">
                      <a16:creationId xmlns:a16="http://schemas.microsoft.com/office/drawing/2014/main" id="{2E858A59-55AB-344D-9448-F5DAC20DE5A4}"/>
                    </a:ext>
                  </a:extLst>
                </p:cNvPr>
                <p:cNvCxnSpPr>
                  <a:cxnSpLocks/>
                  <a:endCxn id="53" idx="2"/>
                </p:cNvCxnSpPr>
                <p:nvPr/>
              </p:nvCxnSpPr>
              <p:spPr>
                <a:xfrm>
                  <a:off x="2052081" y="2019387"/>
                  <a:ext cx="315433" cy="893569"/>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9" name="Straight Arrow Connector 58">
                  <a:extLst>
                    <a:ext uri="{FF2B5EF4-FFF2-40B4-BE49-F238E27FC236}">
                      <a16:creationId xmlns:a16="http://schemas.microsoft.com/office/drawing/2014/main" id="{DF88B24A-0EB0-C242-BE5E-9B033B5EBBA9}"/>
                    </a:ext>
                  </a:extLst>
                </p:cNvPr>
                <p:cNvCxnSpPr>
                  <a:cxnSpLocks/>
                  <a:endCxn id="52" idx="2"/>
                </p:cNvCxnSpPr>
                <p:nvPr/>
              </p:nvCxnSpPr>
              <p:spPr>
                <a:xfrm>
                  <a:off x="2052082" y="2003429"/>
                  <a:ext cx="315433" cy="447011"/>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7F3B96DB-532A-3546-8109-B5AF7964BAD9}"/>
                    </a:ext>
                  </a:extLst>
                </p:cNvPr>
                <p:cNvCxnSpPr>
                  <a:cxnSpLocks/>
                  <a:stCxn id="49" idx="6"/>
                  <a:endCxn id="51" idx="2"/>
                </p:cNvCxnSpPr>
                <p:nvPr/>
              </p:nvCxnSpPr>
              <p:spPr>
                <a:xfrm flipV="1">
                  <a:off x="2052082" y="2006531"/>
                  <a:ext cx="315433" cy="436819"/>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1" name="Straight Arrow Connector 60">
                  <a:extLst>
                    <a:ext uri="{FF2B5EF4-FFF2-40B4-BE49-F238E27FC236}">
                      <a16:creationId xmlns:a16="http://schemas.microsoft.com/office/drawing/2014/main" id="{B7850596-A606-914E-B671-BE9E091A237D}"/>
                    </a:ext>
                  </a:extLst>
                </p:cNvPr>
                <p:cNvCxnSpPr>
                  <a:cxnSpLocks/>
                  <a:stCxn id="50" idx="6"/>
                </p:cNvCxnSpPr>
                <p:nvPr/>
              </p:nvCxnSpPr>
              <p:spPr>
                <a:xfrm flipV="1">
                  <a:off x="2052082" y="2039317"/>
                  <a:ext cx="300171" cy="869208"/>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2" name="Straight Arrow Connector 61">
                  <a:extLst>
                    <a:ext uri="{FF2B5EF4-FFF2-40B4-BE49-F238E27FC236}">
                      <a16:creationId xmlns:a16="http://schemas.microsoft.com/office/drawing/2014/main" id="{816EFC4D-4262-1E48-94C9-C68E26187E0F}"/>
                    </a:ext>
                  </a:extLst>
                </p:cNvPr>
                <p:cNvCxnSpPr>
                  <a:cxnSpLocks/>
                  <a:stCxn id="49" idx="6"/>
                  <a:endCxn id="53" idx="2"/>
                </p:cNvCxnSpPr>
                <p:nvPr/>
              </p:nvCxnSpPr>
              <p:spPr>
                <a:xfrm>
                  <a:off x="2052082" y="2443350"/>
                  <a:ext cx="315432" cy="469606"/>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898CE611-40AF-4740-A191-59BEE93E184F}"/>
                    </a:ext>
                  </a:extLst>
                </p:cNvPr>
                <p:cNvCxnSpPr>
                  <a:cxnSpLocks/>
                  <a:stCxn id="50" idx="6"/>
                  <a:endCxn id="52" idx="2"/>
                </p:cNvCxnSpPr>
                <p:nvPr/>
              </p:nvCxnSpPr>
              <p:spPr>
                <a:xfrm flipV="1">
                  <a:off x="2052082" y="2450440"/>
                  <a:ext cx="315433" cy="45808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4" name="Straight Arrow Connector 63">
                  <a:extLst>
                    <a:ext uri="{FF2B5EF4-FFF2-40B4-BE49-F238E27FC236}">
                      <a16:creationId xmlns:a16="http://schemas.microsoft.com/office/drawing/2014/main" id="{5449F1B3-065E-034D-AFF9-D2D54A398367}"/>
                    </a:ext>
                  </a:extLst>
                </p:cNvPr>
                <p:cNvCxnSpPr>
                  <a:cxnSpLocks/>
                  <a:stCxn id="51" idx="6"/>
                  <a:endCxn id="54" idx="2"/>
                </p:cNvCxnSpPr>
                <p:nvPr/>
              </p:nvCxnSpPr>
              <p:spPr>
                <a:xfrm>
                  <a:off x="2654594" y="2006531"/>
                  <a:ext cx="315433" cy="440364"/>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5" name="Straight Arrow Connector 64">
                  <a:extLst>
                    <a:ext uri="{FF2B5EF4-FFF2-40B4-BE49-F238E27FC236}">
                      <a16:creationId xmlns:a16="http://schemas.microsoft.com/office/drawing/2014/main" id="{253E6551-4B71-9C4F-96CD-A09AF653E68D}"/>
                    </a:ext>
                  </a:extLst>
                </p:cNvPr>
                <p:cNvCxnSpPr>
                  <a:cxnSpLocks/>
                  <a:stCxn id="52" idx="6"/>
                  <a:endCxn id="54" idx="2"/>
                </p:cNvCxnSpPr>
                <p:nvPr/>
              </p:nvCxnSpPr>
              <p:spPr>
                <a:xfrm flipV="1">
                  <a:off x="2654594" y="2446895"/>
                  <a:ext cx="315433" cy="354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6" name="Straight Arrow Connector 65">
                  <a:extLst>
                    <a:ext uri="{FF2B5EF4-FFF2-40B4-BE49-F238E27FC236}">
                      <a16:creationId xmlns:a16="http://schemas.microsoft.com/office/drawing/2014/main" id="{61C266FF-4A66-8D47-A13D-41BB03368375}"/>
                    </a:ext>
                  </a:extLst>
                </p:cNvPr>
                <p:cNvCxnSpPr>
                  <a:cxnSpLocks/>
                  <a:stCxn id="53" idx="6"/>
                  <a:endCxn id="54" idx="2"/>
                </p:cNvCxnSpPr>
                <p:nvPr/>
              </p:nvCxnSpPr>
              <p:spPr>
                <a:xfrm flipV="1">
                  <a:off x="2654593" y="2446895"/>
                  <a:ext cx="315434" cy="466061"/>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grpSp>
        <p:sp>
          <p:nvSpPr>
            <p:cNvPr id="32" name="TextBox 31">
              <a:extLst>
                <a:ext uri="{FF2B5EF4-FFF2-40B4-BE49-F238E27FC236}">
                  <a16:creationId xmlns:a16="http://schemas.microsoft.com/office/drawing/2014/main" id="{2B83C7AC-1C43-2740-9AA9-1623A139D410}"/>
                </a:ext>
              </a:extLst>
            </p:cNvPr>
            <p:cNvSpPr txBox="1"/>
            <p:nvPr/>
          </p:nvSpPr>
          <p:spPr>
            <a:xfrm>
              <a:off x="5271825" y="3780804"/>
              <a:ext cx="23820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x</a:t>
              </a:r>
              <a:r>
                <a:rPr kumimoji="0" lang="en-US" sz="1800" b="0" i="1"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rPr>
                <a:t>i</a:t>
              </a:r>
            </a:p>
          </p:txBody>
        </p:sp>
        <p:sp>
          <p:nvSpPr>
            <p:cNvPr id="33" name="TextBox 32">
              <a:extLst>
                <a:ext uri="{FF2B5EF4-FFF2-40B4-BE49-F238E27FC236}">
                  <a16:creationId xmlns:a16="http://schemas.microsoft.com/office/drawing/2014/main" id="{33979907-2C5C-EB42-A4A8-1568D71E10E7}"/>
                </a:ext>
              </a:extLst>
            </p:cNvPr>
            <p:cNvSpPr txBox="1"/>
            <p:nvPr/>
          </p:nvSpPr>
          <p:spPr>
            <a:xfrm>
              <a:off x="6341161" y="3815732"/>
              <a:ext cx="20774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h</a:t>
              </a:r>
            </a:p>
          </p:txBody>
        </p:sp>
        <p:sp>
          <p:nvSpPr>
            <p:cNvPr id="34" name="TextBox 33">
              <a:extLst>
                <a:ext uri="{FF2B5EF4-FFF2-40B4-BE49-F238E27FC236}">
                  <a16:creationId xmlns:a16="http://schemas.microsoft.com/office/drawing/2014/main" id="{E154713A-C354-2841-840E-6C174BC0DB6E}"/>
                </a:ext>
              </a:extLst>
            </p:cNvPr>
            <p:cNvSpPr txBox="1"/>
            <p:nvPr/>
          </p:nvSpPr>
          <p:spPr>
            <a:xfrm>
              <a:off x="7426616" y="3812454"/>
              <a:ext cx="19492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dirty="0" err="1">
                  <a:ln>
                    <a:noFill/>
                  </a:ln>
                  <a:solidFill>
                    <a:srgbClr val="000000"/>
                  </a:solidFill>
                  <a:effectLst/>
                  <a:uFillTx/>
                  <a:latin typeface="Times New Roman" panose="02020603050405020304" pitchFamily="18" charset="0"/>
                  <a:cs typeface="Times New Roman" panose="02020603050405020304" pitchFamily="18" charset="0"/>
                  <a:sym typeface="Calibri"/>
                </a:rPr>
                <a:t>ŷ</a:t>
              </a:r>
              <a:endParaRPr kumimoji="0" lang="en-US" sz="1800"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35" name="TextBox 34">
              <a:extLst>
                <a:ext uri="{FF2B5EF4-FFF2-40B4-BE49-F238E27FC236}">
                  <a16:creationId xmlns:a16="http://schemas.microsoft.com/office/drawing/2014/main" id="{6363A416-31C1-8A46-9925-1B3622B611FE}"/>
                </a:ext>
              </a:extLst>
            </p:cNvPr>
            <p:cNvSpPr txBox="1"/>
            <p:nvPr/>
          </p:nvSpPr>
          <p:spPr>
            <a:xfrm>
              <a:off x="5173685" y="4107602"/>
              <a:ext cx="41934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input</a:t>
              </a:r>
            </a:p>
          </p:txBody>
        </p:sp>
        <p:sp>
          <p:nvSpPr>
            <p:cNvPr id="36" name="TextBox 35">
              <a:extLst>
                <a:ext uri="{FF2B5EF4-FFF2-40B4-BE49-F238E27FC236}">
                  <a16:creationId xmlns:a16="http://schemas.microsoft.com/office/drawing/2014/main" id="{5D61FF77-0573-3840-B83C-FB250E34E77D}"/>
                </a:ext>
              </a:extLst>
            </p:cNvPr>
            <p:cNvSpPr txBox="1"/>
            <p:nvPr/>
          </p:nvSpPr>
          <p:spPr>
            <a:xfrm>
              <a:off x="6165559" y="4135102"/>
              <a:ext cx="525142"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hidden</a:t>
              </a:r>
            </a:p>
          </p:txBody>
        </p:sp>
        <p:sp>
          <p:nvSpPr>
            <p:cNvPr id="37" name="TextBox 36">
              <a:extLst>
                <a:ext uri="{FF2B5EF4-FFF2-40B4-BE49-F238E27FC236}">
                  <a16:creationId xmlns:a16="http://schemas.microsoft.com/office/drawing/2014/main" id="{55D1254A-C4B7-CF4D-AF8E-23763D2F8EEF}"/>
                </a:ext>
              </a:extLst>
            </p:cNvPr>
            <p:cNvSpPr txBox="1"/>
            <p:nvPr/>
          </p:nvSpPr>
          <p:spPr>
            <a:xfrm>
              <a:off x="7273864" y="4129480"/>
              <a:ext cx="517127"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output</a:t>
              </a:r>
            </a:p>
          </p:txBody>
        </p:sp>
        <p:sp>
          <p:nvSpPr>
            <p:cNvPr id="38" name="TextBox 37">
              <a:extLst>
                <a:ext uri="{FF2B5EF4-FFF2-40B4-BE49-F238E27FC236}">
                  <a16:creationId xmlns:a16="http://schemas.microsoft.com/office/drawing/2014/main" id="{5823E78E-9941-144A-A7D0-8F8525A15C15}"/>
                </a:ext>
              </a:extLst>
            </p:cNvPr>
            <p:cNvSpPr txBox="1"/>
            <p:nvPr/>
          </p:nvSpPr>
          <p:spPr>
            <a:xfrm>
              <a:off x="4501378" y="1813143"/>
              <a:ext cx="2333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latin typeface="Times New Roman" panose="02020603050405020304" pitchFamily="18" charset="0"/>
                  <a:cs typeface="Times New Roman" panose="02020603050405020304" pitchFamily="18" charset="0"/>
                  <a:sym typeface="Calibri"/>
                </a:rPr>
                <a:t>f</a:t>
              </a:r>
              <a:r>
                <a:rPr lang="en-US" baseline="-25000" dirty="0">
                  <a:solidFill>
                    <a:srgbClr val="000000"/>
                  </a:solidFill>
                  <a:latin typeface="Times New Roman" panose="02020603050405020304" pitchFamily="18" charset="0"/>
                  <a:cs typeface="Times New Roman" panose="02020603050405020304" pitchFamily="18" charset="0"/>
                  <a:sym typeface="Calibri"/>
                </a:rPr>
                <a:t>1</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39" name="TextBox 38">
              <a:extLst>
                <a:ext uri="{FF2B5EF4-FFF2-40B4-BE49-F238E27FC236}">
                  <a16:creationId xmlns:a16="http://schemas.microsoft.com/office/drawing/2014/main" id="{AAA85D68-BD1A-9245-ACF3-66C86D2970E8}"/>
                </a:ext>
              </a:extLst>
            </p:cNvPr>
            <p:cNvSpPr txBox="1"/>
            <p:nvPr/>
          </p:nvSpPr>
          <p:spPr>
            <a:xfrm>
              <a:off x="4441275" y="2579740"/>
              <a:ext cx="2333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latin typeface="Times New Roman" panose="02020603050405020304" pitchFamily="18" charset="0"/>
                  <a:cs typeface="Times New Roman" panose="02020603050405020304" pitchFamily="18" charset="0"/>
                  <a:sym typeface="Calibri"/>
                </a:rPr>
                <a:t>f</a:t>
              </a:r>
              <a:r>
                <a:rPr lang="en-US" baseline="-25000" dirty="0">
                  <a:solidFill>
                    <a:srgbClr val="000000"/>
                  </a:solidFill>
                  <a:latin typeface="Times New Roman" panose="02020603050405020304" pitchFamily="18" charset="0"/>
                  <a:cs typeface="Times New Roman" panose="02020603050405020304" pitchFamily="18" charset="0"/>
                  <a:sym typeface="Calibri"/>
                </a:rPr>
                <a:t>2</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40" name="TextBox 39">
              <a:extLst>
                <a:ext uri="{FF2B5EF4-FFF2-40B4-BE49-F238E27FC236}">
                  <a16:creationId xmlns:a16="http://schemas.microsoft.com/office/drawing/2014/main" id="{FC37A166-C455-E541-948F-CAC2B6781B27}"/>
                </a:ext>
              </a:extLst>
            </p:cNvPr>
            <p:cNvSpPr txBox="1"/>
            <p:nvPr/>
          </p:nvSpPr>
          <p:spPr>
            <a:xfrm>
              <a:off x="4453158" y="3330304"/>
              <a:ext cx="2333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latin typeface="Times New Roman" panose="02020603050405020304" pitchFamily="18" charset="0"/>
                  <a:cs typeface="Times New Roman" panose="02020603050405020304" pitchFamily="18" charset="0"/>
                  <a:sym typeface="Calibri"/>
                </a:rPr>
                <a:t>f</a:t>
              </a:r>
              <a:r>
                <a:rPr lang="en-US" i="1" baseline="-25000" dirty="0">
                  <a:solidFill>
                    <a:srgbClr val="000000"/>
                  </a:solidFill>
                  <a:latin typeface="Times New Roman" panose="02020603050405020304" pitchFamily="18" charset="0"/>
                  <a:cs typeface="Times New Roman" panose="02020603050405020304" pitchFamily="18" charset="0"/>
                  <a:sym typeface="Calibri"/>
                </a:rPr>
                <a:t>3</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cxnSp>
          <p:nvCxnSpPr>
            <p:cNvPr id="41" name="Straight Arrow Connector 40">
              <a:extLst>
                <a:ext uri="{FF2B5EF4-FFF2-40B4-BE49-F238E27FC236}">
                  <a16:creationId xmlns:a16="http://schemas.microsoft.com/office/drawing/2014/main" id="{38BD2FAA-D74E-0B40-8C03-F7B3B53194C7}"/>
                </a:ext>
              </a:extLst>
            </p:cNvPr>
            <p:cNvCxnSpPr>
              <a:cxnSpLocks/>
            </p:cNvCxnSpPr>
            <p:nvPr/>
          </p:nvCxnSpPr>
          <p:spPr>
            <a:xfrm>
              <a:off x="4716112" y="3573181"/>
              <a:ext cx="191386"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2" name="Straight Arrow Connector 41">
              <a:extLst>
                <a:ext uri="{FF2B5EF4-FFF2-40B4-BE49-F238E27FC236}">
                  <a16:creationId xmlns:a16="http://schemas.microsoft.com/office/drawing/2014/main" id="{15BFBDA4-0A36-2C42-A198-A088BD079BBE}"/>
                </a:ext>
              </a:extLst>
            </p:cNvPr>
            <p:cNvCxnSpPr>
              <a:cxnSpLocks/>
            </p:cNvCxnSpPr>
            <p:nvPr/>
          </p:nvCxnSpPr>
          <p:spPr>
            <a:xfrm>
              <a:off x="4718447" y="2068653"/>
              <a:ext cx="191386"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3" name="Straight Arrow Connector 42">
              <a:extLst>
                <a:ext uri="{FF2B5EF4-FFF2-40B4-BE49-F238E27FC236}">
                  <a16:creationId xmlns:a16="http://schemas.microsoft.com/office/drawing/2014/main" id="{D61364B6-7CFB-FC40-8D5C-B28C9ADC461C}"/>
                </a:ext>
              </a:extLst>
            </p:cNvPr>
            <p:cNvCxnSpPr>
              <a:cxnSpLocks/>
            </p:cNvCxnSpPr>
            <p:nvPr/>
          </p:nvCxnSpPr>
          <p:spPr>
            <a:xfrm>
              <a:off x="4674670" y="2816332"/>
              <a:ext cx="191386"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grpSp>
        <p:nvGrpSpPr>
          <p:cNvPr id="67" name="Group 66">
            <a:extLst>
              <a:ext uri="{FF2B5EF4-FFF2-40B4-BE49-F238E27FC236}">
                <a16:creationId xmlns:a16="http://schemas.microsoft.com/office/drawing/2014/main" id="{D822DAC3-E6BB-9D4D-B9C0-06D624DC5103}"/>
              </a:ext>
            </a:extLst>
          </p:cNvPr>
          <p:cNvGrpSpPr/>
          <p:nvPr/>
        </p:nvGrpSpPr>
        <p:grpSpPr>
          <a:xfrm>
            <a:off x="1157233" y="2402924"/>
            <a:ext cx="2028251" cy="1605141"/>
            <a:chOff x="1168334" y="1601949"/>
            <a:chExt cx="2028251" cy="1605141"/>
          </a:xfrm>
        </p:grpSpPr>
        <p:grpSp>
          <p:nvGrpSpPr>
            <p:cNvPr id="68" name="Group 67">
              <a:extLst>
                <a:ext uri="{FF2B5EF4-FFF2-40B4-BE49-F238E27FC236}">
                  <a16:creationId xmlns:a16="http://schemas.microsoft.com/office/drawing/2014/main" id="{95559FFE-6313-5E44-8A87-0160BA2AEDDA}"/>
                </a:ext>
              </a:extLst>
            </p:cNvPr>
            <p:cNvGrpSpPr/>
            <p:nvPr/>
          </p:nvGrpSpPr>
          <p:grpSpPr>
            <a:xfrm>
              <a:off x="1168334" y="1612745"/>
              <a:ext cx="2028251" cy="1594345"/>
              <a:chOff x="673574" y="1588319"/>
              <a:chExt cx="2028251" cy="1594345"/>
            </a:xfrm>
          </p:grpSpPr>
          <p:sp>
            <p:nvSpPr>
              <p:cNvPr id="74" name="TextBox 73">
                <a:extLst>
                  <a:ext uri="{FF2B5EF4-FFF2-40B4-BE49-F238E27FC236}">
                    <a16:creationId xmlns:a16="http://schemas.microsoft.com/office/drawing/2014/main" id="{F7A249C2-22B5-514D-9551-A15BEB94416D}"/>
                  </a:ext>
                </a:extLst>
              </p:cNvPr>
              <p:cNvSpPr txBox="1"/>
              <p:nvPr/>
            </p:nvSpPr>
            <p:spPr>
              <a:xfrm>
                <a:off x="788042" y="1899970"/>
                <a:ext cx="27186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latin typeface="Times New Roman" panose="02020603050405020304" pitchFamily="18" charset="0"/>
                    <a:cs typeface="Times New Roman" panose="02020603050405020304" pitchFamily="18" charset="0"/>
                    <a:sym typeface="Calibri"/>
                  </a:rPr>
                  <a:t>x</a:t>
                </a:r>
                <a:r>
                  <a:rPr lang="en-US" baseline="-25000" dirty="0">
                    <a:solidFill>
                      <a:srgbClr val="000000"/>
                    </a:solidFill>
                    <a:latin typeface="Times New Roman" panose="02020603050405020304" pitchFamily="18" charset="0"/>
                    <a:cs typeface="Times New Roman" panose="02020603050405020304" pitchFamily="18" charset="0"/>
                    <a:sym typeface="Calibri"/>
                  </a:rPr>
                  <a:t>1</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75" name="TextBox 74">
                <a:extLst>
                  <a:ext uri="{FF2B5EF4-FFF2-40B4-BE49-F238E27FC236}">
                    <a16:creationId xmlns:a16="http://schemas.microsoft.com/office/drawing/2014/main" id="{555BFC91-F25B-B848-9168-3F312409AECB}"/>
                  </a:ext>
                </a:extLst>
              </p:cNvPr>
              <p:cNvSpPr txBox="1"/>
              <p:nvPr/>
            </p:nvSpPr>
            <p:spPr>
              <a:xfrm>
                <a:off x="788042" y="2212819"/>
                <a:ext cx="27186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latin typeface="Times New Roman" panose="02020603050405020304" pitchFamily="18" charset="0"/>
                    <a:cs typeface="Times New Roman" panose="02020603050405020304" pitchFamily="18" charset="0"/>
                    <a:sym typeface="Calibri"/>
                  </a:rPr>
                  <a:t>x</a:t>
                </a:r>
                <a:r>
                  <a:rPr lang="en-US" baseline="-25000" dirty="0">
                    <a:solidFill>
                      <a:srgbClr val="000000"/>
                    </a:solidFill>
                    <a:latin typeface="Times New Roman" panose="02020603050405020304" pitchFamily="18" charset="0"/>
                    <a:cs typeface="Times New Roman" panose="02020603050405020304" pitchFamily="18" charset="0"/>
                    <a:sym typeface="Calibri"/>
                  </a:rPr>
                  <a:t>2</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76" name="TextBox 75">
                <a:extLst>
                  <a:ext uri="{FF2B5EF4-FFF2-40B4-BE49-F238E27FC236}">
                    <a16:creationId xmlns:a16="http://schemas.microsoft.com/office/drawing/2014/main" id="{CDCF52F5-5E3C-414D-B884-847EFD02B8AE}"/>
                  </a:ext>
                </a:extLst>
              </p:cNvPr>
              <p:cNvSpPr txBox="1"/>
              <p:nvPr/>
            </p:nvSpPr>
            <p:spPr>
              <a:xfrm>
                <a:off x="776898" y="2801368"/>
                <a:ext cx="31514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err="1">
                    <a:solidFill>
                      <a:srgbClr val="000000"/>
                    </a:solidFill>
                    <a:latin typeface="Times New Roman" panose="02020603050405020304" pitchFamily="18" charset="0"/>
                    <a:cs typeface="Times New Roman" panose="02020603050405020304" pitchFamily="18" charset="0"/>
                    <a:sym typeface="Calibri"/>
                  </a:rPr>
                  <a:t>x</a:t>
                </a:r>
                <a:r>
                  <a:rPr lang="en-US" baseline="-25000" dirty="0" err="1">
                    <a:solidFill>
                      <a:srgbClr val="000000"/>
                    </a:solidFill>
                    <a:latin typeface="Times New Roman" panose="02020603050405020304" pitchFamily="18" charset="0"/>
                    <a:cs typeface="Times New Roman" panose="02020603050405020304" pitchFamily="18" charset="0"/>
                    <a:sym typeface="Calibri"/>
                  </a:rPr>
                  <a:t>m</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77" name="TextBox 76">
                <a:extLst>
                  <a:ext uri="{FF2B5EF4-FFF2-40B4-BE49-F238E27FC236}">
                    <a16:creationId xmlns:a16="http://schemas.microsoft.com/office/drawing/2014/main" id="{56B2115C-7113-5C4F-9EF8-E8111D1763EB}"/>
                  </a:ext>
                </a:extLst>
              </p:cNvPr>
              <p:cNvSpPr txBox="1"/>
              <p:nvPr/>
            </p:nvSpPr>
            <p:spPr>
              <a:xfrm>
                <a:off x="1211054" y="1600985"/>
                <a:ext cx="2333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latin typeface="Times New Roman" panose="02020603050405020304" pitchFamily="18" charset="0"/>
                    <a:cs typeface="Times New Roman" panose="02020603050405020304" pitchFamily="18" charset="0"/>
                    <a:sym typeface="Calibri"/>
                  </a:rPr>
                  <a:t>f</a:t>
                </a:r>
                <a:r>
                  <a:rPr lang="en-US" baseline="-25000" dirty="0">
                    <a:solidFill>
                      <a:srgbClr val="000000"/>
                    </a:solidFill>
                    <a:latin typeface="Times New Roman" panose="02020603050405020304" pitchFamily="18" charset="0"/>
                    <a:cs typeface="Times New Roman" panose="02020603050405020304" pitchFamily="18" charset="0"/>
                    <a:sym typeface="Calibri"/>
                  </a:rPr>
                  <a:t>1</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78" name="TextBox 77">
                <a:extLst>
                  <a:ext uri="{FF2B5EF4-FFF2-40B4-BE49-F238E27FC236}">
                    <a16:creationId xmlns:a16="http://schemas.microsoft.com/office/drawing/2014/main" id="{1BA7C56E-21C7-E440-B88A-6C490D88216C}"/>
                  </a:ext>
                </a:extLst>
              </p:cNvPr>
              <p:cNvSpPr txBox="1"/>
              <p:nvPr/>
            </p:nvSpPr>
            <p:spPr>
              <a:xfrm>
                <a:off x="1568629" y="1600985"/>
                <a:ext cx="2333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latin typeface="Times New Roman" panose="02020603050405020304" pitchFamily="18" charset="0"/>
                    <a:cs typeface="Times New Roman" panose="02020603050405020304" pitchFamily="18" charset="0"/>
                    <a:sym typeface="Calibri"/>
                  </a:rPr>
                  <a:t>f</a:t>
                </a:r>
                <a:r>
                  <a:rPr lang="en-US" baseline="-25000" dirty="0">
                    <a:solidFill>
                      <a:srgbClr val="000000"/>
                    </a:solidFill>
                    <a:latin typeface="Times New Roman" panose="02020603050405020304" pitchFamily="18" charset="0"/>
                    <a:cs typeface="Times New Roman" panose="02020603050405020304" pitchFamily="18" charset="0"/>
                    <a:sym typeface="Calibri"/>
                  </a:rPr>
                  <a:t>2</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79" name="TextBox 78">
                <a:extLst>
                  <a:ext uri="{FF2B5EF4-FFF2-40B4-BE49-F238E27FC236}">
                    <a16:creationId xmlns:a16="http://schemas.microsoft.com/office/drawing/2014/main" id="{AAD002F6-2AE2-D947-99FA-6AA3E7739440}"/>
                  </a:ext>
                </a:extLst>
              </p:cNvPr>
              <p:cNvSpPr txBox="1"/>
              <p:nvPr/>
            </p:nvSpPr>
            <p:spPr>
              <a:xfrm>
                <a:off x="1951659" y="1588319"/>
                <a:ext cx="2333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latin typeface="Times New Roman" panose="02020603050405020304" pitchFamily="18" charset="0"/>
                    <a:cs typeface="Times New Roman" panose="02020603050405020304" pitchFamily="18" charset="0"/>
                    <a:sym typeface="Calibri"/>
                  </a:rPr>
                  <a:t>f</a:t>
                </a:r>
                <a:r>
                  <a:rPr lang="en-US" i="1" baseline="-25000" dirty="0">
                    <a:solidFill>
                      <a:srgbClr val="000000"/>
                    </a:solidFill>
                    <a:latin typeface="Times New Roman" panose="02020603050405020304" pitchFamily="18" charset="0"/>
                    <a:cs typeface="Times New Roman" panose="02020603050405020304" pitchFamily="18" charset="0"/>
                    <a:sym typeface="Calibri"/>
                  </a:rPr>
                  <a:t>3</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80" name="TextBox 79">
                <a:extLst>
                  <a:ext uri="{FF2B5EF4-FFF2-40B4-BE49-F238E27FC236}">
                    <a16:creationId xmlns:a16="http://schemas.microsoft.com/office/drawing/2014/main" id="{C43CD36B-94A6-B64F-BFEF-CF1FF384C321}"/>
                  </a:ext>
                </a:extLst>
              </p:cNvPr>
              <p:cNvSpPr txBox="1"/>
              <p:nvPr/>
            </p:nvSpPr>
            <p:spPr>
              <a:xfrm>
                <a:off x="1177713" y="2005436"/>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1</a:t>
                </a:r>
              </a:p>
            </p:txBody>
          </p:sp>
          <p:sp>
            <p:nvSpPr>
              <p:cNvPr id="81" name="TextBox 80">
                <a:extLst>
                  <a:ext uri="{FF2B5EF4-FFF2-40B4-BE49-F238E27FC236}">
                    <a16:creationId xmlns:a16="http://schemas.microsoft.com/office/drawing/2014/main" id="{DD77F7B2-B869-FF41-BE22-D1F5F3BC8BF2}"/>
                  </a:ext>
                </a:extLst>
              </p:cNvPr>
              <p:cNvSpPr txBox="1"/>
              <p:nvPr/>
            </p:nvSpPr>
            <p:spPr>
              <a:xfrm>
                <a:off x="1552735" y="2004032"/>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dirty="0">
                    <a:solidFill>
                      <a:srgbClr val="000000"/>
                    </a:solidFill>
                    <a:latin typeface="Times New Roman" panose="02020603050405020304" pitchFamily="18" charset="0"/>
                    <a:cs typeface="Times New Roman" panose="02020603050405020304" pitchFamily="18" charset="0"/>
                    <a:sym typeface="Calibri"/>
                  </a:rPr>
                  <a:t>0</a:t>
                </a:r>
                <a:endPar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82" name="TextBox 81">
                <a:extLst>
                  <a:ext uri="{FF2B5EF4-FFF2-40B4-BE49-F238E27FC236}">
                    <a16:creationId xmlns:a16="http://schemas.microsoft.com/office/drawing/2014/main" id="{8BEAE3A4-2213-7343-B100-697E33B5CE67}"/>
                  </a:ext>
                </a:extLst>
              </p:cNvPr>
              <p:cNvSpPr txBox="1"/>
              <p:nvPr/>
            </p:nvSpPr>
            <p:spPr>
              <a:xfrm>
                <a:off x="1926844" y="1992303"/>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1</a:t>
                </a:r>
              </a:p>
            </p:txBody>
          </p:sp>
          <p:sp>
            <p:nvSpPr>
              <p:cNvPr id="83" name="TextBox 82">
                <a:extLst>
                  <a:ext uri="{FF2B5EF4-FFF2-40B4-BE49-F238E27FC236}">
                    <a16:creationId xmlns:a16="http://schemas.microsoft.com/office/drawing/2014/main" id="{B70ADB52-EB6D-F041-A27F-08597C7B616B}"/>
                  </a:ext>
                </a:extLst>
              </p:cNvPr>
              <p:cNvSpPr txBox="1"/>
              <p:nvPr/>
            </p:nvSpPr>
            <p:spPr>
              <a:xfrm>
                <a:off x="1191887" y="2306695"/>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0</a:t>
                </a:r>
              </a:p>
            </p:txBody>
          </p:sp>
          <p:sp>
            <p:nvSpPr>
              <p:cNvPr id="84" name="TextBox 83">
                <a:extLst>
                  <a:ext uri="{FF2B5EF4-FFF2-40B4-BE49-F238E27FC236}">
                    <a16:creationId xmlns:a16="http://schemas.microsoft.com/office/drawing/2014/main" id="{660EEB23-AE8D-D647-B21B-7A23F9B7536A}"/>
                  </a:ext>
                </a:extLst>
              </p:cNvPr>
              <p:cNvSpPr txBox="1"/>
              <p:nvPr/>
            </p:nvSpPr>
            <p:spPr>
              <a:xfrm>
                <a:off x="1566909" y="2305291"/>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dirty="0">
                    <a:solidFill>
                      <a:srgbClr val="000000"/>
                    </a:solidFill>
                    <a:latin typeface="Times New Roman" panose="02020603050405020304" pitchFamily="18" charset="0"/>
                    <a:cs typeface="Times New Roman" panose="02020603050405020304" pitchFamily="18" charset="0"/>
                    <a:sym typeface="Calibri"/>
                  </a:rPr>
                  <a:t>1</a:t>
                </a:r>
                <a:endPar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85" name="TextBox 84">
                <a:extLst>
                  <a:ext uri="{FF2B5EF4-FFF2-40B4-BE49-F238E27FC236}">
                    <a16:creationId xmlns:a16="http://schemas.microsoft.com/office/drawing/2014/main" id="{0EF67E60-2800-6440-A73F-B77F5D893AF1}"/>
                  </a:ext>
                </a:extLst>
              </p:cNvPr>
              <p:cNvSpPr txBox="1"/>
              <p:nvPr/>
            </p:nvSpPr>
            <p:spPr>
              <a:xfrm>
                <a:off x="1941018" y="2293562"/>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1</a:t>
                </a:r>
              </a:p>
            </p:txBody>
          </p:sp>
          <p:sp>
            <p:nvSpPr>
              <p:cNvPr id="86" name="TextBox 85">
                <a:extLst>
                  <a:ext uri="{FF2B5EF4-FFF2-40B4-BE49-F238E27FC236}">
                    <a16:creationId xmlns:a16="http://schemas.microsoft.com/office/drawing/2014/main" id="{098F3FF0-C27B-EF47-ACD7-CFBB59092E26}"/>
                  </a:ext>
                </a:extLst>
              </p:cNvPr>
              <p:cNvSpPr txBox="1"/>
              <p:nvPr/>
            </p:nvSpPr>
            <p:spPr>
              <a:xfrm>
                <a:off x="1195428" y="2905667"/>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1</a:t>
                </a:r>
              </a:p>
            </p:txBody>
          </p:sp>
          <p:sp>
            <p:nvSpPr>
              <p:cNvPr id="87" name="TextBox 86">
                <a:extLst>
                  <a:ext uri="{FF2B5EF4-FFF2-40B4-BE49-F238E27FC236}">
                    <a16:creationId xmlns:a16="http://schemas.microsoft.com/office/drawing/2014/main" id="{DE7EF7D6-4E2C-F745-A245-1CA0E4DEA042}"/>
                  </a:ext>
                </a:extLst>
              </p:cNvPr>
              <p:cNvSpPr txBox="1"/>
              <p:nvPr/>
            </p:nvSpPr>
            <p:spPr>
              <a:xfrm>
                <a:off x="1570450" y="2904263"/>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dirty="0">
                    <a:solidFill>
                      <a:srgbClr val="000000"/>
                    </a:solidFill>
                    <a:latin typeface="Times New Roman" panose="02020603050405020304" pitchFamily="18" charset="0"/>
                    <a:cs typeface="Times New Roman" panose="02020603050405020304" pitchFamily="18" charset="0"/>
                    <a:sym typeface="Calibri"/>
                  </a:rPr>
                  <a:t>1</a:t>
                </a:r>
                <a:endPar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88" name="TextBox 87">
                <a:extLst>
                  <a:ext uri="{FF2B5EF4-FFF2-40B4-BE49-F238E27FC236}">
                    <a16:creationId xmlns:a16="http://schemas.microsoft.com/office/drawing/2014/main" id="{08418237-C8E9-AA4A-A59B-C7F3AA374C1E}"/>
                  </a:ext>
                </a:extLst>
              </p:cNvPr>
              <p:cNvSpPr txBox="1"/>
              <p:nvPr/>
            </p:nvSpPr>
            <p:spPr>
              <a:xfrm>
                <a:off x="1944559" y="2892534"/>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1</a:t>
                </a:r>
              </a:p>
            </p:txBody>
          </p:sp>
          <p:sp>
            <p:nvSpPr>
              <p:cNvPr id="89" name="TextBox 88">
                <a:extLst>
                  <a:ext uri="{FF2B5EF4-FFF2-40B4-BE49-F238E27FC236}">
                    <a16:creationId xmlns:a16="http://schemas.microsoft.com/office/drawing/2014/main" id="{E0CCAAC6-8FED-AB46-8F45-28299F54C502}"/>
                  </a:ext>
                </a:extLst>
              </p:cNvPr>
              <p:cNvSpPr txBox="1"/>
              <p:nvPr/>
            </p:nvSpPr>
            <p:spPr>
              <a:xfrm rot="5400000">
                <a:off x="847192" y="2583555"/>
                <a:ext cx="2510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sp>
            <p:nvSpPr>
              <p:cNvPr id="90" name="TextBox 89">
                <a:extLst>
                  <a:ext uri="{FF2B5EF4-FFF2-40B4-BE49-F238E27FC236}">
                    <a16:creationId xmlns:a16="http://schemas.microsoft.com/office/drawing/2014/main" id="{E1ED9968-4149-2C40-A7A9-C5139DCBC409}"/>
                  </a:ext>
                </a:extLst>
              </p:cNvPr>
              <p:cNvSpPr txBox="1"/>
              <p:nvPr/>
            </p:nvSpPr>
            <p:spPr>
              <a:xfrm rot="5400000">
                <a:off x="1596495" y="2550833"/>
                <a:ext cx="2510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cxnSp>
            <p:nvCxnSpPr>
              <p:cNvPr id="91" name="Straight Connector 90">
                <a:extLst>
                  <a:ext uri="{FF2B5EF4-FFF2-40B4-BE49-F238E27FC236}">
                    <a16:creationId xmlns:a16="http://schemas.microsoft.com/office/drawing/2014/main" id="{0F94F95B-D6B7-5F43-B627-F700FC1BAE74}"/>
                  </a:ext>
                </a:extLst>
              </p:cNvPr>
              <p:cNvCxnSpPr>
                <a:cxnSpLocks/>
              </p:cNvCxnSpPr>
              <p:nvPr/>
            </p:nvCxnSpPr>
            <p:spPr>
              <a:xfrm flipV="1">
                <a:off x="673574" y="1976337"/>
                <a:ext cx="2028251" cy="19330"/>
              </a:xfrm>
              <a:prstGeom prst="line">
                <a:avLst/>
              </a:prstGeom>
              <a:noFill/>
              <a:ln w="635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2" name="Straight Connector 91">
                <a:extLst>
                  <a:ext uri="{FF2B5EF4-FFF2-40B4-BE49-F238E27FC236}">
                    <a16:creationId xmlns:a16="http://schemas.microsoft.com/office/drawing/2014/main" id="{46FC2866-4359-D84B-BBC4-4333E6F50FD5}"/>
                  </a:ext>
                </a:extLst>
              </p:cNvPr>
              <p:cNvCxnSpPr>
                <a:cxnSpLocks/>
              </p:cNvCxnSpPr>
              <p:nvPr/>
            </p:nvCxnSpPr>
            <p:spPr>
              <a:xfrm>
                <a:off x="1118074" y="1733671"/>
                <a:ext cx="9473" cy="1447589"/>
              </a:xfrm>
              <a:prstGeom prst="line">
                <a:avLst/>
              </a:prstGeom>
              <a:noFill/>
              <a:ln w="635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69" name="TextBox 68">
              <a:extLst>
                <a:ext uri="{FF2B5EF4-FFF2-40B4-BE49-F238E27FC236}">
                  <a16:creationId xmlns:a16="http://schemas.microsoft.com/office/drawing/2014/main" id="{9DAD339C-A1B2-1746-8145-961B48C832B2}"/>
                </a:ext>
              </a:extLst>
            </p:cNvPr>
            <p:cNvSpPr txBox="1"/>
            <p:nvPr/>
          </p:nvSpPr>
          <p:spPr>
            <a:xfrm>
              <a:off x="2856860" y="1601949"/>
              <a:ext cx="2333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latin typeface="Times New Roman" panose="02020603050405020304" pitchFamily="18" charset="0"/>
                  <a:cs typeface="Times New Roman" panose="02020603050405020304" pitchFamily="18" charset="0"/>
                  <a:sym typeface="Calibri"/>
                </a:rPr>
                <a:t>y</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70" name="TextBox 69">
              <a:extLst>
                <a:ext uri="{FF2B5EF4-FFF2-40B4-BE49-F238E27FC236}">
                  <a16:creationId xmlns:a16="http://schemas.microsoft.com/office/drawing/2014/main" id="{10E62DA5-3C54-4240-9C2E-E07697A1E53F}"/>
                </a:ext>
              </a:extLst>
            </p:cNvPr>
            <p:cNvSpPr txBox="1"/>
            <p:nvPr/>
          </p:nvSpPr>
          <p:spPr>
            <a:xfrm>
              <a:off x="2840527" y="2030692"/>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0</a:t>
              </a:r>
            </a:p>
          </p:txBody>
        </p:sp>
        <p:sp>
          <p:nvSpPr>
            <p:cNvPr id="71" name="TextBox 70">
              <a:extLst>
                <a:ext uri="{FF2B5EF4-FFF2-40B4-BE49-F238E27FC236}">
                  <a16:creationId xmlns:a16="http://schemas.microsoft.com/office/drawing/2014/main" id="{15A52EDE-2CBE-314F-BF39-51C9BA4C9E91}"/>
                </a:ext>
              </a:extLst>
            </p:cNvPr>
            <p:cNvSpPr txBox="1"/>
            <p:nvPr/>
          </p:nvSpPr>
          <p:spPr>
            <a:xfrm>
              <a:off x="2854701" y="2331121"/>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1</a:t>
              </a:r>
            </a:p>
          </p:txBody>
        </p:sp>
        <p:sp>
          <p:nvSpPr>
            <p:cNvPr id="72" name="TextBox 71">
              <a:extLst>
                <a:ext uri="{FF2B5EF4-FFF2-40B4-BE49-F238E27FC236}">
                  <a16:creationId xmlns:a16="http://schemas.microsoft.com/office/drawing/2014/main" id="{D18F5BD0-8E2C-6A4A-A33D-F86A00C8FD5B}"/>
                </a:ext>
              </a:extLst>
            </p:cNvPr>
            <p:cNvSpPr txBox="1"/>
            <p:nvPr/>
          </p:nvSpPr>
          <p:spPr>
            <a:xfrm>
              <a:off x="2858045" y="2918550"/>
              <a:ext cx="169275"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1</a:t>
              </a:r>
            </a:p>
          </p:txBody>
        </p:sp>
        <p:sp>
          <p:nvSpPr>
            <p:cNvPr id="73" name="TextBox 72">
              <a:extLst>
                <a:ext uri="{FF2B5EF4-FFF2-40B4-BE49-F238E27FC236}">
                  <a16:creationId xmlns:a16="http://schemas.microsoft.com/office/drawing/2014/main" id="{58918363-E1A2-214E-A2F6-EE0331ECC5AE}"/>
                </a:ext>
              </a:extLst>
            </p:cNvPr>
            <p:cNvSpPr txBox="1"/>
            <p:nvPr/>
          </p:nvSpPr>
          <p:spPr>
            <a:xfrm rot="5400000">
              <a:off x="2880503" y="2579174"/>
              <a:ext cx="2510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grpSp>
      <p:sp>
        <p:nvSpPr>
          <p:cNvPr id="93" name="TextBox 92">
            <a:extLst>
              <a:ext uri="{FF2B5EF4-FFF2-40B4-BE49-F238E27FC236}">
                <a16:creationId xmlns:a16="http://schemas.microsoft.com/office/drawing/2014/main" id="{C537DC06-B8DE-1B4E-AE17-FD456889B9F6}"/>
              </a:ext>
            </a:extLst>
          </p:cNvPr>
          <p:cNvSpPr txBox="1"/>
          <p:nvPr/>
        </p:nvSpPr>
        <p:spPr>
          <a:xfrm>
            <a:off x="1694713" y="4178408"/>
            <a:ext cx="895500"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200" dirty="0">
                <a:solidFill>
                  <a:srgbClr val="000000"/>
                </a:solidFill>
                <a:sym typeface="Calibri"/>
              </a:rPr>
              <a:t>Training data</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cxnSp>
        <p:nvCxnSpPr>
          <p:cNvPr id="95" name="Straight Arrow Connector 94">
            <a:extLst>
              <a:ext uri="{FF2B5EF4-FFF2-40B4-BE49-F238E27FC236}">
                <a16:creationId xmlns:a16="http://schemas.microsoft.com/office/drawing/2014/main" id="{1B339A28-8ACE-AB48-AC09-CEB41423BC4B}"/>
              </a:ext>
            </a:extLst>
          </p:cNvPr>
          <p:cNvCxnSpPr>
            <a:cxnSpLocks/>
          </p:cNvCxnSpPr>
          <p:nvPr/>
        </p:nvCxnSpPr>
        <p:spPr>
          <a:xfrm>
            <a:off x="1080503" y="2975266"/>
            <a:ext cx="0" cy="816137"/>
          </a:xfrm>
          <a:prstGeom prst="straightConnector1">
            <a:avLst/>
          </a:prstGeom>
          <a:noFill/>
          <a:ln w="38100" cap="flat">
            <a:solidFill>
              <a:srgbClr val="7030A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99" name="TextBox 98">
            <a:extLst>
              <a:ext uri="{FF2B5EF4-FFF2-40B4-BE49-F238E27FC236}">
                <a16:creationId xmlns:a16="http://schemas.microsoft.com/office/drawing/2014/main" id="{81F7F9DE-B589-2E47-B4F5-00AB6E16405F}"/>
              </a:ext>
            </a:extLst>
          </p:cNvPr>
          <p:cNvSpPr txBox="1"/>
          <p:nvPr/>
        </p:nvSpPr>
        <p:spPr>
          <a:xfrm rot="16200000">
            <a:off x="430302" y="3229446"/>
            <a:ext cx="81047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1" i="0" u="none" strike="noStrike" cap="none" spc="0" normalizeH="0" baseline="0" dirty="0">
                <a:ln>
                  <a:noFill/>
                </a:ln>
                <a:solidFill>
                  <a:srgbClr val="000000"/>
                </a:solidFill>
                <a:effectLst/>
                <a:uFillTx/>
                <a:latin typeface="+mn-lt"/>
                <a:ea typeface="+mn-ea"/>
                <a:cs typeface="+mn-cs"/>
                <a:sym typeface="Calibri"/>
              </a:rPr>
              <a:t>Sequence</a:t>
            </a:r>
          </a:p>
        </p:txBody>
      </p:sp>
      <p:cxnSp>
        <p:nvCxnSpPr>
          <p:cNvPr id="101" name="Elbow Connector 100">
            <a:extLst>
              <a:ext uri="{FF2B5EF4-FFF2-40B4-BE49-F238E27FC236}">
                <a16:creationId xmlns:a16="http://schemas.microsoft.com/office/drawing/2014/main" id="{2A289D23-D6A6-DC41-8A91-EA2F4B1F9A18}"/>
              </a:ext>
            </a:extLst>
          </p:cNvPr>
          <p:cNvCxnSpPr>
            <a:stCxn id="51" idx="0"/>
            <a:endCxn id="46" idx="0"/>
          </p:cNvCxnSpPr>
          <p:nvPr/>
        </p:nvCxnSpPr>
        <p:spPr>
          <a:xfrm rot="16200000" flipV="1">
            <a:off x="5204616" y="1721725"/>
            <a:ext cx="67229" cy="1055754"/>
          </a:xfrm>
          <a:prstGeom prst="bentConnector3">
            <a:avLst>
              <a:gd name="adj1" fmla="val 440032"/>
            </a:avLst>
          </a:prstGeom>
          <a:noFill/>
          <a:ln w="38100" cap="flat">
            <a:solidFill>
              <a:srgbClr val="7030A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2" name="TextBox 101">
            <a:extLst>
              <a:ext uri="{FF2B5EF4-FFF2-40B4-BE49-F238E27FC236}">
                <a16:creationId xmlns:a16="http://schemas.microsoft.com/office/drawing/2014/main" id="{CC52A497-79E1-4245-A2D2-C67408F041C6}"/>
              </a:ext>
            </a:extLst>
          </p:cNvPr>
          <p:cNvSpPr txBox="1"/>
          <p:nvPr/>
        </p:nvSpPr>
        <p:spPr>
          <a:xfrm>
            <a:off x="4710353" y="1625204"/>
            <a:ext cx="101771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Recurrent</a:t>
            </a:r>
          </a:p>
        </p:txBody>
      </p:sp>
      <p:sp>
        <p:nvSpPr>
          <p:cNvPr id="103" name="Striped Right Arrow 102">
            <a:extLst>
              <a:ext uri="{FF2B5EF4-FFF2-40B4-BE49-F238E27FC236}">
                <a16:creationId xmlns:a16="http://schemas.microsoft.com/office/drawing/2014/main" id="{CE88FB8A-100A-1C48-8DA3-F7F5CE71BD70}"/>
              </a:ext>
            </a:extLst>
          </p:cNvPr>
          <p:cNvSpPr/>
          <p:nvPr/>
        </p:nvSpPr>
        <p:spPr>
          <a:xfrm>
            <a:off x="7418169" y="3135685"/>
            <a:ext cx="404037" cy="338014"/>
          </a:xfrm>
          <a:prstGeom prst="striped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4" name="TextBox 103">
            <a:extLst>
              <a:ext uri="{FF2B5EF4-FFF2-40B4-BE49-F238E27FC236}">
                <a16:creationId xmlns:a16="http://schemas.microsoft.com/office/drawing/2014/main" id="{A012E6E4-1F6B-3A48-8DFF-4E347B492565}"/>
              </a:ext>
            </a:extLst>
          </p:cNvPr>
          <p:cNvSpPr txBox="1"/>
          <p:nvPr/>
        </p:nvSpPr>
        <p:spPr>
          <a:xfrm>
            <a:off x="8287195" y="3795052"/>
            <a:ext cx="28191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x</a:t>
            </a:r>
            <a:r>
              <a:rPr lang="en-US" baseline="-25000" dirty="0">
                <a:solidFill>
                  <a:srgbClr val="000000"/>
                </a:solidFill>
                <a:latin typeface="Times New Roman" panose="02020603050405020304" pitchFamily="18" charset="0"/>
                <a:cs typeface="Times New Roman" panose="02020603050405020304" pitchFamily="18" charset="0"/>
                <a:sym typeface="Calibri"/>
              </a:rPr>
              <a:t>1</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105" name="Rounded Rectangle 104">
            <a:extLst>
              <a:ext uri="{FF2B5EF4-FFF2-40B4-BE49-F238E27FC236}">
                <a16:creationId xmlns:a16="http://schemas.microsoft.com/office/drawing/2014/main" id="{0237D265-867C-1443-8A61-541DEAC46515}"/>
              </a:ext>
            </a:extLst>
          </p:cNvPr>
          <p:cNvSpPr/>
          <p:nvPr/>
        </p:nvSpPr>
        <p:spPr>
          <a:xfrm>
            <a:off x="8031423" y="2876770"/>
            <a:ext cx="708394" cy="715087"/>
          </a:xfrm>
          <a:prstGeom prst="roundRect">
            <a:avLst/>
          </a:prstGeom>
          <a:solidFill>
            <a:srgbClr val="FFFFFF"/>
          </a:solidFill>
          <a:ln w="25400" cap="flat">
            <a:solidFill>
              <a:srgbClr val="7030A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RNN Cell</a:t>
            </a:r>
          </a:p>
        </p:txBody>
      </p:sp>
      <p:cxnSp>
        <p:nvCxnSpPr>
          <p:cNvPr id="107" name="Straight Arrow Connector 106">
            <a:extLst>
              <a:ext uri="{FF2B5EF4-FFF2-40B4-BE49-F238E27FC236}">
                <a16:creationId xmlns:a16="http://schemas.microsoft.com/office/drawing/2014/main" id="{F9C79228-6525-1F4C-B6F5-C845ADD4B70D}"/>
              </a:ext>
            </a:extLst>
          </p:cNvPr>
          <p:cNvCxnSpPr>
            <a:cxnSpLocks/>
          </p:cNvCxnSpPr>
          <p:nvPr/>
        </p:nvCxnSpPr>
        <p:spPr>
          <a:xfrm flipV="1">
            <a:off x="8386209" y="3663636"/>
            <a:ext cx="0" cy="20416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2" name="TextBox 111">
            <a:extLst>
              <a:ext uri="{FF2B5EF4-FFF2-40B4-BE49-F238E27FC236}">
                <a16:creationId xmlns:a16="http://schemas.microsoft.com/office/drawing/2014/main" id="{D1AA25AD-BD9B-F943-8995-9985AB4380D7}"/>
              </a:ext>
            </a:extLst>
          </p:cNvPr>
          <p:cNvSpPr txBox="1"/>
          <p:nvPr/>
        </p:nvSpPr>
        <p:spPr>
          <a:xfrm>
            <a:off x="9388362" y="3800482"/>
            <a:ext cx="28191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x</a:t>
            </a:r>
            <a:r>
              <a:rPr lang="en-US" baseline="-25000" dirty="0">
                <a:solidFill>
                  <a:srgbClr val="000000"/>
                </a:solidFill>
                <a:latin typeface="Times New Roman" panose="02020603050405020304" pitchFamily="18" charset="0"/>
                <a:cs typeface="Times New Roman" panose="02020603050405020304" pitchFamily="18" charset="0"/>
                <a:sym typeface="Calibri"/>
              </a:rPr>
              <a:t>2</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113" name="Rounded Rectangle 112">
            <a:extLst>
              <a:ext uri="{FF2B5EF4-FFF2-40B4-BE49-F238E27FC236}">
                <a16:creationId xmlns:a16="http://schemas.microsoft.com/office/drawing/2014/main" id="{2408E3FA-A8C9-6B4E-8F07-38A1D5C245C7}"/>
              </a:ext>
            </a:extLst>
          </p:cNvPr>
          <p:cNvSpPr/>
          <p:nvPr/>
        </p:nvSpPr>
        <p:spPr>
          <a:xfrm>
            <a:off x="9132590" y="2882200"/>
            <a:ext cx="708394" cy="715087"/>
          </a:xfrm>
          <a:prstGeom prst="roundRect">
            <a:avLst/>
          </a:prstGeom>
          <a:solidFill>
            <a:srgbClr val="FFFFFF"/>
          </a:solidFill>
          <a:ln w="25400" cap="flat">
            <a:solidFill>
              <a:srgbClr val="7030A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RNN Cell</a:t>
            </a:r>
          </a:p>
        </p:txBody>
      </p:sp>
      <p:cxnSp>
        <p:nvCxnSpPr>
          <p:cNvPr id="114" name="Straight Arrow Connector 113">
            <a:extLst>
              <a:ext uri="{FF2B5EF4-FFF2-40B4-BE49-F238E27FC236}">
                <a16:creationId xmlns:a16="http://schemas.microsoft.com/office/drawing/2014/main" id="{7077EC37-145C-7E47-8A94-D3659102AB37}"/>
              </a:ext>
            </a:extLst>
          </p:cNvPr>
          <p:cNvCxnSpPr>
            <a:cxnSpLocks/>
          </p:cNvCxnSpPr>
          <p:nvPr/>
        </p:nvCxnSpPr>
        <p:spPr>
          <a:xfrm flipV="1">
            <a:off x="9487376" y="3669066"/>
            <a:ext cx="0" cy="20416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5" name="TextBox 114">
            <a:extLst>
              <a:ext uri="{FF2B5EF4-FFF2-40B4-BE49-F238E27FC236}">
                <a16:creationId xmlns:a16="http://schemas.microsoft.com/office/drawing/2014/main" id="{E70DDA79-0810-E940-93B7-1CDA43145A48}"/>
              </a:ext>
            </a:extLst>
          </p:cNvPr>
          <p:cNvSpPr txBox="1"/>
          <p:nvPr/>
        </p:nvSpPr>
        <p:spPr>
          <a:xfrm>
            <a:off x="11176070" y="3816403"/>
            <a:ext cx="34068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dirty="0" err="1">
                <a:ln>
                  <a:noFill/>
                </a:ln>
                <a:solidFill>
                  <a:srgbClr val="000000"/>
                </a:solidFill>
                <a:effectLst/>
                <a:uFillTx/>
                <a:latin typeface="Times New Roman" panose="02020603050405020304" pitchFamily="18" charset="0"/>
                <a:cs typeface="Times New Roman" panose="02020603050405020304" pitchFamily="18" charset="0"/>
                <a:sym typeface="Calibri"/>
              </a:rPr>
              <a:t>x</a:t>
            </a:r>
            <a:r>
              <a:rPr kumimoji="0" lang="en-US" sz="1800" b="0" i="1" u="none" strike="noStrike" cap="none" spc="0" normalizeH="0" baseline="-25000" dirty="0" err="1">
                <a:ln>
                  <a:noFill/>
                </a:ln>
                <a:solidFill>
                  <a:srgbClr val="000000"/>
                </a:solidFill>
                <a:effectLst/>
                <a:uFillTx/>
                <a:latin typeface="Times New Roman" panose="02020603050405020304" pitchFamily="18" charset="0"/>
                <a:cs typeface="Times New Roman" panose="02020603050405020304" pitchFamily="18" charset="0"/>
                <a:sym typeface="Calibri"/>
              </a:rPr>
              <a:t>m</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116" name="Rounded Rectangle 115">
            <a:extLst>
              <a:ext uri="{FF2B5EF4-FFF2-40B4-BE49-F238E27FC236}">
                <a16:creationId xmlns:a16="http://schemas.microsoft.com/office/drawing/2014/main" id="{6A1408FD-D14E-BD44-BE9A-1D02ED216BB9}"/>
              </a:ext>
            </a:extLst>
          </p:cNvPr>
          <p:cNvSpPr/>
          <p:nvPr/>
        </p:nvSpPr>
        <p:spPr>
          <a:xfrm>
            <a:off x="10920299" y="2898121"/>
            <a:ext cx="708394" cy="715087"/>
          </a:xfrm>
          <a:prstGeom prst="roundRect">
            <a:avLst/>
          </a:prstGeom>
          <a:solidFill>
            <a:srgbClr val="FFFFFF"/>
          </a:solidFill>
          <a:ln w="25400" cap="flat">
            <a:solidFill>
              <a:srgbClr val="7030A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RNN Cell</a:t>
            </a:r>
          </a:p>
        </p:txBody>
      </p:sp>
      <p:cxnSp>
        <p:nvCxnSpPr>
          <p:cNvPr id="117" name="Straight Arrow Connector 116">
            <a:extLst>
              <a:ext uri="{FF2B5EF4-FFF2-40B4-BE49-F238E27FC236}">
                <a16:creationId xmlns:a16="http://schemas.microsoft.com/office/drawing/2014/main" id="{37A24BE6-7D83-6445-886C-857A8AF17C80}"/>
              </a:ext>
            </a:extLst>
          </p:cNvPr>
          <p:cNvCxnSpPr>
            <a:cxnSpLocks/>
          </p:cNvCxnSpPr>
          <p:nvPr/>
        </p:nvCxnSpPr>
        <p:spPr>
          <a:xfrm flipV="1">
            <a:off x="11275085" y="3684987"/>
            <a:ext cx="0" cy="20416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9" name="Straight Arrow Connector 118">
            <a:extLst>
              <a:ext uri="{FF2B5EF4-FFF2-40B4-BE49-F238E27FC236}">
                <a16:creationId xmlns:a16="http://schemas.microsoft.com/office/drawing/2014/main" id="{0DED8DD5-6F02-B745-AD95-C947EA32D102}"/>
              </a:ext>
            </a:extLst>
          </p:cNvPr>
          <p:cNvCxnSpPr>
            <a:stCxn id="105" idx="3"/>
            <a:endCxn id="113" idx="1"/>
          </p:cNvCxnSpPr>
          <p:nvPr/>
        </p:nvCxnSpPr>
        <p:spPr>
          <a:xfrm>
            <a:off x="8739817" y="3234314"/>
            <a:ext cx="392773" cy="5430"/>
          </a:xfrm>
          <a:prstGeom prst="straightConnector1">
            <a:avLst/>
          </a:prstGeom>
          <a:noFill/>
          <a:ln w="25400" cap="flat">
            <a:solidFill>
              <a:srgbClr val="7030A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0" name="Straight Arrow Connector 119">
            <a:extLst>
              <a:ext uri="{FF2B5EF4-FFF2-40B4-BE49-F238E27FC236}">
                <a16:creationId xmlns:a16="http://schemas.microsoft.com/office/drawing/2014/main" id="{7EA70EE1-9662-FE48-8AA5-A10945E7110E}"/>
              </a:ext>
            </a:extLst>
          </p:cNvPr>
          <p:cNvCxnSpPr>
            <a:cxnSpLocks/>
          </p:cNvCxnSpPr>
          <p:nvPr/>
        </p:nvCxnSpPr>
        <p:spPr>
          <a:xfrm>
            <a:off x="9872030" y="3259895"/>
            <a:ext cx="237796" cy="2715"/>
          </a:xfrm>
          <a:prstGeom prst="straightConnector1">
            <a:avLst/>
          </a:prstGeom>
          <a:noFill/>
          <a:ln w="25400" cap="flat">
            <a:solidFill>
              <a:srgbClr val="7030A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2" name="TextBox 121">
            <a:extLst>
              <a:ext uri="{FF2B5EF4-FFF2-40B4-BE49-F238E27FC236}">
                <a16:creationId xmlns:a16="http://schemas.microsoft.com/office/drawing/2014/main" id="{7F536F59-0FFA-EB45-93F4-F5356C845B14}"/>
              </a:ext>
            </a:extLst>
          </p:cNvPr>
          <p:cNvSpPr txBox="1"/>
          <p:nvPr/>
        </p:nvSpPr>
        <p:spPr>
          <a:xfrm>
            <a:off x="10161399" y="3012768"/>
            <a:ext cx="2510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cxnSp>
        <p:nvCxnSpPr>
          <p:cNvPr id="123" name="Straight Arrow Connector 122">
            <a:extLst>
              <a:ext uri="{FF2B5EF4-FFF2-40B4-BE49-F238E27FC236}">
                <a16:creationId xmlns:a16="http://schemas.microsoft.com/office/drawing/2014/main" id="{ACDD175F-2DA4-774A-9F6D-AFF228505ED5}"/>
              </a:ext>
            </a:extLst>
          </p:cNvPr>
          <p:cNvCxnSpPr>
            <a:cxnSpLocks/>
          </p:cNvCxnSpPr>
          <p:nvPr/>
        </p:nvCxnSpPr>
        <p:spPr>
          <a:xfrm flipV="1">
            <a:off x="10448738" y="3245406"/>
            <a:ext cx="439453" cy="4935"/>
          </a:xfrm>
          <a:prstGeom prst="straightConnector1">
            <a:avLst/>
          </a:prstGeom>
          <a:noFill/>
          <a:ln w="25400" cap="flat">
            <a:solidFill>
              <a:srgbClr val="7030A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4" name="TextBox 123">
            <a:extLst>
              <a:ext uri="{FF2B5EF4-FFF2-40B4-BE49-F238E27FC236}">
                <a16:creationId xmlns:a16="http://schemas.microsoft.com/office/drawing/2014/main" id="{D6895ABF-E8EE-C14F-AD24-39377F07A73D}"/>
              </a:ext>
            </a:extLst>
          </p:cNvPr>
          <p:cNvSpPr txBox="1"/>
          <p:nvPr/>
        </p:nvSpPr>
        <p:spPr>
          <a:xfrm>
            <a:off x="8265928" y="2252541"/>
            <a:ext cx="3569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i="1" dirty="0">
                <a:solidFill>
                  <a:srgbClr val="000000"/>
                </a:solidFill>
                <a:latin typeface="Times New Roman" panose="02020603050405020304" pitchFamily="18" charset="0"/>
                <a:cs typeface="Times New Roman" panose="02020603050405020304" pitchFamily="18" charset="0"/>
                <a:sym typeface="Calibri"/>
              </a:rPr>
              <a:t>ŷ</a:t>
            </a:r>
            <a:r>
              <a:rPr lang="en-US" baseline="-25000" dirty="0">
                <a:solidFill>
                  <a:srgbClr val="000000"/>
                </a:solidFill>
                <a:latin typeface="Times New Roman" panose="02020603050405020304" pitchFamily="18" charset="0"/>
                <a:cs typeface="Times New Roman" panose="02020603050405020304" pitchFamily="18" charset="0"/>
                <a:sym typeface="Calibri"/>
              </a:rPr>
              <a:t>1</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cxnSp>
        <p:nvCxnSpPr>
          <p:cNvPr id="125" name="Straight Arrow Connector 124">
            <a:extLst>
              <a:ext uri="{FF2B5EF4-FFF2-40B4-BE49-F238E27FC236}">
                <a16:creationId xmlns:a16="http://schemas.microsoft.com/office/drawing/2014/main" id="{5448DF72-607D-BE48-8DA6-65195AEF186F}"/>
              </a:ext>
            </a:extLst>
          </p:cNvPr>
          <p:cNvCxnSpPr>
            <a:cxnSpLocks/>
          </p:cNvCxnSpPr>
          <p:nvPr/>
        </p:nvCxnSpPr>
        <p:spPr>
          <a:xfrm flipV="1">
            <a:off x="8386209" y="2668240"/>
            <a:ext cx="0" cy="20416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6" name="TextBox 125">
            <a:extLst>
              <a:ext uri="{FF2B5EF4-FFF2-40B4-BE49-F238E27FC236}">
                <a16:creationId xmlns:a16="http://schemas.microsoft.com/office/drawing/2014/main" id="{FAE2DD75-39BE-AD4B-AABC-DC136E1387B9}"/>
              </a:ext>
            </a:extLst>
          </p:cNvPr>
          <p:cNvSpPr txBox="1"/>
          <p:nvPr/>
        </p:nvSpPr>
        <p:spPr>
          <a:xfrm>
            <a:off x="9332174" y="2246369"/>
            <a:ext cx="3569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i="1" dirty="0">
                <a:solidFill>
                  <a:srgbClr val="000000"/>
                </a:solidFill>
                <a:latin typeface="Times New Roman" panose="02020603050405020304" pitchFamily="18" charset="0"/>
                <a:cs typeface="Times New Roman" panose="02020603050405020304" pitchFamily="18" charset="0"/>
                <a:sym typeface="Calibri"/>
              </a:rPr>
              <a:t>ŷ</a:t>
            </a:r>
            <a:r>
              <a:rPr lang="en-US" i="1" baseline="-25000" dirty="0">
                <a:solidFill>
                  <a:srgbClr val="000000"/>
                </a:solidFill>
                <a:latin typeface="Times New Roman" panose="02020603050405020304" pitchFamily="18" charset="0"/>
                <a:cs typeface="Times New Roman" panose="02020603050405020304" pitchFamily="18" charset="0"/>
                <a:sym typeface="Calibri"/>
              </a:rPr>
              <a:t>2</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cxnSp>
        <p:nvCxnSpPr>
          <p:cNvPr id="127" name="Straight Arrow Connector 126">
            <a:extLst>
              <a:ext uri="{FF2B5EF4-FFF2-40B4-BE49-F238E27FC236}">
                <a16:creationId xmlns:a16="http://schemas.microsoft.com/office/drawing/2014/main" id="{79B7131D-E906-5540-A67E-738D7ED6A0D5}"/>
              </a:ext>
            </a:extLst>
          </p:cNvPr>
          <p:cNvCxnSpPr>
            <a:cxnSpLocks/>
          </p:cNvCxnSpPr>
          <p:nvPr/>
        </p:nvCxnSpPr>
        <p:spPr>
          <a:xfrm flipV="1">
            <a:off x="9452455" y="2672701"/>
            <a:ext cx="0" cy="20416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8" name="TextBox 127">
            <a:extLst>
              <a:ext uri="{FF2B5EF4-FFF2-40B4-BE49-F238E27FC236}">
                <a16:creationId xmlns:a16="http://schemas.microsoft.com/office/drawing/2014/main" id="{8F0AC22F-C8D2-AF45-85D2-9D29BD22C1B8}"/>
              </a:ext>
            </a:extLst>
          </p:cNvPr>
          <p:cNvSpPr txBox="1"/>
          <p:nvPr/>
        </p:nvSpPr>
        <p:spPr>
          <a:xfrm>
            <a:off x="11153387" y="2240197"/>
            <a:ext cx="42716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i="1" dirty="0" err="1">
                <a:solidFill>
                  <a:srgbClr val="000000"/>
                </a:solidFill>
                <a:latin typeface="Times New Roman" panose="02020603050405020304" pitchFamily="18" charset="0"/>
                <a:cs typeface="Times New Roman" panose="02020603050405020304" pitchFamily="18" charset="0"/>
                <a:sym typeface="Calibri"/>
              </a:rPr>
              <a:t>ŷ</a:t>
            </a:r>
            <a:r>
              <a:rPr lang="en-US" i="1" baseline="-25000" dirty="0" err="1">
                <a:solidFill>
                  <a:srgbClr val="000000"/>
                </a:solidFill>
                <a:latin typeface="Times New Roman" panose="02020603050405020304" pitchFamily="18" charset="0"/>
                <a:cs typeface="Times New Roman" panose="02020603050405020304" pitchFamily="18" charset="0"/>
                <a:sym typeface="Calibri"/>
              </a:rPr>
              <a:t>m</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cxnSp>
        <p:nvCxnSpPr>
          <p:cNvPr id="129" name="Straight Arrow Connector 128">
            <a:extLst>
              <a:ext uri="{FF2B5EF4-FFF2-40B4-BE49-F238E27FC236}">
                <a16:creationId xmlns:a16="http://schemas.microsoft.com/office/drawing/2014/main" id="{4D3FD01F-5E6F-A343-826A-DD98E430C4D1}"/>
              </a:ext>
            </a:extLst>
          </p:cNvPr>
          <p:cNvCxnSpPr>
            <a:cxnSpLocks/>
          </p:cNvCxnSpPr>
          <p:nvPr/>
        </p:nvCxnSpPr>
        <p:spPr>
          <a:xfrm flipV="1">
            <a:off x="11273668" y="2666529"/>
            <a:ext cx="0" cy="20416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1" name="TextBox 130">
            <a:extLst>
              <a:ext uri="{FF2B5EF4-FFF2-40B4-BE49-F238E27FC236}">
                <a16:creationId xmlns:a16="http://schemas.microsoft.com/office/drawing/2014/main" id="{45B04EDF-BA63-9A45-9B74-4ACA33F69463}"/>
              </a:ext>
            </a:extLst>
          </p:cNvPr>
          <p:cNvSpPr txBox="1"/>
          <p:nvPr/>
        </p:nvSpPr>
        <p:spPr>
          <a:xfrm>
            <a:off x="8815608" y="2865074"/>
            <a:ext cx="28469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h</a:t>
            </a:r>
            <a:r>
              <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rPr>
              <a:t>1</a:t>
            </a:r>
          </a:p>
        </p:txBody>
      </p:sp>
      <p:sp>
        <p:nvSpPr>
          <p:cNvPr id="132" name="TextBox 131">
            <a:extLst>
              <a:ext uri="{FF2B5EF4-FFF2-40B4-BE49-F238E27FC236}">
                <a16:creationId xmlns:a16="http://schemas.microsoft.com/office/drawing/2014/main" id="{84917EC8-2E58-744D-B23D-BD409906B892}"/>
              </a:ext>
            </a:extLst>
          </p:cNvPr>
          <p:cNvSpPr txBox="1"/>
          <p:nvPr/>
        </p:nvSpPr>
        <p:spPr>
          <a:xfrm>
            <a:off x="9890912" y="2859379"/>
            <a:ext cx="28469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h</a:t>
            </a:r>
            <a:r>
              <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rPr>
              <a:t>2</a:t>
            </a:r>
          </a:p>
        </p:txBody>
      </p:sp>
      <p:sp>
        <p:nvSpPr>
          <p:cNvPr id="133" name="TextBox 132">
            <a:extLst>
              <a:ext uri="{FF2B5EF4-FFF2-40B4-BE49-F238E27FC236}">
                <a16:creationId xmlns:a16="http://schemas.microsoft.com/office/drawing/2014/main" id="{2CC6271A-8F75-6941-B552-24C188479A3A}"/>
              </a:ext>
            </a:extLst>
          </p:cNvPr>
          <p:cNvSpPr txBox="1"/>
          <p:nvPr/>
        </p:nvSpPr>
        <p:spPr>
          <a:xfrm>
            <a:off x="10404116" y="2873361"/>
            <a:ext cx="45621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h</a:t>
            </a:r>
            <a:r>
              <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rPr>
              <a:t>m-1</a:t>
            </a:r>
          </a:p>
        </p:txBody>
      </p:sp>
      <p:sp>
        <p:nvSpPr>
          <p:cNvPr id="136" name="TextBox 135">
            <a:extLst>
              <a:ext uri="{FF2B5EF4-FFF2-40B4-BE49-F238E27FC236}">
                <a16:creationId xmlns:a16="http://schemas.microsoft.com/office/drawing/2014/main" id="{8CCEABB7-2FA2-A046-98D4-6863273F18F5}"/>
              </a:ext>
            </a:extLst>
          </p:cNvPr>
          <p:cNvSpPr txBox="1"/>
          <p:nvPr/>
        </p:nvSpPr>
        <p:spPr>
          <a:xfrm>
            <a:off x="477870" y="4647463"/>
            <a:ext cx="3027750"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dirty="0">
                <a:solidFill>
                  <a:srgbClr val="000000"/>
                </a:solidFill>
                <a:sym typeface="Calibri"/>
              </a:rPr>
              <a:t>Natural language processing</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i="0" u="none" strike="noStrike" cap="none" spc="0" normalizeH="0" baseline="0" dirty="0">
                <a:ln>
                  <a:noFill/>
                </a:ln>
                <a:solidFill>
                  <a:srgbClr val="000000"/>
                </a:solidFill>
                <a:effectLst/>
                <a:uFillTx/>
                <a:latin typeface="+mn-lt"/>
                <a:ea typeface="+mn-ea"/>
                <a:cs typeface="+mn-cs"/>
                <a:sym typeface="Calibri"/>
              </a:rPr>
              <a:t>Time series analysis</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dirty="0">
                <a:solidFill>
                  <a:srgbClr val="000000"/>
                </a:solidFill>
                <a:sym typeface="Calibri"/>
              </a:rPr>
              <a:t>…</a:t>
            </a:r>
            <a:endParaRPr kumimoji="0" lang="en-US" sz="1800" i="0" u="none" strike="noStrike" cap="none" spc="0" normalizeH="0" baseline="0" dirty="0">
              <a:ln>
                <a:noFill/>
              </a:ln>
              <a:solidFill>
                <a:srgbClr val="000000"/>
              </a:solidFill>
              <a:effectLst/>
              <a:uFillTx/>
              <a:latin typeface="+mn-lt"/>
              <a:ea typeface="+mn-ea"/>
              <a:cs typeface="+mn-cs"/>
              <a:sym typeface="Calibri"/>
            </a:endParaRPr>
          </a:p>
        </p:txBody>
      </p:sp>
      <p:sp>
        <p:nvSpPr>
          <p:cNvPr id="4" name="TextBox 3">
            <a:extLst>
              <a:ext uri="{FF2B5EF4-FFF2-40B4-BE49-F238E27FC236}">
                <a16:creationId xmlns:a16="http://schemas.microsoft.com/office/drawing/2014/main" id="{613CAC4B-0875-1F47-BC65-65F28DC8A202}"/>
              </a:ext>
            </a:extLst>
          </p:cNvPr>
          <p:cNvSpPr txBox="1"/>
          <p:nvPr/>
        </p:nvSpPr>
        <p:spPr>
          <a:xfrm>
            <a:off x="3364125" y="1003726"/>
            <a:ext cx="290784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Specifically, for sequence data</a:t>
            </a:r>
          </a:p>
        </p:txBody>
      </p:sp>
      <p:cxnSp>
        <p:nvCxnSpPr>
          <p:cNvPr id="98" name="Straight Arrow Connector 97">
            <a:extLst>
              <a:ext uri="{FF2B5EF4-FFF2-40B4-BE49-F238E27FC236}">
                <a16:creationId xmlns:a16="http://schemas.microsoft.com/office/drawing/2014/main" id="{9CB6AC4A-707B-F044-81AE-2C97169A40B6}"/>
              </a:ext>
            </a:extLst>
          </p:cNvPr>
          <p:cNvCxnSpPr>
            <a:cxnSpLocks/>
          </p:cNvCxnSpPr>
          <p:nvPr/>
        </p:nvCxnSpPr>
        <p:spPr>
          <a:xfrm flipV="1">
            <a:off x="11634640" y="3268441"/>
            <a:ext cx="439453" cy="4935"/>
          </a:xfrm>
          <a:prstGeom prst="straightConnector1">
            <a:avLst/>
          </a:prstGeom>
          <a:noFill/>
          <a:ln w="25400" cap="flat">
            <a:solidFill>
              <a:srgbClr val="7030A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0" name="TextBox 99">
            <a:extLst>
              <a:ext uri="{FF2B5EF4-FFF2-40B4-BE49-F238E27FC236}">
                <a16:creationId xmlns:a16="http://schemas.microsoft.com/office/drawing/2014/main" id="{800698D4-3348-884E-9E4F-445A5CC91119}"/>
              </a:ext>
            </a:extLst>
          </p:cNvPr>
          <p:cNvSpPr txBox="1"/>
          <p:nvPr/>
        </p:nvSpPr>
        <p:spPr>
          <a:xfrm>
            <a:off x="11669530" y="2896396"/>
            <a:ext cx="32797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Calibri"/>
              </a:rPr>
              <a:t>h</a:t>
            </a:r>
            <a:r>
              <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rPr>
              <a:t>m</a:t>
            </a:r>
          </a:p>
        </p:txBody>
      </p:sp>
      <p:sp>
        <p:nvSpPr>
          <p:cNvPr id="106" name="TextBox 105">
            <a:extLst>
              <a:ext uri="{FF2B5EF4-FFF2-40B4-BE49-F238E27FC236}">
                <a16:creationId xmlns:a16="http://schemas.microsoft.com/office/drawing/2014/main" id="{B7A724B9-D158-914C-B958-3CAA5D16C520}"/>
              </a:ext>
            </a:extLst>
          </p:cNvPr>
          <p:cNvSpPr txBox="1"/>
          <p:nvPr/>
        </p:nvSpPr>
        <p:spPr>
          <a:xfrm>
            <a:off x="674277" y="1008543"/>
            <a:ext cx="276036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b="1" dirty="0">
                <a:solidFill>
                  <a:srgbClr val="000000"/>
                </a:solidFill>
                <a:sym typeface="Calibri"/>
              </a:rPr>
              <a:t>Recurrent Neural Networks:</a:t>
            </a:r>
          </a:p>
        </p:txBody>
      </p:sp>
    </p:spTree>
    <p:extLst>
      <p:ext uri="{BB962C8B-B14F-4D97-AF65-F5344CB8AC3E}">
        <p14:creationId xmlns:p14="http://schemas.microsoft.com/office/powerpoint/2010/main" val="400690194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9"/>
                                        </p:tgtEl>
                                        <p:attrNameLst>
                                          <p:attrName>style.visibility</p:attrName>
                                        </p:attrNameLst>
                                      </p:cBhvr>
                                      <p:to>
                                        <p:strVal val="visible"/>
                                      </p:to>
                                    </p:set>
                                    <p:animEffect transition="in" filter="fade">
                                      <p:cBhvr>
                                        <p:cTn id="10" dur="500"/>
                                        <p:tgtEl>
                                          <p:spTgt spid="9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2"/>
                                        </p:tgtEl>
                                        <p:attrNameLst>
                                          <p:attrName>style.visibility</p:attrName>
                                        </p:attrNameLst>
                                      </p:cBhvr>
                                      <p:to>
                                        <p:strVal val="visible"/>
                                      </p:to>
                                    </p:set>
                                    <p:animEffect transition="in" filter="fade">
                                      <p:cBhvr>
                                        <p:cTn id="13" dur="500"/>
                                        <p:tgtEl>
                                          <p:spTgt spid="102"/>
                                        </p:tgtEl>
                                      </p:cBhvr>
                                    </p:animEffect>
                                  </p:childTnLst>
                                </p:cTn>
                              </p:par>
                              <p:par>
                                <p:cTn id="14" presetID="10" presetClass="entr" presetSubtype="0" fill="hold" nodeType="with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fade">
                                      <p:cBhvr>
                                        <p:cTn id="16" dur="500"/>
                                        <p:tgtEl>
                                          <p:spTgt spid="10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6"/>
                                        </p:tgtEl>
                                        <p:attrNameLst>
                                          <p:attrName>style.visibility</p:attrName>
                                        </p:attrNameLst>
                                      </p:cBhvr>
                                      <p:to>
                                        <p:strVal val="visible"/>
                                      </p:to>
                                    </p:set>
                                    <p:animEffect transition="in" filter="fade">
                                      <p:cBhvr>
                                        <p:cTn id="19" dur="500"/>
                                        <p:tgtEl>
                                          <p:spTgt spid="13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04"/>
                                        </p:tgtEl>
                                        <p:attrNameLst>
                                          <p:attrName>style.visibility</p:attrName>
                                        </p:attrNameLst>
                                      </p:cBhvr>
                                      <p:to>
                                        <p:strVal val="visible"/>
                                      </p:to>
                                    </p:set>
                                    <p:animEffect transition="in" filter="wipe(left)">
                                      <p:cBhvr>
                                        <p:cTn id="24" dur="500"/>
                                        <p:tgtEl>
                                          <p:spTgt spid="104"/>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wipe(left)">
                                      <p:cBhvr>
                                        <p:cTn id="27" dur="500"/>
                                        <p:tgtEl>
                                          <p:spTgt spid="105"/>
                                        </p:tgtEl>
                                      </p:cBhvr>
                                    </p:animEffect>
                                  </p:childTnLst>
                                </p:cTn>
                              </p:par>
                              <p:par>
                                <p:cTn id="28" presetID="22" presetClass="entr" presetSubtype="8" fill="hold" nodeType="withEffect">
                                  <p:stCondLst>
                                    <p:cond delay="0"/>
                                  </p:stCondLst>
                                  <p:childTnLst>
                                    <p:set>
                                      <p:cBhvr>
                                        <p:cTn id="29" dur="1" fill="hold">
                                          <p:stCondLst>
                                            <p:cond delay="0"/>
                                          </p:stCondLst>
                                        </p:cTn>
                                        <p:tgtEl>
                                          <p:spTgt spid="107"/>
                                        </p:tgtEl>
                                        <p:attrNameLst>
                                          <p:attrName>style.visibility</p:attrName>
                                        </p:attrNameLst>
                                      </p:cBhvr>
                                      <p:to>
                                        <p:strVal val="visible"/>
                                      </p:to>
                                    </p:set>
                                    <p:animEffect transition="in" filter="wipe(left)">
                                      <p:cBhvr>
                                        <p:cTn id="30" dur="500"/>
                                        <p:tgtEl>
                                          <p:spTgt spid="107"/>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12"/>
                                        </p:tgtEl>
                                        <p:attrNameLst>
                                          <p:attrName>style.visibility</p:attrName>
                                        </p:attrNameLst>
                                      </p:cBhvr>
                                      <p:to>
                                        <p:strVal val="visible"/>
                                      </p:to>
                                    </p:set>
                                    <p:animEffect transition="in" filter="wipe(left)">
                                      <p:cBhvr>
                                        <p:cTn id="33" dur="500"/>
                                        <p:tgtEl>
                                          <p:spTgt spid="112"/>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13"/>
                                        </p:tgtEl>
                                        <p:attrNameLst>
                                          <p:attrName>style.visibility</p:attrName>
                                        </p:attrNameLst>
                                      </p:cBhvr>
                                      <p:to>
                                        <p:strVal val="visible"/>
                                      </p:to>
                                    </p:set>
                                    <p:animEffect transition="in" filter="wipe(left)">
                                      <p:cBhvr>
                                        <p:cTn id="36" dur="500"/>
                                        <p:tgtEl>
                                          <p:spTgt spid="113"/>
                                        </p:tgtEl>
                                      </p:cBhvr>
                                    </p:animEffect>
                                  </p:childTnLst>
                                </p:cTn>
                              </p:par>
                              <p:par>
                                <p:cTn id="37" presetID="22" presetClass="entr" presetSubtype="8" fill="hold" nodeType="withEffect">
                                  <p:stCondLst>
                                    <p:cond delay="0"/>
                                  </p:stCondLst>
                                  <p:childTnLst>
                                    <p:set>
                                      <p:cBhvr>
                                        <p:cTn id="38" dur="1" fill="hold">
                                          <p:stCondLst>
                                            <p:cond delay="0"/>
                                          </p:stCondLst>
                                        </p:cTn>
                                        <p:tgtEl>
                                          <p:spTgt spid="114"/>
                                        </p:tgtEl>
                                        <p:attrNameLst>
                                          <p:attrName>style.visibility</p:attrName>
                                        </p:attrNameLst>
                                      </p:cBhvr>
                                      <p:to>
                                        <p:strVal val="visible"/>
                                      </p:to>
                                    </p:set>
                                    <p:animEffect transition="in" filter="wipe(left)">
                                      <p:cBhvr>
                                        <p:cTn id="39" dur="500"/>
                                        <p:tgtEl>
                                          <p:spTgt spid="114"/>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15"/>
                                        </p:tgtEl>
                                        <p:attrNameLst>
                                          <p:attrName>style.visibility</p:attrName>
                                        </p:attrNameLst>
                                      </p:cBhvr>
                                      <p:to>
                                        <p:strVal val="visible"/>
                                      </p:to>
                                    </p:set>
                                    <p:animEffect transition="in" filter="wipe(left)">
                                      <p:cBhvr>
                                        <p:cTn id="42" dur="500"/>
                                        <p:tgtEl>
                                          <p:spTgt spid="115"/>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116"/>
                                        </p:tgtEl>
                                        <p:attrNameLst>
                                          <p:attrName>style.visibility</p:attrName>
                                        </p:attrNameLst>
                                      </p:cBhvr>
                                      <p:to>
                                        <p:strVal val="visible"/>
                                      </p:to>
                                    </p:set>
                                    <p:animEffect transition="in" filter="wipe(left)">
                                      <p:cBhvr>
                                        <p:cTn id="45" dur="500"/>
                                        <p:tgtEl>
                                          <p:spTgt spid="116"/>
                                        </p:tgtEl>
                                      </p:cBhvr>
                                    </p:animEffect>
                                  </p:childTnLst>
                                </p:cTn>
                              </p:par>
                              <p:par>
                                <p:cTn id="46" presetID="22" presetClass="entr" presetSubtype="8" fill="hold" nodeType="withEffect">
                                  <p:stCondLst>
                                    <p:cond delay="0"/>
                                  </p:stCondLst>
                                  <p:childTnLst>
                                    <p:set>
                                      <p:cBhvr>
                                        <p:cTn id="47" dur="1" fill="hold">
                                          <p:stCondLst>
                                            <p:cond delay="0"/>
                                          </p:stCondLst>
                                        </p:cTn>
                                        <p:tgtEl>
                                          <p:spTgt spid="117"/>
                                        </p:tgtEl>
                                        <p:attrNameLst>
                                          <p:attrName>style.visibility</p:attrName>
                                        </p:attrNameLst>
                                      </p:cBhvr>
                                      <p:to>
                                        <p:strVal val="visible"/>
                                      </p:to>
                                    </p:set>
                                    <p:animEffect transition="in" filter="wipe(left)">
                                      <p:cBhvr>
                                        <p:cTn id="48" dur="500"/>
                                        <p:tgtEl>
                                          <p:spTgt spid="117"/>
                                        </p:tgtEl>
                                      </p:cBhvr>
                                    </p:animEffect>
                                  </p:childTnLst>
                                </p:cTn>
                              </p:par>
                              <p:par>
                                <p:cTn id="49" presetID="22" presetClass="entr" presetSubtype="8" fill="hold" nodeType="withEffect">
                                  <p:stCondLst>
                                    <p:cond delay="0"/>
                                  </p:stCondLst>
                                  <p:childTnLst>
                                    <p:set>
                                      <p:cBhvr>
                                        <p:cTn id="50" dur="1" fill="hold">
                                          <p:stCondLst>
                                            <p:cond delay="0"/>
                                          </p:stCondLst>
                                        </p:cTn>
                                        <p:tgtEl>
                                          <p:spTgt spid="119"/>
                                        </p:tgtEl>
                                        <p:attrNameLst>
                                          <p:attrName>style.visibility</p:attrName>
                                        </p:attrNameLst>
                                      </p:cBhvr>
                                      <p:to>
                                        <p:strVal val="visible"/>
                                      </p:to>
                                    </p:set>
                                    <p:animEffect transition="in" filter="wipe(left)">
                                      <p:cBhvr>
                                        <p:cTn id="51" dur="500"/>
                                        <p:tgtEl>
                                          <p:spTgt spid="119"/>
                                        </p:tgtEl>
                                      </p:cBhvr>
                                    </p:animEffect>
                                  </p:childTnLst>
                                </p:cTn>
                              </p:par>
                              <p:par>
                                <p:cTn id="52" presetID="22" presetClass="entr" presetSubtype="8" fill="hold" nodeType="withEffect">
                                  <p:stCondLst>
                                    <p:cond delay="0"/>
                                  </p:stCondLst>
                                  <p:childTnLst>
                                    <p:set>
                                      <p:cBhvr>
                                        <p:cTn id="53" dur="1" fill="hold">
                                          <p:stCondLst>
                                            <p:cond delay="0"/>
                                          </p:stCondLst>
                                        </p:cTn>
                                        <p:tgtEl>
                                          <p:spTgt spid="120"/>
                                        </p:tgtEl>
                                        <p:attrNameLst>
                                          <p:attrName>style.visibility</p:attrName>
                                        </p:attrNameLst>
                                      </p:cBhvr>
                                      <p:to>
                                        <p:strVal val="visible"/>
                                      </p:to>
                                    </p:set>
                                    <p:animEffect transition="in" filter="wipe(left)">
                                      <p:cBhvr>
                                        <p:cTn id="54" dur="500"/>
                                        <p:tgtEl>
                                          <p:spTgt spid="120"/>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122"/>
                                        </p:tgtEl>
                                        <p:attrNameLst>
                                          <p:attrName>style.visibility</p:attrName>
                                        </p:attrNameLst>
                                      </p:cBhvr>
                                      <p:to>
                                        <p:strVal val="visible"/>
                                      </p:to>
                                    </p:set>
                                    <p:animEffect transition="in" filter="wipe(left)">
                                      <p:cBhvr>
                                        <p:cTn id="57" dur="500"/>
                                        <p:tgtEl>
                                          <p:spTgt spid="122"/>
                                        </p:tgtEl>
                                      </p:cBhvr>
                                    </p:animEffect>
                                  </p:childTnLst>
                                </p:cTn>
                              </p:par>
                              <p:par>
                                <p:cTn id="58" presetID="22" presetClass="entr" presetSubtype="8" fill="hold" nodeType="withEffect">
                                  <p:stCondLst>
                                    <p:cond delay="0"/>
                                  </p:stCondLst>
                                  <p:childTnLst>
                                    <p:set>
                                      <p:cBhvr>
                                        <p:cTn id="59" dur="1" fill="hold">
                                          <p:stCondLst>
                                            <p:cond delay="0"/>
                                          </p:stCondLst>
                                        </p:cTn>
                                        <p:tgtEl>
                                          <p:spTgt spid="123"/>
                                        </p:tgtEl>
                                        <p:attrNameLst>
                                          <p:attrName>style.visibility</p:attrName>
                                        </p:attrNameLst>
                                      </p:cBhvr>
                                      <p:to>
                                        <p:strVal val="visible"/>
                                      </p:to>
                                    </p:set>
                                    <p:animEffect transition="in" filter="wipe(left)">
                                      <p:cBhvr>
                                        <p:cTn id="60" dur="500"/>
                                        <p:tgtEl>
                                          <p:spTgt spid="123"/>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124"/>
                                        </p:tgtEl>
                                        <p:attrNameLst>
                                          <p:attrName>style.visibility</p:attrName>
                                        </p:attrNameLst>
                                      </p:cBhvr>
                                      <p:to>
                                        <p:strVal val="visible"/>
                                      </p:to>
                                    </p:set>
                                    <p:animEffect transition="in" filter="wipe(left)">
                                      <p:cBhvr>
                                        <p:cTn id="63" dur="500"/>
                                        <p:tgtEl>
                                          <p:spTgt spid="124"/>
                                        </p:tgtEl>
                                      </p:cBhvr>
                                    </p:animEffect>
                                  </p:childTnLst>
                                </p:cTn>
                              </p:par>
                              <p:par>
                                <p:cTn id="64" presetID="22" presetClass="entr" presetSubtype="8" fill="hold" nodeType="withEffect">
                                  <p:stCondLst>
                                    <p:cond delay="0"/>
                                  </p:stCondLst>
                                  <p:childTnLst>
                                    <p:set>
                                      <p:cBhvr>
                                        <p:cTn id="65" dur="1" fill="hold">
                                          <p:stCondLst>
                                            <p:cond delay="0"/>
                                          </p:stCondLst>
                                        </p:cTn>
                                        <p:tgtEl>
                                          <p:spTgt spid="125"/>
                                        </p:tgtEl>
                                        <p:attrNameLst>
                                          <p:attrName>style.visibility</p:attrName>
                                        </p:attrNameLst>
                                      </p:cBhvr>
                                      <p:to>
                                        <p:strVal val="visible"/>
                                      </p:to>
                                    </p:set>
                                    <p:animEffect transition="in" filter="wipe(left)">
                                      <p:cBhvr>
                                        <p:cTn id="66" dur="500"/>
                                        <p:tgtEl>
                                          <p:spTgt spid="125"/>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126"/>
                                        </p:tgtEl>
                                        <p:attrNameLst>
                                          <p:attrName>style.visibility</p:attrName>
                                        </p:attrNameLst>
                                      </p:cBhvr>
                                      <p:to>
                                        <p:strVal val="visible"/>
                                      </p:to>
                                    </p:set>
                                    <p:animEffect transition="in" filter="wipe(left)">
                                      <p:cBhvr>
                                        <p:cTn id="69" dur="500"/>
                                        <p:tgtEl>
                                          <p:spTgt spid="126"/>
                                        </p:tgtEl>
                                      </p:cBhvr>
                                    </p:animEffect>
                                  </p:childTnLst>
                                </p:cTn>
                              </p:par>
                              <p:par>
                                <p:cTn id="70" presetID="22" presetClass="entr" presetSubtype="8" fill="hold" nodeType="withEffect">
                                  <p:stCondLst>
                                    <p:cond delay="0"/>
                                  </p:stCondLst>
                                  <p:childTnLst>
                                    <p:set>
                                      <p:cBhvr>
                                        <p:cTn id="71" dur="1" fill="hold">
                                          <p:stCondLst>
                                            <p:cond delay="0"/>
                                          </p:stCondLst>
                                        </p:cTn>
                                        <p:tgtEl>
                                          <p:spTgt spid="127"/>
                                        </p:tgtEl>
                                        <p:attrNameLst>
                                          <p:attrName>style.visibility</p:attrName>
                                        </p:attrNameLst>
                                      </p:cBhvr>
                                      <p:to>
                                        <p:strVal val="visible"/>
                                      </p:to>
                                    </p:set>
                                    <p:animEffect transition="in" filter="wipe(left)">
                                      <p:cBhvr>
                                        <p:cTn id="72" dur="500"/>
                                        <p:tgtEl>
                                          <p:spTgt spid="127"/>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128"/>
                                        </p:tgtEl>
                                        <p:attrNameLst>
                                          <p:attrName>style.visibility</p:attrName>
                                        </p:attrNameLst>
                                      </p:cBhvr>
                                      <p:to>
                                        <p:strVal val="visible"/>
                                      </p:to>
                                    </p:set>
                                    <p:animEffect transition="in" filter="wipe(left)">
                                      <p:cBhvr>
                                        <p:cTn id="75" dur="500"/>
                                        <p:tgtEl>
                                          <p:spTgt spid="128"/>
                                        </p:tgtEl>
                                      </p:cBhvr>
                                    </p:animEffect>
                                  </p:childTnLst>
                                </p:cTn>
                              </p:par>
                              <p:par>
                                <p:cTn id="76" presetID="22" presetClass="entr" presetSubtype="8" fill="hold" nodeType="withEffect">
                                  <p:stCondLst>
                                    <p:cond delay="0"/>
                                  </p:stCondLst>
                                  <p:childTnLst>
                                    <p:set>
                                      <p:cBhvr>
                                        <p:cTn id="77" dur="1" fill="hold">
                                          <p:stCondLst>
                                            <p:cond delay="0"/>
                                          </p:stCondLst>
                                        </p:cTn>
                                        <p:tgtEl>
                                          <p:spTgt spid="129"/>
                                        </p:tgtEl>
                                        <p:attrNameLst>
                                          <p:attrName>style.visibility</p:attrName>
                                        </p:attrNameLst>
                                      </p:cBhvr>
                                      <p:to>
                                        <p:strVal val="visible"/>
                                      </p:to>
                                    </p:set>
                                    <p:animEffect transition="in" filter="wipe(left)">
                                      <p:cBhvr>
                                        <p:cTn id="78" dur="500"/>
                                        <p:tgtEl>
                                          <p:spTgt spid="129"/>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131"/>
                                        </p:tgtEl>
                                        <p:attrNameLst>
                                          <p:attrName>style.visibility</p:attrName>
                                        </p:attrNameLst>
                                      </p:cBhvr>
                                      <p:to>
                                        <p:strVal val="visible"/>
                                      </p:to>
                                    </p:set>
                                    <p:animEffect transition="in" filter="wipe(left)">
                                      <p:cBhvr>
                                        <p:cTn id="81" dur="500"/>
                                        <p:tgtEl>
                                          <p:spTgt spid="131"/>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132"/>
                                        </p:tgtEl>
                                        <p:attrNameLst>
                                          <p:attrName>style.visibility</p:attrName>
                                        </p:attrNameLst>
                                      </p:cBhvr>
                                      <p:to>
                                        <p:strVal val="visible"/>
                                      </p:to>
                                    </p:set>
                                    <p:animEffect transition="in" filter="wipe(left)">
                                      <p:cBhvr>
                                        <p:cTn id="84" dur="500"/>
                                        <p:tgtEl>
                                          <p:spTgt spid="132"/>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133"/>
                                        </p:tgtEl>
                                        <p:attrNameLst>
                                          <p:attrName>style.visibility</p:attrName>
                                        </p:attrNameLst>
                                      </p:cBhvr>
                                      <p:to>
                                        <p:strVal val="visible"/>
                                      </p:to>
                                    </p:set>
                                    <p:animEffect transition="in" filter="wipe(left)">
                                      <p:cBhvr>
                                        <p:cTn id="87" dur="500"/>
                                        <p:tgtEl>
                                          <p:spTgt spid="133"/>
                                        </p:tgtEl>
                                      </p:cBhvr>
                                    </p:animEffect>
                                  </p:childTnLst>
                                </p:cTn>
                              </p:par>
                              <p:par>
                                <p:cTn id="88" presetID="22" presetClass="entr" presetSubtype="8" fill="hold" nodeType="withEffect">
                                  <p:stCondLst>
                                    <p:cond delay="0"/>
                                  </p:stCondLst>
                                  <p:childTnLst>
                                    <p:set>
                                      <p:cBhvr>
                                        <p:cTn id="89" dur="1" fill="hold">
                                          <p:stCondLst>
                                            <p:cond delay="0"/>
                                          </p:stCondLst>
                                        </p:cTn>
                                        <p:tgtEl>
                                          <p:spTgt spid="98"/>
                                        </p:tgtEl>
                                        <p:attrNameLst>
                                          <p:attrName>style.visibility</p:attrName>
                                        </p:attrNameLst>
                                      </p:cBhvr>
                                      <p:to>
                                        <p:strVal val="visible"/>
                                      </p:to>
                                    </p:set>
                                    <p:animEffect transition="in" filter="wipe(left)">
                                      <p:cBhvr>
                                        <p:cTn id="90" dur="500"/>
                                        <p:tgtEl>
                                          <p:spTgt spid="98"/>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100"/>
                                        </p:tgtEl>
                                        <p:attrNameLst>
                                          <p:attrName>style.visibility</p:attrName>
                                        </p:attrNameLst>
                                      </p:cBhvr>
                                      <p:to>
                                        <p:strVal val="visible"/>
                                      </p:to>
                                    </p:set>
                                    <p:animEffect transition="in" filter="wipe(left)">
                                      <p:cBhvr>
                                        <p:cTn id="93" dur="500"/>
                                        <p:tgtEl>
                                          <p:spTgt spid="100"/>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103"/>
                                        </p:tgtEl>
                                        <p:attrNameLst>
                                          <p:attrName>style.visibility</p:attrName>
                                        </p:attrNameLst>
                                      </p:cBhvr>
                                      <p:to>
                                        <p:strVal val="visible"/>
                                      </p:to>
                                    </p:set>
                                    <p:animEffect transition="in" filter="wipe(left)">
                                      <p:cBhvr>
                                        <p:cTn id="96"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02" grpId="0"/>
      <p:bldP spid="103" grpId="0" animBg="1"/>
      <p:bldP spid="104" grpId="0"/>
      <p:bldP spid="105" grpId="0" animBg="1"/>
      <p:bldP spid="112" grpId="0"/>
      <p:bldP spid="113" grpId="0" animBg="1"/>
      <p:bldP spid="115" grpId="0"/>
      <p:bldP spid="116" grpId="0" animBg="1"/>
      <p:bldP spid="122" grpId="0"/>
      <p:bldP spid="124" grpId="0"/>
      <p:bldP spid="126" grpId="0"/>
      <p:bldP spid="128" grpId="0"/>
      <p:bldP spid="131" grpId="0"/>
      <p:bldP spid="132" grpId="0"/>
      <p:bldP spid="133" grpId="0"/>
      <p:bldP spid="136" grpId="0"/>
      <p:bldP spid="100"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Rectangular Callout 229">
            <a:extLst>
              <a:ext uri="{FF2B5EF4-FFF2-40B4-BE49-F238E27FC236}">
                <a16:creationId xmlns:a16="http://schemas.microsoft.com/office/drawing/2014/main" id="{2D4493CE-30A6-8943-B8EF-E544D65F77E5}"/>
              </a:ext>
            </a:extLst>
          </p:cNvPr>
          <p:cNvSpPr/>
          <p:nvPr/>
        </p:nvSpPr>
        <p:spPr>
          <a:xfrm>
            <a:off x="7900726" y="1488490"/>
            <a:ext cx="3850752" cy="1197416"/>
          </a:xfrm>
          <a:prstGeom prst="wedgeRectCallout">
            <a:avLst>
              <a:gd name="adj1" fmla="val -6300"/>
              <a:gd name="adj2" fmla="val 162943"/>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 name="Slide Number Placeholder 1">
            <a:extLst>
              <a:ext uri="{FF2B5EF4-FFF2-40B4-BE49-F238E27FC236}">
                <a16:creationId xmlns:a16="http://schemas.microsoft.com/office/drawing/2014/main" id="{590F4D51-D0FC-AA4D-B2DC-9C9AD78BB24E}"/>
              </a:ext>
            </a:extLst>
          </p:cNvPr>
          <p:cNvSpPr>
            <a:spLocks noGrp="1"/>
          </p:cNvSpPr>
          <p:nvPr>
            <p:ph type="sldNum" sz="quarter" idx="2"/>
          </p:nvPr>
        </p:nvSpPr>
        <p:spPr/>
        <p:txBody>
          <a:bodyPr/>
          <a:lstStyle/>
          <a:p>
            <a:fld id="{86CB4B4D-7CA3-9044-876B-883B54F8677D}" type="slidenum">
              <a:rPr lang="en-US" smtClean="0"/>
              <a:t>95</a:t>
            </a:fld>
            <a:endParaRPr lang="en-US"/>
          </a:p>
        </p:txBody>
      </p:sp>
      <p:sp>
        <p:nvSpPr>
          <p:cNvPr id="3" name="Title 2">
            <a:extLst>
              <a:ext uri="{FF2B5EF4-FFF2-40B4-BE49-F238E27FC236}">
                <a16:creationId xmlns:a16="http://schemas.microsoft.com/office/drawing/2014/main" id="{C35E18A0-F334-1948-AFDC-E78EBE4F805D}"/>
              </a:ext>
            </a:extLst>
          </p:cNvPr>
          <p:cNvSpPr>
            <a:spLocks noGrp="1"/>
          </p:cNvSpPr>
          <p:nvPr>
            <p:ph type="title"/>
          </p:nvPr>
        </p:nvSpPr>
        <p:spPr>
          <a:xfrm>
            <a:off x="609519" y="266702"/>
            <a:ext cx="10972166" cy="571498"/>
          </a:xfrm>
        </p:spPr>
        <p:txBody>
          <a:bodyPr/>
          <a:lstStyle/>
          <a:p>
            <a:r>
              <a:rPr lang="en-US" dirty="0"/>
              <a:t>RNN application: </a:t>
            </a:r>
            <a:r>
              <a:rPr lang="en-US" dirty="0" err="1"/>
              <a:t>PoS</a:t>
            </a:r>
            <a:r>
              <a:rPr lang="en-US" dirty="0"/>
              <a:t> Tagging</a:t>
            </a:r>
          </a:p>
        </p:txBody>
      </p:sp>
      <p:pic>
        <p:nvPicPr>
          <p:cNvPr id="7" name="Picture 6">
            <a:extLst>
              <a:ext uri="{FF2B5EF4-FFF2-40B4-BE49-F238E27FC236}">
                <a16:creationId xmlns:a16="http://schemas.microsoft.com/office/drawing/2014/main" id="{6F670246-6DBB-8F4A-9F87-4A6D01C2736E}"/>
              </a:ext>
            </a:extLst>
          </p:cNvPr>
          <p:cNvPicPr>
            <a:picLocks noChangeAspect="1"/>
          </p:cNvPicPr>
          <p:nvPr/>
        </p:nvPicPr>
        <p:blipFill>
          <a:blip r:embed="rId2"/>
          <a:stretch>
            <a:fillRect/>
          </a:stretch>
        </p:blipFill>
        <p:spPr>
          <a:xfrm>
            <a:off x="2149896" y="1215654"/>
            <a:ext cx="4206894" cy="606078"/>
          </a:xfrm>
          <a:prstGeom prst="rect">
            <a:avLst/>
          </a:prstGeom>
        </p:spPr>
      </p:pic>
      <p:sp>
        <p:nvSpPr>
          <p:cNvPr id="8" name="TextBox 7">
            <a:extLst>
              <a:ext uri="{FF2B5EF4-FFF2-40B4-BE49-F238E27FC236}">
                <a16:creationId xmlns:a16="http://schemas.microsoft.com/office/drawing/2014/main" id="{6C95F404-3A30-C047-94D9-A30F4F5DF431}"/>
              </a:ext>
            </a:extLst>
          </p:cNvPr>
          <p:cNvSpPr txBox="1"/>
          <p:nvPr/>
        </p:nvSpPr>
        <p:spPr>
          <a:xfrm>
            <a:off x="2312890" y="1804283"/>
            <a:ext cx="49147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Noun</a:t>
            </a:r>
          </a:p>
        </p:txBody>
      </p:sp>
      <p:sp>
        <p:nvSpPr>
          <p:cNvPr id="9" name="TextBox 8">
            <a:extLst>
              <a:ext uri="{FF2B5EF4-FFF2-40B4-BE49-F238E27FC236}">
                <a16:creationId xmlns:a16="http://schemas.microsoft.com/office/drawing/2014/main" id="{5A0A0802-D454-4A48-8499-D9B2B9FE45D3}"/>
              </a:ext>
            </a:extLst>
          </p:cNvPr>
          <p:cNvSpPr txBox="1"/>
          <p:nvPr/>
        </p:nvSpPr>
        <p:spPr>
          <a:xfrm>
            <a:off x="3485622" y="1818671"/>
            <a:ext cx="49147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Noun</a:t>
            </a:r>
          </a:p>
        </p:txBody>
      </p:sp>
      <p:sp>
        <p:nvSpPr>
          <p:cNvPr id="10" name="TextBox 9">
            <a:extLst>
              <a:ext uri="{FF2B5EF4-FFF2-40B4-BE49-F238E27FC236}">
                <a16:creationId xmlns:a16="http://schemas.microsoft.com/office/drawing/2014/main" id="{5010040E-AA86-D248-8FA8-2277E42515FF}"/>
              </a:ext>
            </a:extLst>
          </p:cNvPr>
          <p:cNvSpPr txBox="1"/>
          <p:nvPr/>
        </p:nvSpPr>
        <p:spPr>
          <a:xfrm>
            <a:off x="5736006" y="1804282"/>
            <a:ext cx="49147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Noun</a:t>
            </a:r>
          </a:p>
        </p:txBody>
      </p:sp>
      <p:sp>
        <p:nvSpPr>
          <p:cNvPr id="11" name="TextBox 10">
            <a:extLst>
              <a:ext uri="{FF2B5EF4-FFF2-40B4-BE49-F238E27FC236}">
                <a16:creationId xmlns:a16="http://schemas.microsoft.com/office/drawing/2014/main" id="{A4F7FBFD-F046-4749-9316-A42F46261B50}"/>
              </a:ext>
            </a:extLst>
          </p:cNvPr>
          <p:cNvSpPr txBox="1"/>
          <p:nvPr/>
        </p:nvSpPr>
        <p:spPr>
          <a:xfrm>
            <a:off x="4116800" y="1804252"/>
            <a:ext cx="43287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Verb</a:t>
            </a:r>
          </a:p>
        </p:txBody>
      </p:sp>
      <p:sp>
        <p:nvSpPr>
          <p:cNvPr id="12" name="TextBox 11">
            <a:extLst>
              <a:ext uri="{FF2B5EF4-FFF2-40B4-BE49-F238E27FC236}">
                <a16:creationId xmlns:a16="http://schemas.microsoft.com/office/drawing/2014/main" id="{904246A6-FC6F-144E-AF82-4D90B694B380}"/>
              </a:ext>
            </a:extLst>
          </p:cNvPr>
          <p:cNvSpPr txBox="1"/>
          <p:nvPr/>
        </p:nvSpPr>
        <p:spPr>
          <a:xfrm>
            <a:off x="5242492" y="1804282"/>
            <a:ext cx="39754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Det.</a:t>
            </a:r>
          </a:p>
        </p:txBody>
      </p:sp>
      <p:sp>
        <p:nvSpPr>
          <p:cNvPr id="13" name="TextBox 12">
            <a:extLst>
              <a:ext uri="{FF2B5EF4-FFF2-40B4-BE49-F238E27FC236}">
                <a16:creationId xmlns:a16="http://schemas.microsoft.com/office/drawing/2014/main" id="{7497F20C-2DD7-734E-A8F2-B80C41556A97}"/>
              </a:ext>
            </a:extLst>
          </p:cNvPr>
          <p:cNvSpPr txBox="1"/>
          <p:nvPr/>
        </p:nvSpPr>
        <p:spPr>
          <a:xfrm>
            <a:off x="4700463" y="1820202"/>
            <a:ext cx="47468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Prep.</a:t>
            </a:r>
          </a:p>
        </p:txBody>
      </p:sp>
      <p:sp>
        <p:nvSpPr>
          <p:cNvPr id="14" name="TextBox 13">
            <a:extLst>
              <a:ext uri="{FF2B5EF4-FFF2-40B4-BE49-F238E27FC236}">
                <a16:creationId xmlns:a16="http://schemas.microsoft.com/office/drawing/2014/main" id="{C9CC5F33-EB27-A448-A243-37DDF81BCF12}"/>
              </a:ext>
            </a:extLst>
          </p:cNvPr>
          <p:cNvSpPr txBox="1"/>
          <p:nvPr/>
        </p:nvSpPr>
        <p:spPr>
          <a:xfrm>
            <a:off x="2954701" y="1804251"/>
            <a:ext cx="46583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Conj.</a:t>
            </a:r>
          </a:p>
        </p:txBody>
      </p:sp>
      <p:sp>
        <p:nvSpPr>
          <p:cNvPr id="15" name="TextBox 14">
            <a:extLst>
              <a:ext uri="{FF2B5EF4-FFF2-40B4-BE49-F238E27FC236}">
                <a16:creationId xmlns:a16="http://schemas.microsoft.com/office/drawing/2014/main" id="{EF5A8EA9-2A6F-1B47-A181-863A860861D6}"/>
              </a:ext>
            </a:extLst>
          </p:cNvPr>
          <p:cNvSpPr txBox="1"/>
          <p:nvPr/>
        </p:nvSpPr>
        <p:spPr>
          <a:xfrm>
            <a:off x="487618" y="1334028"/>
            <a:ext cx="151118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Input Sentence</a:t>
            </a:r>
          </a:p>
        </p:txBody>
      </p:sp>
      <p:sp>
        <p:nvSpPr>
          <p:cNvPr id="16" name="TextBox 15">
            <a:extLst>
              <a:ext uri="{FF2B5EF4-FFF2-40B4-BE49-F238E27FC236}">
                <a16:creationId xmlns:a16="http://schemas.microsoft.com/office/drawing/2014/main" id="{C68509A1-23A9-F542-89E3-F59D48EC7C19}"/>
              </a:ext>
            </a:extLst>
          </p:cNvPr>
          <p:cNvSpPr txBox="1"/>
          <p:nvPr/>
        </p:nvSpPr>
        <p:spPr>
          <a:xfrm>
            <a:off x="793264" y="1742275"/>
            <a:ext cx="119551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err="1">
                <a:ln>
                  <a:noFill/>
                </a:ln>
                <a:solidFill>
                  <a:srgbClr val="000000"/>
                </a:solidFill>
                <a:effectLst/>
                <a:uFillTx/>
                <a:latin typeface="+mn-lt"/>
                <a:ea typeface="+mn-ea"/>
                <a:cs typeface="+mn-cs"/>
                <a:sym typeface="Calibri"/>
              </a:rPr>
              <a:t>PoS</a:t>
            </a:r>
            <a:r>
              <a:rPr kumimoji="0" lang="en-US" sz="1800" b="0" i="0" u="none" strike="noStrike" cap="none" spc="0" normalizeH="0" baseline="0" dirty="0">
                <a:ln>
                  <a:noFill/>
                </a:ln>
                <a:solidFill>
                  <a:srgbClr val="000000"/>
                </a:solidFill>
                <a:effectLst/>
                <a:uFillTx/>
                <a:latin typeface="+mn-lt"/>
                <a:ea typeface="+mn-ea"/>
                <a:cs typeface="+mn-cs"/>
                <a:sym typeface="Calibri"/>
              </a:rPr>
              <a:t> Tagging</a:t>
            </a:r>
          </a:p>
        </p:txBody>
      </p:sp>
      <p:sp>
        <p:nvSpPr>
          <p:cNvPr id="18" name="Rounded Rectangle 17">
            <a:extLst>
              <a:ext uri="{FF2B5EF4-FFF2-40B4-BE49-F238E27FC236}">
                <a16:creationId xmlns:a16="http://schemas.microsoft.com/office/drawing/2014/main" id="{D4CB6985-B21E-3F40-8F93-80C044B44A40}"/>
              </a:ext>
            </a:extLst>
          </p:cNvPr>
          <p:cNvSpPr/>
          <p:nvPr/>
        </p:nvSpPr>
        <p:spPr>
          <a:xfrm>
            <a:off x="1962318" y="4023994"/>
            <a:ext cx="708394" cy="715087"/>
          </a:xfrm>
          <a:prstGeom prst="roundRect">
            <a:avLst/>
          </a:prstGeom>
          <a:solidFill>
            <a:srgbClr val="FFFFFF"/>
          </a:solidFill>
          <a:ln w="25400" cap="flat">
            <a:solidFill>
              <a:srgbClr val="7030A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RNN Cell</a:t>
            </a:r>
          </a:p>
        </p:txBody>
      </p:sp>
      <p:sp>
        <p:nvSpPr>
          <p:cNvPr id="19" name="Rounded Rectangle 18">
            <a:extLst>
              <a:ext uri="{FF2B5EF4-FFF2-40B4-BE49-F238E27FC236}">
                <a16:creationId xmlns:a16="http://schemas.microsoft.com/office/drawing/2014/main" id="{A66B143A-8E12-E940-B407-BE169C1FE8F5}"/>
              </a:ext>
            </a:extLst>
          </p:cNvPr>
          <p:cNvSpPr/>
          <p:nvPr/>
        </p:nvSpPr>
        <p:spPr>
          <a:xfrm>
            <a:off x="3191241" y="4023994"/>
            <a:ext cx="708394" cy="715087"/>
          </a:xfrm>
          <a:prstGeom prst="roundRect">
            <a:avLst/>
          </a:prstGeom>
          <a:solidFill>
            <a:srgbClr val="FFFFFF"/>
          </a:solidFill>
          <a:ln w="25400" cap="flat">
            <a:solidFill>
              <a:srgbClr val="7030A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RNN Cell</a:t>
            </a:r>
          </a:p>
        </p:txBody>
      </p:sp>
      <p:sp>
        <p:nvSpPr>
          <p:cNvPr id="20" name="Rounded Rectangle 19">
            <a:extLst>
              <a:ext uri="{FF2B5EF4-FFF2-40B4-BE49-F238E27FC236}">
                <a16:creationId xmlns:a16="http://schemas.microsoft.com/office/drawing/2014/main" id="{842C7E5B-2F61-8242-B343-BF5552B888A8}"/>
              </a:ext>
            </a:extLst>
          </p:cNvPr>
          <p:cNvSpPr/>
          <p:nvPr/>
        </p:nvSpPr>
        <p:spPr>
          <a:xfrm>
            <a:off x="4415403" y="4023994"/>
            <a:ext cx="708394" cy="715087"/>
          </a:xfrm>
          <a:prstGeom prst="roundRect">
            <a:avLst/>
          </a:prstGeom>
          <a:solidFill>
            <a:srgbClr val="FFFFFF"/>
          </a:solidFill>
          <a:ln w="25400" cap="flat">
            <a:solidFill>
              <a:srgbClr val="7030A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RNN Cell</a:t>
            </a:r>
          </a:p>
        </p:txBody>
      </p:sp>
      <p:sp>
        <p:nvSpPr>
          <p:cNvPr id="21" name="Rounded Rectangle 20">
            <a:extLst>
              <a:ext uri="{FF2B5EF4-FFF2-40B4-BE49-F238E27FC236}">
                <a16:creationId xmlns:a16="http://schemas.microsoft.com/office/drawing/2014/main" id="{62AB041A-9A92-7643-8AC2-C532716E35AC}"/>
              </a:ext>
            </a:extLst>
          </p:cNvPr>
          <p:cNvSpPr/>
          <p:nvPr/>
        </p:nvSpPr>
        <p:spPr>
          <a:xfrm>
            <a:off x="5639565" y="4023993"/>
            <a:ext cx="708394" cy="715087"/>
          </a:xfrm>
          <a:prstGeom prst="roundRect">
            <a:avLst/>
          </a:prstGeom>
          <a:solidFill>
            <a:srgbClr val="FFFFFF"/>
          </a:solidFill>
          <a:ln w="25400" cap="flat">
            <a:solidFill>
              <a:srgbClr val="7030A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RNN Cell</a:t>
            </a:r>
          </a:p>
        </p:txBody>
      </p:sp>
      <p:sp>
        <p:nvSpPr>
          <p:cNvPr id="22" name="Rounded Rectangle 21">
            <a:extLst>
              <a:ext uri="{FF2B5EF4-FFF2-40B4-BE49-F238E27FC236}">
                <a16:creationId xmlns:a16="http://schemas.microsoft.com/office/drawing/2014/main" id="{AB7A6D97-8680-C443-947D-08A2D637D62C}"/>
              </a:ext>
            </a:extLst>
          </p:cNvPr>
          <p:cNvSpPr/>
          <p:nvPr/>
        </p:nvSpPr>
        <p:spPr>
          <a:xfrm>
            <a:off x="6863727" y="4023992"/>
            <a:ext cx="708394" cy="715087"/>
          </a:xfrm>
          <a:prstGeom prst="roundRect">
            <a:avLst/>
          </a:prstGeom>
          <a:solidFill>
            <a:srgbClr val="FFFFFF"/>
          </a:solidFill>
          <a:ln w="25400" cap="flat">
            <a:solidFill>
              <a:srgbClr val="7030A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RNN Cell</a:t>
            </a:r>
          </a:p>
        </p:txBody>
      </p:sp>
      <p:sp>
        <p:nvSpPr>
          <p:cNvPr id="23" name="Rounded Rectangle 22">
            <a:extLst>
              <a:ext uri="{FF2B5EF4-FFF2-40B4-BE49-F238E27FC236}">
                <a16:creationId xmlns:a16="http://schemas.microsoft.com/office/drawing/2014/main" id="{413535FC-77B7-834C-BACC-9BFBCAE04EA7}"/>
              </a:ext>
            </a:extLst>
          </p:cNvPr>
          <p:cNvSpPr/>
          <p:nvPr/>
        </p:nvSpPr>
        <p:spPr>
          <a:xfrm>
            <a:off x="8087889" y="4023992"/>
            <a:ext cx="708394" cy="715087"/>
          </a:xfrm>
          <a:prstGeom prst="roundRect">
            <a:avLst/>
          </a:prstGeom>
          <a:solidFill>
            <a:srgbClr val="FFFFFF"/>
          </a:solidFill>
          <a:ln w="25400" cap="flat">
            <a:solidFill>
              <a:srgbClr val="7030A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RNN Cell</a:t>
            </a:r>
          </a:p>
        </p:txBody>
      </p:sp>
      <p:sp>
        <p:nvSpPr>
          <p:cNvPr id="24" name="TextBox 23">
            <a:extLst>
              <a:ext uri="{FF2B5EF4-FFF2-40B4-BE49-F238E27FC236}">
                <a16:creationId xmlns:a16="http://schemas.microsoft.com/office/drawing/2014/main" id="{3916A885-626C-874D-9210-CE6AF59EAE17}"/>
              </a:ext>
            </a:extLst>
          </p:cNvPr>
          <p:cNvSpPr txBox="1"/>
          <p:nvPr/>
        </p:nvSpPr>
        <p:spPr>
          <a:xfrm>
            <a:off x="2120572" y="5375106"/>
            <a:ext cx="47865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Jack</a:t>
            </a:r>
          </a:p>
        </p:txBody>
      </p:sp>
      <p:grpSp>
        <p:nvGrpSpPr>
          <p:cNvPr id="32" name="Group 31">
            <a:extLst>
              <a:ext uri="{FF2B5EF4-FFF2-40B4-BE49-F238E27FC236}">
                <a16:creationId xmlns:a16="http://schemas.microsoft.com/office/drawing/2014/main" id="{1F1ED42A-5C06-974D-88AE-B9D636078975}"/>
              </a:ext>
            </a:extLst>
          </p:cNvPr>
          <p:cNvGrpSpPr/>
          <p:nvPr/>
        </p:nvGrpSpPr>
        <p:grpSpPr>
          <a:xfrm>
            <a:off x="1844654" y="5175904"/>
            <a:ext cx="986814" cy="244549"/>
            <a:chOff x="7153997" y="4784651"/>
            <a:chExt cx="986814" cy="244549"/>
          </a:xfrm>
        </p:grpSpPr>
        <p:sp>
          <p:nvSpPr>
            <p:cNvPr id="25" name="Rounded Rectangle 24">
              <a:extLst>
                <a:ext uri="{FF2B5EF4-FFF2-40B4-BE49-F238E27FC236}">
                  <a16:creationId xmlns:a16="http://schemas.microsoft.com/office/drawing/2014/main" id="{7185E157-0634-3E4A-9A38-EAB919511639}"/>
                </a:ext>
              </a:extLst>
            </p:cNvPr>
            <p:cNvSpPr/>
            <p:nvPr/>
          </p:nvSpPr>
          <p:spPr>
            <a:xfrm>
              <a:off x="7153997" y="4784651"/>
              <a:ext cx="986814" cy="244549"/>
            </a:xfrm>
            <a:prstGeom prst="roundRect">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6" name="Oval 25">
              <a:extLst>
                <a:ext uri="{FF2B5EF4-FFF2-40B4-BE49-F238E27FC236}">
                  <a16:creationId xmlns:a16="http://schemas.microsoft.com/office/drawing/2014/main" id="{E864492B-8EBB-1E4A-B484-45C6F75778D8}"/>
                </a:ext>
              </a:extLst>
            </p:cNvPr>
            <p:cNvSpPr/>
            <p:nvPr/>
          </p:nvSpPr>
          <p:spPr>
            <a:xfrm>
              <a:off x="7208016"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8" name="Oval 27">
              <a:extLst>
                <a:ext uri="{FF2B5EF4-FFF2-40B4-BE49-F238E27FC236}">
                  <a16:creationId xmlns:a16="http://schemas.microsoft.com/office/drawing/2014/main" id="{7730701D-AD4E-044E-B957-ED6115D87A91}"/>
                </a:ext>
              </a:extLst>
            </p:cNvPr>
            <p:cNvSpPr/>
            <p:nvPr/>
          </p:nvSpPr>
          <p:spPr>
            <a:xfrm>
              <a:off x="7401973"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9" name="Oval 28">
              <a:extLst>
                <a:ext uri="{FF2B5EF4-FFF2-40B4-BE49-F238E27FC236}">
                  <a16:creationId xmlns:a16="http://schemas.microsoft.com/office/drawing/2014/main" id="{5E870B7C-D9D0-1743-BD8F-F2D430B87EA1}"/>
                </a:ext>
              </a:extLst>
            </p:cNvPr>
            <p:cNvSpPr/>
            <p:nvPr/>
          </p:nvSpPr>
          <p:spPr>
            <a:xfrm>
              <a:off x="7582024"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0" name="Oval 29">
              <a:extLst>
                <a:ext uri="{FF2B5EF4-FFF2-40B4-BE49-F238E27FC236}">
                  <a16:creationId xmlns:a16="http://schemas.microsoft.com/office/drawing/2014/main" id="{915E9C61-22A6-EA48-9A4B-FF77B1C8137C}"/>
                </a:ext>
              </a:extLst>
            </p:cNvPr>
            <p:cNvSpPr/>
            <p:nvPr/>
          </p:nvSpPr>
          <p:spPr>
            <a:xfrm>
              <a:off x="7775981"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1" name="Oval 30">
              <a:extLst>
                <a:ext uri="{FF2B5EF4-FFF2-40B4-BE49-F238E27FC236}">
                  <a16:creationId xmlns:a16="http://schemas.microsoft.com/office/drawing/2014/main" id="{B30B0427-E82E-BC48-B0CE-5AE9B8808807}"/>
                </a:ext>
              </a:extLst>
            </p:cNvPr>
            <p:cNvSpPr/>
            <p:nvPr/>
          </p:nvSpPr>
          <p:spPr>
            <a:xfrm>
              <a:off x="7960280" y="4824365"/>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cxnSp>
        <p:nvCxnSpPr>
          <p:cNvPr id="34" name="Straight Arrow Connector 33">
            <a:extLst>
              <a:ext uri="{FF2B5EF4-FFF2-40B4-BE49-F238E27FC236}">
                <a16:creationId xmlns:a16="http://schemas.microsoft.com/office/drawing/2014/main" id="{C8731C42-623B-F846-A229-7BE4055C0CF8}"/>
              </a:ext>
            </a:extLst>
          </p:cNvPr>
          <p:cNvCxnSpPr/>
          <p:nvPr/>
        </p:nvCxnSpPr>
        <p:spPr>
          <a:xfrm flipV="1">
            <a:off x="2306709" y="4739079"/>
            <a:ext cx="0" cy="36933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5" name="TextBox 34">
            <a:extLst>
              <a:ext uri="{FF2B5EF4-FFF2-40B4-BE49-F238E27FC236}">
                <a16:creationId xmlns:a16="http://schemas.microsoft.com/office/drawing/2014/main" id="{4CBD9163-A2E6-B34B-AAFD-A33E5D2D5ED4}"/>
              </a:ext>
            </a:extLst>
          </p:cNvPr>
          <p:cNvSpPr txBox="1"/>
          <p:nvPr/>
        </p:nvSpPr>
        <p:spPr>
          <a:xfrm>
            <a:off x="3356337" y="5385478"/>
            <a:ext cx="4465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and</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grpSp>
        <p:nvGrpSpPr>
          <p:cNvPr id="36" name="Group 35">
            <a:extLst>
              <a:ext uri="{FF2B5EF4-FFF2-40B4-BE49-F238E27FC236}">
                <a16:creationId xmlns:a16="http://schemas.microsoft.com/office/drawing/2014/main" id="{C06AF2C6-E1CB-D543-9D50-E09ADD11E4E0}"/>
              </a:ext>
            </a:extLst>
          </p:cNvPr>
          <p:cNvGrpSpPr/>
          <p:nvPr/>
        </p:nvGrpSpPr>
        <p:grpSpPr>
          <a:xfrm>
            <a:off x="3080419" y="5186276"/>
            <a:ext cx="986814" cy="244549"/>
            <a:chOff x="7153997" y="4784651"/>
            <a:chExt cx="986814" cy="244549"/>
          </a:xfrm>
        </p:grpSpPr>
        <p:sp>
          <p:nvSpPr>
            <p:cNvPr id="37" name="Rounded Rectangle 36">
              <a:extLst>
                <a:ext uri="{FF2B5EF4-FFF2-40B4-BE49-F238E27FC236}">
                  <a16:creationId xmlns:a16="http://schemas.microsoft.com/office/drawing/2014/main" id="{0F9312FA-B028-8743-AFBA-C64B52637C0C}"/>
                </a:ext>
              </a:extLst>
            </p:cNvPr>
            <p:cNvSpPr/>
            <p:nvPr/>
          </p:nvSpPr>
          <p:spPr>
            <a:xfrm>
              <a:off x="7153997" y="4784651"/>
              <a:ext cx="986814" cy="244549"/>
            </a:xfrm>
            <a:prstGeom prst="roundRect">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8" name="Oval 37">
              <a:extLst>
                <a:ext uri="{FF2B5EF4-FFF2-40B4-BE49-F238E27FC236}">
                  <a16:creationId xmlns:a16="http://schemas.microsoft.com/office/drawing/2014/main" id="{A82D6A12-DAA8-054C-BEFC-452F99E95993}"/>
                </a:ext>
              </a:extLst>
            </p:cNvPr>
            <p:cNvSpPr/>
            <p:nvPr/>
          </p:nvSpPr>
          <p:spPr>
            <a:xfrm>
              <a:off x="7208016"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9" name="Oval 38">
              <a:extLst>
                <a:ext uri="{FF2B5EF4-FFF2-40B4-BE49-F238E27FC236}">
                  <a16:creationId xmlns:a16="http://schemas.microsoft.com/office/drawing/2014/main" id="{AE956E5D-FD2D-BE49-BB2E-DDA6F3E6CBB9}"/>
                </a:ext>
              </a:extLst>
            </p:cNvPr>
            <p:cNvSpPr/>
            <p:nvPr/>
          </p:nvSpPr>
          <p:spPr>
            <a:xfrm>
              <a:off x="7401973"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0" name="Oval 39">
              <a:extLst>
                <a:ext uri="{FF2B5EF4-FFF2-40B4-BE49-F238E27FC236}">
                  <a16:creationId xmlns:a16="http://schemas.microsoft.com/office/drawing/2014/main" id="{D09A99CD-DF28-9F41-8D98-7DB2B1CCC4E8}"/>
                </a:ext>
              </a:extLst>
            </p:cNvPr>
            <p:cNvSpPr/>
            <p:nvPr/>
          </p:nvSpPr>
          <p:spPr>
            <a:xfrm>
              <a:off x="7582024"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1" name="Oval 40">
              <a:extLst>
                <a:ext uri="{FF2B5EF4-FFF2-40B4-BE49-F238E27FC236}">
                  <a16:creationId xmlns:a16="http://schemas.microsoft.com/office/drawing/2014/main" id="{724FE74D-136B-C94D-966E-FF3C2FF0230B}"/>
                </a:ext>
              </a:extLst>
            </p:cNvPr>
            <p:cNvSpPr/>
            <p:nvPr/>
          </p:nvSpPr>
          <p:spPr>
            <a:xfrm>
              <a:off x="7775981"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2" name="Oval 41">
              <a:extLst>
                <a:ext uri="{FF2B5EF4-FFF2-40B4-BE49-F238E27FC236}">
                  <a16:creationId xmlns:a16="http://schemas.microsoft.com/office/drawing/2014/main" id="{9069EDAA-3E24-8D4B-B803-03A07EE8A27F}"/>
                </a:ext>
              </a:extLst>
            </p:cNvPr>
            <p:cNvSpPr/>
            <p:nvPr/>
          </p:nvSpPr>
          <p:spPr>
            <a:xfrm>
              <a:off x="7960280" y="4824365"/>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cxnSp>
        <p:nvCxnSpPr>
          <p:cNvPr id="43" name="Straight Arrow Connector 42">
            <a:extLst>
              <a:ext uri="{FF2B5EF4-FFF2-40B4-BE49-F238E27FC236}">
                <a16:creationId xmlns:a16="http://schemas.microsoft.com/office/drawing/2014/main" id="{71D09A87-83C4-3349-876D-92F8AC91D352}"/>
              </a:ext>
            </a:extLst>
          </p:cNvPr>
          <p:cNvCxnSpPr/>
          <p:nvPr/>
        </p:nvCxnSpPr>
        <p:spPr>
          <a:xfrm flipV="1">
            <a:off x="3542474" y="4749451"/>
            <a:ext cx="0" cy="36933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43AE4B12-D5B4-C543-9CC5-D7199124A82C}"/>
              </a:ext>
            </a:extLst>
          </p:cNvPr>
          <p:cNvSpPr txBox="1"/>
          <p:nvPr/>
        </p:nvSpPr>
        <p:spPr>
          <a:xfrm>
            <a:off x="4551257" y="5392052"/>
            <a:ext cx="32476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Jill</a:t>
            </a:r>
          </a:p>
        </p:txBody>
      </p:sp>
      <p:grpSp>
        <p:nvGrpSpPr>
          <p:cNvPr id="45" name="Group 44">
            <a:extLst>
              <a:ext uri="{FF2B5EF4-FFF2-40B4-BE49-F238E27FC236}">
                <a16:creationId xmlns:a16="http://schemas.microsoft.com/office/drawing/2014/main" id="{7C22DB76-44B0-E647-8B3A-88522BDC9FA9}"/>
              </a:ext>
            </a:extLst>
          </p:cNvPr>
          <p:cNvGrpSpPr/>
          <p:nvPr/>
        </p:nvGrpSpPr>
        <p:grpSpPr>
          <a:xfrm>
            <a:off x="4275339" y="5192850"/>
            <a:ext cx="986814" cy="244549"/>
            <a:chOff x="7153997" y="4784651"/>
            <a:chExt cx="986814" cy="244549"/>
          </a:xfrm>
        </p:grpSpPr>
        <p:sp>
          <p:nvSpPr>
            <p:cNvPr id="46" name="Rounded Rectangle 45">
              <a:extLst>
                <a:ext uri="{FF2B5EF4-FFF2-40B4-BE49-F238E27FC236}">
                  <a16:creationId xmlns:a16="http://schemas.microsoft.com/office/drawing/2014/main" id="{10B1735C-7B84-FF4C-95A2-86EB465F553B}"/>
                </a:ext>
              </a:extLst>
            </p:cNvPr>
            <p:cNvSpPr/>
            <p:nvPr/>
          </p:nvSpPr>
          <p:spPr>
            <a:xfrm>
              <a:off x="7153997" y="4784651"/>
              <a:ext cx="986814" cy="244549"/>
            </a:xfrm>
            <a:prstGeom prst="roundRect">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7" name="Oval 46">
              <a:extLst>
                <a:ext uri="{FF2B5EF4-FFF2-40B4-BE49-F238E27FC236}">
                  <a16:creationId xmlns:a16="http://schemas.microsoft.com/office/drawing/2014/main" id="{3992680A-8FF9-D24A-AEE9-2251CF58A73F}"/>
                </a:ext>
              </a:extLst>
            </p:cNvPr>
            <p:cNvSpPr/>
            <p:nvPr/>
          </p:nvSpPr>
          <p:spPr>
            <a:xfrm>
              <a:off x="7208016"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8" name="Oval 47">
              <a:extLst>
                <a:ext uri="{FF2B5EF4-FFF2-40B4-BE49-F238E27FC236}">
                  <a16:creationId xmlns:a16="http://schemas.microsoft.com/office/drawing/2014/main" id="{B41208CF-BBDA-8E4B-9F4B-4722D9A4841A}"/>
                </a:ext>
              </a:extLst>
            </p:cNvPr>
            <p:cNvSpPr/>
            <p:nvPr/>
          </p:nvSpPr>
          <p:spPr>
            <a:xfrm>
              <a:off x="7401973"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9" name="Oval 48">
              <a:extLst>
                <a:ext uri="{FF2B5EF4-FFF2-40B4-BE49-F238E27FC236}">
                  <a16:creationId xmlns:a16="http://schemas.microsoft.com/office/drawing/2014/main" id="{9FA473B0-1D52-1D42-A0F8-9E8338E3917F}"/>
                </a:ext>
              </a:extLst>
            </p:cNvPr>
            <p:cNvSpPr/>
            <p:nvPr/>
          </p:nvSpPr>
          <p:spPr>
            <a:xfrm>
              <a:off x="7582024"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0" name="Oval 49">
              <a:extLst>
                <a:ext uri="{FF2B5EF4-FFF2-40B4-BE49-F238E27FC236}">
                  <a16:creationId xmlns:a16="http://schemas.microsoft.com/office/drawing/2014/main" id="{393C93A4-3052-3E49-8CB6-37A5D02E7108}"/>
                </a:ext>
              </a:extLst>
            </p:cNvPr>
            <p:cNvSpPr/>
            <p:nvPr/>
          </p:nvSpPr>
          <p:spPr>
            <a:xfrm>
              <a:off x="7775981"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1" name="Oval 50">
              <a:extLst>
                <a:ext uri="{FF2B5EF4-FFF2-40B4-BE49-F238E27FC236}">
                  <a16:creationId xmlns:a16="http://schemas.microsoft.com/office/drawing/2014/main" id="{77404A9B-F9E7-484C-AB79-D702E6F93BCA}"/>
                </a:ext>
              </a:extLst>
            </p:cNvPr>
            <p:cNvSpPr/>
            <p:nvPr/>
          </p:nvSpPr>
          <p:spPr>
            <a:xfrm>
              <a:off x="7960280" y="4824365"/>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cxnSp>
        <p:nvCxnSpPr>
          <p:cNvPr id="52" name="Straight Arrow Connector 51">
            <a:extLst>
              <a:ext uri="{FF2B5EF4-FFF2-40B4-BE49-F238E27FC236}">
                <a16:creationId xmlns:a16="http://schemas.microsoft.com/office/drawing/2014/main" id="{EA6BE870-59BE-8349-B652-6C26EB3276A7}"/>
              </a:ext>
            </a:extLst>
          </p:cNvPr>
          <p:cNvCxnSpPr/>
          <p:nvPr/>
        </p:nvCxnSpPr>
        <p:spPr>
          <a:xfrm flipV="1">
            <a:off x="4737394" y="4756025"/>
            <a:ext cx="0" cy="36933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53" name="TextBox 52">
            <a:extLst>
              <a:ext uri="{FF2B5EF4-FFF2-40B4-BE49-F238E27FC236}">
                <a16:creationId xmlns:a16="http://schemas.microsoft.com/office/drawing/2014/main" id="{0CDE211F-35C6-5842-837B-2F602FE5FCA4}"/>
              </a:ext>
            </a:extLst>
          </p:cNvPr>
          <p:cNvSpPr txBox="1"/>
          <p:nvPr/>
        </p:nvSpPr>
        <p:spPr>
          <a:xfrm>
            <a:off x="5787022" y="5385478"/>
            <a:ext cx="5674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went</a:t>
            </a:r>
          </a:p>
        </p:txBody>
      </p:sp>
      <p:grpSp>
        <p:nvGrpSpPr>
          <p:cNvPr id="54" name="Group 53">
            <a:extLst>
              <a:ext uri="{FF2B5EF4-FFF2-40B4-BE49-F238E27FC236}">
                <a16:creationId xmlns:a16="http://schemas.microsoft.com/office/drawing/2014/main" id="{E21AA067-DB51-CE43-AFE0-A43353F0452E}"/>
              </a:ext>
            </a:extLst>
          </p:cNvPr>
          <p:cNvGrpSpPr/>
          <p:nvPr/>
        </p:nvGrpSpPr>
        <p:grpSpPr>
          <a:xfrm>
            <a:off x="5511104" y="5186276"/>
            <a:ext cx="986814" cy="244549"/>
            <a:chOff x="7153997" y="4784651"/>
            <a:chExt cx="986814" cy="244549"/>
          </a:xfrm>
        </p:grpSpPr>
        <p:sp>
          <p:nvSpPr>
            <p:cNvPr id="55" name="Rounded Rectangle 54">
              <a:extLst>
                <a:ext uri="{FF2B5EF4-FFF2-40B4-BE49-F238E27FC236}">
                  <a16:creationId xmlns:a16="http://schemas.microsoft.com/office/drawing/2014/main" id="{E874CA57-D6AB-8A4D-BAE0-E9CF43447BB3}"/>
                </a:ext>
              </a:extLst>
            </p:cNvPr>
            <p:cNvSpPr/>
            <p:nvPr/>
          </p:nvSpPr>
          <p:spPr>
            <a:xfrm>
              <a:off x="7153997" y="4784651"/>
              <a:ext cx="986814" cy="244549"/>
            </a:xfrm>
            <a:prstGeom prst="roundRect">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6" name="Oval 55">
              <a:extLst>
                <a:ext uri="{FF2B5EF4-FFF2-40B4-BE49-F238E27FC236}">
                  <a16:creationId xmlns:a16="http://schemas.microsoft.com/office/drawing/2014/main" id="{C670FC19-B7B7-DE46-8B5D-DABB9C39061D}"/>
                </a:ext>
              </a:extLst>
            </p:cNvPr>
            <p:cNvSpPr/>
            <p:nvPr/>
          </p:nvSpPr>
          <p:spPr>
            <a:xfrm>
              <a:off x="7208016"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7" name="Oval 56">
              <a:extLst>
                <a:ext uri="{FF2B5EF4-FFF2-40B4-BE49-F238E27FC236}">
                  <a16:creationId xmlns:a16="http://schemas.microsoft.com/office/drawing/2014/main" id="{8D8952A9-8B8F-C942-B975-467E4A6D8657}"/>
                </a:ext>
              </a:extLst>
            </p:cNvPr>
            <p:cNvSpPr/>
            <p:nvPr/>
          </p:nvSpPr>
          <p:spPr>
            <a:xfrm>
              <a:off x="7401973"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8" name="Oval 57">
              <a:extLst>
                <a:ext uri="{FF2B5EF4-FFF2-40B4-BE49-F238E27FC236}">
                  <a16:creationId xmlns:a16="http://schemas.microsoft.com/office/drawing/2014/main" id="{11229EFD-B628-634B-B679-5A286B3A2E3C}"/>
                </a:ext>
              </a:extLst>
            </p:cNvPr>
            <p:cNvSpPr/>
            <p:nvPr/>
          </p:nvSpPr>
          <p:spPr>
            <a:xfrm>
              <a:off x="7582024"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9" name="Oval 58">
              <a:extLst>
                <a:ext uri="{FF2B5EF4-FFF2-40B4-BE49-F238E27FC236}">
                  <a16:creationId xmlns:a16="http://schemas.microsoft.com/office/drawing/2014/main" id="{495295CE-D901-664A-A1A3-09E1E17FB0DB}"/>
                </a:ext>
              </a:extLst>
            </p:cNvPr>
            <p:cNvSpPr/>
            <p:nvPr/>
          </p:nvSpPr>
          <p:spPr>
            <a:xfrm>
              <a:off x="7775981"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0" name="Oval 59">
              <a:extLst>
                <a:ext uri="{FF2B5EF4-FFF2-40B4-BE49-F238E27FC236}">
                  <a16:creationId xmlns:a16="http://schemas.microsoft.com/office/drawing/2014/main" id="{DB249C5E-B7DD-C84D-84C2-E3AC3F1B1500}"/>
                </a:ext>
              </a:extLst>
            </p:cNvPr>
            <p:cNvSpPr/>
            <p:nvPr/>
          </p:nvSpPr>
          <p:spPr>
            <a:xfrm>
              <a:off x="7960280" y="4824365"/>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cxnSp>
        <p:nvCxnSpPr>
          <p:cNvPr id="61" name="Straight Arrow Connector 60">
            <a:extLst>
              <a:ext uri="{FF2B5EF4-FFF2-40B4-BE49-F238E27FC236}">
                <a16:creationId xmlns:a16="http://schemas.microsoft.com/office/drawing/2014/main" id="{7E2DBBA1-3473-EC47-BCF0-1C122F9C5165}"/>
              </a:ext>
            </a:extLst>
          </p:cNvPr>
          <p:cNvCxnSpPr/>
          <p:nvPr/>
        </p:nvCxnSpPr>
        <p:spPr>
          <a:xfrm flipV="1">
            <a:off x="5973159" y="4749451"/>
            <a:ext cx="0" cy="36933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2" name="TextBox 61">
            <a:extLst>
              <a:ext uri="{FF2B5EF4-FFF2-40B4-BE49-F238E27FC236}">
                <a16:creationId xmlns:a16="http://schemas.microsoft.com/office/drawing/2014/main" id="{5B9DBE85-EEC0-4540-B547-4566A30ABD7C}"/>
              </a:ext>
            </a:extLst>
          </p:cNvPr>
          <p:cNvSpPr txBox="1"/>
          <p:nvPr/>
        </p:nvSpPr>
        <p:spPr>
          <a:xfrm>
            <a:off x="7022787" y="5414820"/>
            <a:ext cx="33598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up</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grpSp>
        <p:nvGrpSpPr>
          <p:cNvPr id="63" name="Group 62">
            <a:extLst>
              <a:ext uri="{FF2B5EF4-FFF2-40B4-BE49-F238E27FC236}">
                <a16:creationId xmlns:a16="http://schemas.microsoft.com/office/drawing/2014/main" id="{00B48DB2-939F-9840-A638-C955552D8842}"/>
              </a:ext>
            </a:extLst>
          </p:cNvPr>
          <p:cNvGrpSpPr/>
          <p:nvPr/>
        </p:nvGrpSpPr>
        <p:grpSpPr>
          <a:xfrm>
            <a:off x="6746869" y="5215618"/>
            <a:ext cx="986814" cy="244549"/>
            <a:chOff x="7153997" y="4784651"/>
            <a:chExt cx="986814" cy="244549"/>
          </a:xfrm>
        </p:grpSpPr>
        <p:sp>
          <p:nvSpPr>
            <p:cNvPr id="64" name="Rounded Rectangle 63">
              <a:extLst>
                <a:ext uri="{FF2B5EF4-FFF2-40B4-BE49-F238E27FC236}">
                  <a16:creationId xmlns:a16="http://schemas.microsoft.com/office/drawing/2014/main" id="{6448CBA0-618D-0347-994E-9F65241432FC}"/>
                </a:ext>
              </a:extLst>
            </p:cNvPr>
            <p:cNvSpPr/>
            <p:nvPr/>
          </p:nvSpPr>
          <p:spPr>
            <a:xfrm>
              <a:off x="7153997" y="4784651"/>
              <a:ext cx="986814" cy="244549"/>
            </a:xfrm>
            <a:prstGeom prst="roundRect">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5" name="Oval 64">
              <a:extLst>
                <a:ext uri="{FF2B5EF4-FFF2-40B4-BE49-F238E27FC236}">
                  <a16:creationId xmlns:a16="http://schemas.microsoft.com/office/drawing/2014/main" id="{7D0A5DB8-BCAE-5D4C-9E99-A6D70497C588}"/>
                </a:ext>
              </a:extLst>
            </p:cNvPr>
            <p:cNvSpPr/>
            <p:nvPr/>
          </p:nvSpPr>
          <p:spPr>
            <a:xfrm>
              <a:off x="7208016"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6" name="Oval 65">
              <a:extLst>
                <a:ext uri="{FF2B5EF4-FFF2-40B4-BE49-F238E27FC236}">
                  <a16:creationId xmlns:a16="http://schemas.microsoft.com/office/drawing/2014/main" id="{D6F83ABE-1F8B-5241-BC14-6F11CC68EE4D}"/>
                </a:ext>
              </a:extLst>
            </p:cNvPr>
            <p:cNvSpPr/>
            <p:nvPr/>
          </p:nvSpPr>
          <p:spPr>
            <a:xfrm>
              <a:off x="7401973"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7" name="Oval 66">
              <a:extLst>
                <a:ext uri="{FF2B5EF4-FFF2-40B4-BE49-F238E27FC236}">
                  <a16:creationId xmlns:a16="http://schemas.microsoft.com/office/drawing/2014/main" id="{E07EC0B8-C48D-2F4B-8740-035583E44BDB}"/>
                </a:ext>
              </a:extLst>
            </p:cNvPr>
            <p:cNvSpPr/>
            <p:nvPr/>
          </p:nvSpPr>
          <p:spPr>
            <a:xfrm>
              <a:off x="7582024"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8" name="Oval 67">
              <a:extLst>
                <a:ext uri="{FF2B5EF4-FFF2-40B4-BE49-F238E27FC236}">
                  <a16:creationId xmlns:a16="http://schemas.microsoft.com/office/drawing/2014/main" id="{CA8ACA89-5293-8141-A6E7-0B2166945A38}"/>
                </a:ext>
              </a:extLst>
            </p:cNvPr>
            <p:cNvSpPr/>
            <p:nvPr/>
          </p:nvSpPr>
          <p:spPr>
            <a:xfrm>
              <a:off x="7775981"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9" name="Oval 68">
              <a:extLst>
                <a:ext uri="{FF2B5EF4-FFF2-40B4-BE49-F238E27FC236}">
                  <a16:creationId xmlns:a16="http://schemas.microsoft.com/office/drawing/2014/main" id="{EE938AA4-C77E-FC4D-ADBC-B755045A4C7F}"/>
                </a:ext>
              </a:extLst>
            </p:cNvPr>
            <p:cNvSpPr/>
            <p:nvPr/>
          </p:nvSpPr>
          <p:spPr>
            <a:xfrm>
              <a:off x="7960280" y="4824365"/>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cxnSp>
        <p:nvCxnSpPr>
          <p:cNvPr id="70" name="Straight Arrow Connector 69">
            <a:extLst>
              <a:ext uri="{FF2B5EF4-FFF2-40B4-BE49-F238E27FC236}">
                <a16:creationId xmlns:a16="http://schemas.microsoft.com/office/drawing/2014/main" id="{7E4E7CE7-E17E-4548-9D66-1A1D9CC3850B}"/>
              </a:ext>
            </a:extLst>
          </p:cNvPr>
          <p:cNvCxnSpPr/>
          <p:nvPr/>
        </p:nvCxnSpPr>
        <p:spPr>
          <a:xfrm flipV="1">
            <a:off x="7208924" y="4778793"/>
            <a:ext cx="0" cy="36933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C1C3B0D4-14B0-C54C-9758-B3722AFE7513}"/>
              </a:ext>
            </a:extLst>
          </p:cNvPr>
          <p:cNvSpPr txBox="1"/>
          <p:nvPr/>
        </p:nvSpPr>
        <p:spPr>
          <a:xfrm>
            <a:off x="8258552" y="5410240"/>
            <a:ext cx="40652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the</a:t>
            </a:r>
          </a:p>
        </p:txBody>
      </p:sp>
      <p:grpSp>
        <p:nvGrpSpPr>
          <p:cNvPr id="72" name="Group 71">
            <a:extLst>
              <a:ext uri="{FF2B5EF4-FFF2-40B4-BE49-F238E27FC236}">
                <a16:creationId xmlns:a16="http://schemas.microsoft.com/office/drawing/2014/main" id="{0D805C52-320E-CC42-9C1F-A883D04F221E}"/>
              </a:ext>
            </a:extLst>
          </p:cNvPr>
          <p:cNvGrpSpPr/>
          <p:nvPr/>
        </p:nvGrpSpPr>
        <p:grpSpPr>
          <a:xfrm>
            <a:off x="7982634" y="5211038"/>
            <a:ext cx="986814" cy="244549"/>
            <a:chOff x="7153997" y="4784651"/>
            <a:chExt cx="986814" cy="244549"/>
          </a:xfrm>
        </p:grpSpPr>
        <p:sp>
          <p:nvSpPr>
            <p:cNvPr id="73" name="Rounded Rectangle 72">
              <a:extLst>
                <a:ext uri="{FF2B5EF4-FFF2-40B4-BE49-F238E27FC236}">
                  <a16:creationId xmlns:a16="http://schemas.microsoft.com/office/drawing/2014/main" id="{86A5DA8C-DC05-3048-8D46-C5246ED9C835}"/>
                </a:ext>
              </a:extLst>
            </p:cNvPr>
            <p:cNvSpPr/>
            <p:nvPr/>
          </p:nvSpPr>
          <p:spPr>
            <a:xfrm>
              <a:off x="7153997" y="4784651"/>
              <a:ext cx="986814" cy="244549"/>
            </a:xfrm>
            <a:prstGeom prst="roundRect">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4" name="Oval 73">
              <a:extLst>
                <a:ext uri="{FF2B5EF4-FFF2-40B4-BE49-F238E27FC236}">
                  <a16:creationId xmlns:a16="http://schemas.microsoft.com/office/drawing/2014/main" id="{59FA0373-EE92-8F48-8C34-856A673C321E}"/>
                </a:ext>
              </a:extLst>
            </p:cNvPr>
            <p:cNvSpPr/>
            <p:nvPr/>
          </p:nvSpPr>
          <p:spPr>
            <a:xfrm>
              <a:off x="7208016"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5" name="Oval 74">
              <a:extLst>
                <a:ext uri="{FF2B5EF4-FFF2-40B4-BE49-F238E27FC236}">
                  <a16:creationId xmlns:a16="http://schemas.microsoft.com/office/drawing/2014/main" id="{4D473007-6354-724E-BC8D-CCF638D3CE16}"/>
                </a:ext>
              </a:extLst>
            </p:cNvPr>
            <p:cNvSpPr/>
            <p:nvPr/>
          </p:nvSpPr>
          <p:spPr>
            <a:xfrm>
              <a:off x="7401973"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6" name="Oval 75">
              <a:extLst>
                <a:ext uri="{FF2B5EF4-FFF2-40B4-BE49-F238E27FC236}">
                  <a16:creationId xmlns:a16="http://schemas.microsoft.com/office/drawing/2014/main" id="{080D2742-A76A-CC40-98B6-BD789DB3012A}"/>
                </a:ext>
              </a:extLst>
            </p:cNvPr>
            <p:cNvSpPr/>
            <p:nvPr/>
          </p:nvSpPr>
          <p:spPr>
            <a:xfrm>
              <a:off x="7582024"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7" name="Oval 76">
              <a:extLst>
                <a:ext uri="{FF2B5EF4-FFF2-40B4-BE49-F238E27FC236}">
                  <a16:creationId xmlns:a16="http://schemas.microsoft.com/office/drawing/2014/main" id="{5E29C91D-4315-BB44-BB59-D83D11DED237}"/>
                </a:ext>
              </a:extLst>
            </p:cNvPr>
            <p:cNvSpPr/>
            <p:nvPr/>
          </p:nvSpPr>
          <p:spPr>
            <a:xfrm>
              <a:off x="7775981"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8" name="Oval 77">
              <a:extLst>
                <a:ext uri="{FF2B5EF4-FFF2-40B4-BE49-F238E27FC236}">
                  <a16:creationId xmlns:a16="http://schemas.microsoft.com/office/drawing/2014/main" id="{FA607889-D013-0440-AC6F-8715437687C7}"/>
                </a:ext>
              </a:extLst>
            </p:cNvPr>
            <p:cNvSpPr/>
            <p:nvPr/>
          </p:nvSpPr>
          <p:spPr>
            <a:xfrm>
              <a:off x="7960280" y="4824365"/>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cxnSp>
        <p:nvCxnSpPr>
          <p:cNvPr id="79" name="Straight Arrow Connector 78">
            <a:extLst>
              <a:ext uri="{FF2B5EF4-FFF2-40B4-BE49-F238E27FC236}">
                <a16:creationId xmlns:a16="http://schemas.microsoft.com/office/drawing/2014/main" id="{C1015DA9-1966-1F47-BFEE-0F8F8D0CD960}"/>
              </a:ext>
            </a:extLst>
          </p:cNvPr>
          <p:cNvCxnSpPr/>
          <p:nvPr/>
        </p:nvCxnSpPr>
        <p:spPr>
          <a:xfrm flipV="1">
            <a:off x="8444689" y="4774213"/>
            <a:ext cx="0" cy="36933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80" name="Rounded Rectangle 79">
            <a:extLst>
              <a:ext uri="{FF2B5EF4-FFF2-40B4-BE49-F238E27FC236}">
                <a16:creationId xmlns:a16="http://schemas.microsoft.com/office/drawing/2014/main" id="{F7858A3E-D88F-154B-838D-DF08A32C4433}"/>
              </a:ext>
            </a:extLst>
          </p:cNvPr>
          <p:cNvSpPr/>
          <p:nvPr/>
        </p:nvSpPr>
        <p:spPr>
          <a:xfrm>
            <a:off x="9398450" y="4023992"/>
            <a:ext cx="708394" cy="715087"/>
          </a:xfrm>
          <a:prstGeom prst="roundRect">
            <a:avLst/>
          </a:prstGeom>
          <a:solidFill>
            <a:srgbClr val="FFFFFF"/>
          </a:solidFill>
          <a:ln w="25400" cap="flat">
            <a:solidFill>
              <a:srgbClr val="7030A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RNN Cell</a:t>
            </a:r>
          </a:p>
        </p:txBody>
      </p:sp>
      <p:sp>
        <p:nvSpPr>
          <p:cNvPr id="81" name="TextBox 80">
            <a:extLst>
              <a:ext uri="{FF2B5EF4-FFF2-40B4-BE49-F238E27FC236}">
                <a16:creationId xmlns:a16="http://schemas.microsoft.com/office/drawing/2014/main" id="{11B86F79-DEBA-3842-A7B9-1F5A8300A117}"/>
              </a:ext>
            </a:extLst>
          </p:cNvPr>
          <p:cNvSpPr txBox="1"/>
          <p:nvPr/>
        </p:nvSpPr>
        <p:spPr>
          <a:xfrm>
            <a:off x="9569113" y="5410240"/>
            <a:ext cx="37285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hill</a:t>
            </a:r>
          </a:p>
        </p:txBody>
      </p:sp>
      <p:grpSp>
        <p:nvGrpSpPr>
          <p:cNvPr id="82" name="Group 81">
            <a:extLst>
              <a:ext uri="{FF2B5EF4-FFF2-40B4-BE49-F238E27FC236}">
                <a16:creationId xmlns:a16="http://schemas.microsoft.com/office/drawing/2014/main" id="{3319AC56-B4E3-6146-AA71-AD14D8F51E22}"/>
              </a:ext>
            </a:extLst>
          </p:cNvPr>
          <p:cNvGrpSpPr/>
          <p:nvPr/>
        </p:nvGrpSpPr>
        <p:grpSpPr>
          <a:xfrm>
            <a:off x="9293195" y="5211038"/>
            <a:ext cx="986814" cy="244549"/>
            <a:chOff x="7153997" y="4784651"/>
            <a:chExt cx="986814" cy="244549"/>
          </a:xfrm>
        </p:grpSpPr>
        <p:sp>
          <p:nvSpPr>
            <p:cNvPr id="83" name="Rounded Rectangle 82">
              <a:extLst>
                <a:ext uri="{FF2B5EF4-FFF2-40B4-BE49-F238E27FC236}">
                  <a16:creationId xmlns:a16="http://schemas.microsoft.com/office/drawing/2014/main" id="{309D678E-B2DD-2448-B25D-18C4F05BAF0B}"/>
                </a:ext>
              </a:extLst>
            </p:cNvPr>
            <p:cNvSpPr/>
            <p:nvPr/>
          </p:nvSpPr>
          <p:spPr>
            <a:xfrm>
              <a:off x="7153997" y="4784651"/>
              <a:ext cx="986814" cy="244549"/>
            </a:xfrm>
            <a:prstGeom prst="roundRect">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4" name="Oval 83">
              <a:extLst>
                <a:ext uri="{FF2B5EF4-FFF2-40B4-BE49-F238E27FC236}">
                  <a16:creationId xmlns:a16="http://schemas.microsoft.com/office/drawing/2014/main" id="{2AE5D47B-1910-CC4B-ADD2-BBAAE644AC48}"/>
                </a:ext>
              </a:extLst>
            </p:cNvPr>
            <p:cNvSpPr/>
            <p:nvPr/>
          </p:nvSpPr>
          <p:spPr>
            <a:xfrm>
              <a:off x="7208016"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5" name="Oval 84">
              <a:extLst>
                <a:ext uri="{FF2B5EF4-FFF2-40B4-BE49-F238E27FC236}">
                  <a16:creationId xmlns:a16="http://schemas.microsoft.com/office/drawing/2014/main" id="{F7403401-481B-AB48-AEB3-480BA36402C0}"/>
                </a:ext>
              </a:extLst>
            </p:cNvPr>
            <p:cNvSpPr/>
            <p:nvPr/>
          </p:nvSpPr>
          <p:spPr>
            <a:xfrm>
              <a:off x="7401973"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6" name="Oval 85">
              <a:extLst>
                <a:ext uri="{FF2B5EF4-FFF2-40B4-BE49-F238E27FC236}">
                  <a16:creationId xmlns:a16="http://schemas.microsoft.com/office/drawing/2014/main" id="{9E94CE4D-E048-254F-BBC0-EDAF25597071}"/>
                </a:ext>
              </a:extLst>
            </p:cNvPr>
            <p:cNvSpPr/>
            <p:nvPr/>
          </p:nvSpPr>
          <p:spPr>
            <a:xfrm>
              <a:off x="7582024"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7" name="Oval 86">
              <a:extLst>
                <a:ext uri="{FF2B5EF4-FFF2-40B4-BE49-F238E27FC236}">
                  <a16:creationId xmlns:a16="http://schemas.microsoft.com/office/drawing/2014/main" id="{7246C00A-CF18-5142-A6AF-5FE9AED7BF1F}"/>
                </a:ext>
              </a:extLst>
            </p:cNvPr>
            <p:cNvSpPr/>
            <p:nvPr/>
          </p:nvSpPr>
          <p:spPr>
            <a:xfrm>
              <a:off x="7775981"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8" name="Oval 87">
              <a:extLst>
                <a:ext uri="{FF2B5EF4-FFF2-40B4-BE49-F238E27FC236}">
                  <a16:creationId xmlns:a16="http://schemas.microsoft.com/office/drawing/2014/main" id="{A0068537-08A4-4447-B707-0F549E952EB3}"/>
                </a:ext>
              </a:extLst>
            </p:cNvPr>
            <p:cNvSpPr/>
            <p:nvPr/>
          </p:nvSpPr>
          <p:spPr>
            <a:xfrm>
              <a:off x="7960280" y="4824365"/>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cxnSp>
        <p:nvCxnSpPr>
          <p:cNvPr id="89" name="Straight Arrow Connector 88">
            <a:extLst>
              <a:ext uri="{FF2B5EF4-FFF2-40B4-BE49-F238E27FC236}">
                <a16:creationId xmlns:a16="http://schemas.microsoft.com/office/drawing/2014/main" id="{A5E3F7B1-7934-C74B-8F3B-631EA666DA21}"/>
              </a:ext>
            </a:extLst>
          </p:cNvPr>
          <p:cNvCxnSpPr/>
          <p:nvPr/>
        </p:nvCxnSpPr>
        <p:spPr>
          <a:xfrm flipV="1">
            <a:off x="9755250" y="4774213"/>
            <a:ext cx="0" cy="36933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D55C0085-1ACA-2444-A261-0933B2326601}"/>
              </a:ext>
            </a:extLst>
          </p:cNvPr>
          <p:cNvSpPr txBox="1"/>
          <p:nvPr/>
        </p:nvSpPr>
        <p:spPr>
          <a:xfrm>
            <a:off x="2078535" y="2787359"/>
            <a:ext cx="49147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Noun</a:t>
            </a:r>
          </a:p>
        </p:txBody>
      </p:sp>
      <p:sp>
        <p:nvSpPr>
          <p:cNvPr id="99" name="TextBox 98">
            <a:extLst>
              <a:ext uri="{FF2B5EF4-FFF2-40B4-BE49-F238E27FC236}">
                <a16:creationId xmlns:a16="http://schemas.microsoft.com/office/drawing/2014/main" id="{BAA19D6A-C92C-5A4A-80A8-C40BE5549FF3}"/>
              </a:ext>
            </a:extLst>
          </p:cNvPr>
          <p:cNvSpPr txBox="1"/>
          <p:nvPr/>
        </p:nvSpPr>
        <p:spPr>
          <a:xfrm>
            <a:off x="3346032" y="2783234"/>
            <a:ext cx="46583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Conj.</a:t>
            </a:r>
          </a:p>
        </p:txBody>
      </p:sp>
      <p:cxnSp>
        <p:nvCxnSpPr>
          <p:cNvPr id="112" name="Straight Arrow Connector 111">
            <a:extLst>
              <a:ext uri="{FF2B5EF4-FFF2-40B4-BE49-F238E27FC236}">
                <a16:creationId xmlns:a16="http://schemas.microsoft.com/office/drawing/2014/main" id="{32B6600B-439C-4046-A039-93381228D880}"/>
              </a:ext>
            </a:extLst>
          </p:cNvPr>
          <p:cNvCxnSpPr>
            <a:stCxn id="18" idx="3"/>
            <a:endCxn id="19" idx="1"/>
          </p:cNvCxnSpPr>
          <p:nvPr/>
        </p:nvCxnSpPr>
        <p:spPr>
          <a:xfrm>
            <a:off x="2670712" y="4381538"/>
            <a:ext cx="520529"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3" name="Straight Arrow Connector 112">
            <a:extLst>
              <a:ext uri="{FF2B5EF4-FFF2-40B4-BE49-F238E27FC236}">
                <a16:creationId xmlns:a16="http://schemas.microsoft.com/office/drawing/2014/main" id="{BCB2C72A-2345-904D-9611-727BC7537BCA}"/>
              </a:ext>
            </a:extLst>
          </p:cNvPr>
          <p:cNvCxnSpPr>
            <a:cxnSpLocks/>
            <a:stCxn id="19" idx="3"/>
            <a:endCxn id="20" idx="1"/>
          </p:cNvCxnSpPr>
          <p:nvPr/>
        </p:nvCxnSpPr>
        <p:spPr>
          <a:xfrm>
            <a:off x="3899635" y="4381538"/>
            <a:ext cx="515768"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6" name="Straight Arrow Connector 115">
            <a:extLst>
              <a:ext uri="{FF2B5EF4-FFF2-40B4-BE49-F238E27FC236}">
                <a16:creationId xmlns:a16="http://schemas.microsoft.com/office/drawing/2014/main" id="{397F7235-832F-DF48-BE99-A03B07713D9B}"/>
              </a:ext>
            </a:extLst>
          </p:cNvPr>
          <p:cNvCxnSpPr>
            <a:cxnSpLocks/>
            <a:stCxn id="20" idx="3"/>
            <a:endCxn id="21" idx="1"/>
          </p:cNvCxnSpPr>
          <p:nvPr/>
        </p:nvCxnSpPr>
        <p:spPr>
          <a:xfrm flipV="1">
            <a:off x="5123797" y="4381537"/>
            <a:ext cx="515768" cy="1"/>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9" name="Straight Arrow Connector 118">
            <a:extLst>
              <a:ext uri="{FF2B5EF4-FFF2-40B4-BE49-F238E27FC236}">
                <a16:creationId xmlns:a16="http://schemas.microsoft.com/office/drawing/2014/main" id="{E790DD07-A1AD-0D47-957C-6F793E76A6E1}"/>
              </a:ext>
            </a:extLst>
          </p:cNvPr>
          <p:cNvCxnSpPr>
            <a:cxnSpLocks/>
            <a:stCxn id="21" idx="3"/>
            <a:endCxn id="22" idx="1"/>
          </p:cNvCxnSpPr>
          <p:nvPr/>
        </p:nvCxnSpPr>
        <p:spPr>
          <a:xfrm flipV="1">
            <a:off x="6347959" y="4381536"/>
            <a:ext cx="515768" cy="1"/>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2" name="Straight Arrow Connector 121">
            <a:extLst>
              <a:ext uri="{FF2B5EF4-FFF2-40B4-BE49-F238E27FC236}">
                <a16:creationId xmlns:a16="http://schemas.microsoft.com/office/drawing/2014/main" id="{50A08335-8E6C-1D4F-97CB-BBAEBC4F3FB0}"/>
              </a:ext>
            </a:extLst>
          </p:cNvPr>
          <p:cNvCxnSpPr>
            <a:cxnSpLocks/>
            <a:stCxn id="22" idx="3"/>
            <a:endCxn id="23" idx="1"/>
          </p:cNvCxnSpPr>
          <p:nvPr/>
        </p:nvCxnSpPr>
        <p:spPr>
          <a:xfrm>
            <a:off x="7572121" y="4381536"/>
            <a:ext cx="515768"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5" name="Straight Arrow Connector 124">
            <a:extLst>
              <a:ext uri="{FF2B5EF4-FFF2-40B4-BE49-F238E27FC236}">
                <a16:creationId xmlns:a16="http://schemas.microsoft.com/office/drawing/2014/main" id="{9A8E8E38-81ED-4641-878D-99DC755A6399}"/>
              </a:ext>
            </a:extLst>
          </p:cNvPr>
          <p:cNvCxnSpPr>
            <a:cxnSpLocks/>
            <a:stCxn id="23" idx="3"/>
            <a:endCxn id="80" idx="1"/>
          </p:cNvCxnSpPr>
          <p:nvPr/>
        </p:nvCxnSpPr>
        <p:spPr>
          <a:xfrm>
            <a:off x="8796283" y="4381536"/>
            <a:ext cx="602167"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8" name="Straight Arrow Connector 127">
            <a:extLst>
              <a:ext uri="{FF2B5EF4-FFF2-40B4-BE49-F238E27FC236}">
                <a16:creationId xmlns:a16="http://schemas.microsoft.com/office/drawing/2014/main" id="{7F08D2A8-0F7B-DD44-AB66-C73B25B623E5}"/>
              </a:ext>
            </a:extLst>
          </p:cNvPr>
          <p:cNvCxnSpPr>
            <a:cxnSpLocks/>
          </p:cNvCxnSpPr>
          <p:nvPr/>
        </p:nvCxnSpPr>
        <p:spPr>
          <a:xfrm>
            <a:off x="10106844" y="4381536"/>
            <a:ext cx="602167"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9" name="Straight Arrow Connector 128">
            <a:extLst>
              <a:ext uri="{FF2B5EF4-FFF2-40B4-BE49-F238E27FC236}">
                <a16:creationId xmlns:a16="http://schemas.microsoft.com/office/drawing/2014/main" id="{4BB92134-4C6D-D146-9162-41F47BEB695C}"/>
              </a:ext>
            </a:extLst>
          </p:cNvPr>
          <p:cNvCxnSpPr>
            <a:cxnSpLocks/>
          </p:cNvCxnSpPr>
          <p:nvPr/>
        </p:nvCxnSpPr>
        <p:spPr>
          <a:xfrm>
            <a:off x="1360151" y="4381536"/>
            <a:ext cx="602167"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nvGrpSpPr>
          <p:cNvPr id="130" name="Group 129">
            <a:extLst>
              <a:ext uri="{FF2B5EF4-FFF2-40B4-BE49-F238E27FC236}">
                <a16:creationId xmlns:a16="http://schemas.microsoft.com/office/drawing/2014/main" id="{B21B2491-A68C-8944-B305-C381DAF8DAE7}"/>
              </a:ext>
            </a:extLst>
          </p:cNvPr>
          <p:cNvGrpSpPr/>
          <p:nvPr/>
        </p:nvGrpSpPr>
        <p:grpSpPr>
          <a:xfrm rot="5400000">
            <a:off x="648283" y="4207200"/>
            <a:ext cx="986814" cy="244549"/>
            <a:chOff x="7153997" y="4784651"/>
            <a:chExt cx="986814" cy="244549"/>
          </a:xfrm>
        </p:grpSpPr>
        <p:sp>
          <p:nvSpPr>
            <p:cNvPr id="131" name="Rounded Rectangle 130">
              <a:extLst>
                <a:ext uri="{FF2B5EF4-FFF2-40B4-BE49-F238E27FC236}">
                  <a16:creationId xmlns:a16="http://schemas.microsoft.com/office/drawing/2014/main" id="{2CB96CE9-43E5-8242-B580-7A32457B0832}"/>
                </a:ext>
              </a:extLst>
            </p:cNvPr>
            <p:cNvSpPr/>
            <p:nvPr/>
          </p:nvSpPr>
          <p:spPr>
            <a:xfrm>
              <a:off x="7153997" y="4784651"/>
              <a:ext cx="986814" cy="244549"/>
            </a:xfrm>
            <a:prstGeom prst="roundRect">
              <a:avLst/>
            </a:prstGeom>
            <a:solidFill>
              <a:srgbClr val="FFFFFF"/>
            </a:solidFill>
            <a:ln w="635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32" name="Oval 131">
              <a:extLst>
                <a:ext uri="{FF2B5EF4-FFF2-40B4-BE49-F238E27FC236}">
                  <a16:creationId xmlns:a16="http://schemas.microsoft.com/office/drawing/2014/main" id="{9A98181A-1D76-8040-90E7-CFD716C66680}"/>
                </a:ext>
              </a:extLst>
            </p:cNvPr>
            <p:cNvSpPr/>
            <p:nvPr/>
          </p:nvSpPr>
          <p:spPr>
            <a:xfrm>
              <a:off x="7208016" y="4831460"/>
              <a:ext cx="129305" cy="159488"/>
            </a:xfrm>
            <a:prstGeom prst="ellipse">
              <a:avLst/>
            </a:prstGeom>
            <a:solidFill>
              <a:srgbClr val="FFFFFF"/>
            </a:solidFill>
            <a:ln w="635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33" name="Oval 132">
              <a:extLst>
                <a:ext uri="{FF2B5EF4-FFF2-40B4-BE49-F238E27FC236}">
                  <a16:creationId xmlns:a16="http://schemas.microsoft.com/office/drawing/2014/main" id="{AEFFB815-7CC9-4045-8B09-4F56A383ACF8}"/>
                </a:ext>
              </a:extLst>
            </p:cNvPr>
            <p:cNvSpPr/>
            <p:nvPr/>
          </p:nvSpPr>
          <p:spPr>
            <a:xfrm>
              <a:off x="7401973" y="4831460"/>
              <a:ext cx="129305" cy="159488"/>
            </a:xfrm>
            <a:prstGeom prst="ellipse">
              <a:avLst/>
            </a:prstGeom>
            <a:solidFill>
              <a:srgbClr val="FFFFFF"/>
            </a:solidFill>
            <a:ln w="635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34" name="Oval 133">
              <a:extLst>
                <a:ext uri="{FF2B5EF4-FFF2-40B4-BE49-F238E27FC236}">
                  <a16:creationId xmlns:a16="http://schemas.microsoft.com/office/drawing/2014/main" id="{33961468-74B7-664B-B13F-1E32C9918B5F}"/>
                </a:ext>
              </a:extLst>
            </p:cNvPr>
            <p:cNvSpPr/>
            <p:nvPr/>
          </p:nvSpPr>
          <p:spPr>
            <a:xfrm>
              <a:off x="7582024" y="4831460"/>
              <a:ext cx="129305" cy="159488"/>
            </a:xfrm>
            <a:prstGeom prst="ellipse">
              <a:avLst/>
            </a:prstGeom>
            <a:solidFill>
              <a:srgbClr val="FFFFFF"/>
            </a:solidFill>
            <a:ln w="635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35" name="Oval 134">
              <a:extLst>
                <a:ext uri="{FF2B5EF4-FFF2-40B4-BE49-F238E27FC236}">
                  <a16:creationId xmlns:a16="http://schemas.microsoft.com/office/drawing/2014/main" id="{0706D7E6-0774-AC43-A91E-76E145087AA5}"/>
                </a:ext>
              </a:extLst>
            </p:cNvPr>
            <p:cNvSpPr/>
            <p:nvPr/>
          </p:nvSpPr>
          <p:spPr>
            <a:xfrm>
              <a:off x="7775981" y="4831460"/>
              <a:ext cx="129305" cy="159488"/>
            </a:xfrm>
            <a:prstGeom prst="ellipse">
              <a:avLst/>
            </a:prstGeom>
            <a:solidFill>
              <a:srgbClr val="FFFFFF"/>
            </a:solidFill>
            <a:ln w="635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36" name="Oval 135">
              <a:extLst>
                <a:ext uri="{FF2B5EF4-FFF2-40B4-BE49-F238E27FC236}">
                  <a16:creationId xmlns:a16="http://schemas.microsoft.com/office/drawing/2014/main" id="{A0B00CBE-39A5-854C-8A95-6AFD559B9AFF}"/>
                </a:ext>
              </a:extLst>
            </p:cNvPr>
            <p:cNvSpPr/>
            <p:nvPr/>
          </p:nvSpPr>
          <p:spPr>
            <a:xfrm>
              <a:off x="7960280" y="4824365"/>
              <a:ext cx="129305" cy="159488"/>
            </a:xfrm>
            <a:prstGeom prst="ellipse">
              <a:avLst/>
            </a:prstGeom>
            <a:solidFill>
              <a:srgbClr val="FFFFFF"/>
            </a:solidFill>
            <a:ln w="635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grpSp>
        <p:nvGrpSpPr>
          <p:cNvPr id="137" name="Group 136">
            <a:extLst>
              <a:ext uri="{FF2B5EF4-FFF2-40B4-BE49-F238E27FC236}">
                <a16:creationId xmlns:a16="http://schemas.microsoft.com/office/drawing/2014/main" id="{E1C4DFD7-35AC-4849-9639-3A74E94AE8B3}"/>
              </a:ext>
            </a:extLst>
          </p:cNvPr>
          <p:cNvGrpSpPr/>
          <p:nvPr/>
        </p:nvGrpSpPr>
        <p:grpSpPr>
          <a:xfrm rot="5400000">
            <a:off x="10431876" y="4200090"/>
            <a:ext cx="986814" cy="244549"/>
            <a:chOff x="7153997" y="4784651"/>
            <a:chExt cx="986814" cy="244549"/>
          </a:xfrm>
        </p:grpSpPr>
        <p:sp>
          <p:nvSpPr>
            <p:cNvPr id="138" name="Rounded Rectangle 137">
              <a:extLst>
                <a:ext uri="{FF2B5EF4-FFF2-40B4-BE49-F238E27FC236}">
                  <a16:creationId xmlns:a16="http://schemas.microsoft.com/office/drawing/2014/main" id="{7E1F46E4-1A9F-7348-9F57-DECDE280705C}"/>
                </a:ext>
              </a:extLst>
            </p:cNvPr>
            <p:cNvSpPr/>
            <p:nvPr/>
          </p:nvSpPr>
          <p:spPr>
            <a:xfrm>
              <a:off x="7153997" y="4784651"/>
              <a:ext cx="986814" cy="244549"/>
            </a:xfrm>
            <a:prstGeom prst="roundRect">
              <a:avLst/>
            </a:prstGeom>
            <a:solidFill>
              <a:srgbClr val="FFFFFF"/>
            </a:solidFill>
            <a:ln w="635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39" name="Oval 138">
              <a:extLst>
                <a:ext uri="{FF2B5EF4-FFF2-40B4-BE49-F238E27FC236}">
                  <a16:creationId xmlns:a16="http://schemas.microsoft.com/office/drawing/2014/main" id="{D4439DF2-5709-8E45-8F50-BC47D5CB7D32}"/>
                </a:ext>
              </a:extLst>
            </p:cNvPr>
            <p:cNvSpPr/>
            <p:nvPr/>
          </p:nvSpPr>
          <p:spPr>
            <a:xfrm>
              <a:off x="7208016" y="4831460"/>
              <a:ext cx="129305" cy="159488"/>
            </a:xfrm>
            <a:prstGeom prst="ellipse">
              <a:avLst/>
            </a:prstGeom>
            <a:solidFill>
              <a:srgbClr val="FFFFFF"/>
            </a:solidFill>
            <a:ln w="635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0" name="Oval 139">
              <a:extLst>
                <a:ext uri="{FF2B5EF4-FFF2-40B4-BE49-F238E27FC236}">
                  <a16:creationId xmlns:a16="http://schemas.microsoft.com/office/drawing/2014/main" id="{ABEAE2AD-74B7-9B49-859C-B3B0B029B73E}"/>
                </a:ext>
              </a:extLst>
            </p:cNvPr>
            <p:cNvSpPr/>
            <p:nvPr/>
          </p:nvSpPr>
          <p:spPr>
            <a:xfrm>
              <a:off x="7401973" y="4831460"/>
              <a:ext cx="129305" cy="159488"/>
            </a:xfrm>
            <a:prstGeom prst="ellipse">
              <a:avLst/>
            </a:prstGeom>
            <a:solidFill>
              <a:srgbClr val="FFFFFF"/>
            </a:solidFill>
            <a:ln w="635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1" name="Oval 140">
              <a:extLst>
                <a:ext uri="{FF2B5EF4-FFF2-40B4-BE49-F238E27FC236}">
                  <a16:creationId xmlns:a16="http://schemas.microsoft.com/office/drawing/2014/main" id="{67C178E1-EF9D-F145-8CF8-2D385D4F8476}"/>
                </a:ext>
              </a:extLst>
            </p:cNvPr>
            <p:cNvSpPr/>
            <p:nvPr/>
          </p:nvSpPr>
          <p:spPr>
            <a:xfrm>
              <a:off x="7582024" y="4831460"/>
              <a:ext cx="129305" cy="159488"/>
            </a:xfrm>
            <a:prstGeom prst="ellipse">
              <a:avLst/>
            </a:prstGeom>
            <a:solidFill>
              <a:srgbClr val="FFFFFF"/>
            </a:solidFill>
            <a:ln w="635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2" name="Oval 141">
              <a:extLst>
                <a:ext uri="{FF2B5EF4-FFF2-40B4-BE49-F238E27FC236}">
                  <a16:creationId xmlns:a16="http://schemas.microsoft.com/office/drawing/2014/main" id="{3B7AAAFB-CB85-D943-8B58-288DE1B72D97}"/>
                </a:ext>
              </a:extLst>
            </p:cNvPr>
            <p:cNvSpPr/>
            <p:nvPr/>
          </p:nvSpPr>
          <p:spPr>
            <a:xfrm>
              <a:off x="7775981" y="4831460"/>
              <a:ext cx="129305" cy="159488"/>
            </a:xfrm>
            <a:prstGeom prst="ellipse">
              <a:avLst/>
            </a:prstGeom>
            <a:solidFill>
              <a:srgbClr val="FFFFFF"/>
            </a:solidFill>
            <a:ln w="635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3" name="Oval 142">
              <a:extLst>
                <a:ext uri="{FF2B5EF4-FFF2-40B4-BE49-F238E27FC236}">
                  <a16:creationId xmlns:a16="http://schemas.microsoft.com/office/drawing/2014/main" id="{C84A95E7-6986-264C-8389-B6A837A1693B}"/>
                </a:ext>
              </a:extLst>
            </p:cNvPr>
            <p:cNvSpPr/>
            <p:nvPr/>
          </p:nvSpPr>
          <p:spPr>
            <a:xfrm>
              <a:off x="7960280" y="4824365"/>
              <a:ext cx="129305" cy="159488"/>
            </a:xfrm>
            <a:prstGeom prst="ellipse">
              <a:avLst/>
            </a:prstGeom>
            <a:solidFill>
              <a:srgbClr val="FFFFFF"/>
            </a:solidFill>
            <a:ln w="6350" cap="flat">
              <a:solidFill>
                <a:srgbClr val="7030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
        <p:nvSpPr>
          <p:cNvPr id="144" name="TextBox 143">
            <a:extLst>
              <a:ext uri="{FF2B5EF4-FFF2-40B4-BE49-F238E27FC236}">
                <a16:creationId xmlns:a16="http://schemas.microsoft.com/office/drawing/2014/main" id="{86EA74AF-7856-C746-B069-AE333CCA6445}"/>
              </a:ext>
            </a:extLst>
          </p:cNvPr>
          <p:cNvSpPr txBox="1"/>
          <p:nvPr/>
        </p:nvSpPr>
        <p:spPr>
          <a:xfrm>
            <a:off x="1475901" y="5857276"/>
            <a:ext cx="1815560" cy="369330"/>
          </a:xfrm>
          <a:prstGeom prst="rect">
            <a:avLst/>
          </a:prstGeom>
          <a:solidFill>
            <a:srgbClr val="FFC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Word embeddings</a:t>
            </a:r>
          </a:p>
        </p:txBody>
      </p:sp>
      <p:cxnSp>
        <p:nvCxnSpPr>
          <p:cNvPr id="146" name="Curved Connector 145">
            <a:extLst>
              <a:ext uri="{FF2B5EF4-FFF2-40B4-BE49-F238E27FC236}">
                <a16:creationId xmlns:a16="http://schemas.microsoft.com/office/drawing/2014/main" id="{8AC54ED2-E74F-0441-9477-497CDDB0E1A0}"/>
              </a:ext>
            </a:extLst>
          </p:cNvPr>
          <p:cNvCxnSpPr>
            <a:stCxn id="144" idx="1"/>
            <a:endCxn id="25" idx="1"/>
          </p:cNvCxnSpPr>
          <p:nvPr/>
        </p:nvCxnSpPr>
        <p:spPr>
          <a:xfrm rot="10800000" flipH="1">
            <a:off x="1475900" y="5298179"/>
            <a:ext cx="368753" cy="743762"/>
          </a:xfrm>
          <a:prstGeom prst="curvedConnector3">
            <a:avLst>
              <a:gd name="adj1" fmla="val -61993"/>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nvGrpSpPr>
          <p:cNvPr id="148" name="Group 147">
            <a:extLst>
              <a:ext uri="{FF2B5EF4-FFF2-40B4-BE49-F238E27FC236}">
                <a16:creationId xmlns:a16="http://schemas.microsoft.com/office/drawing/2014/main" id="{423535F8-58FA-A547-96D3-246DBF7F8A4A}"/>
              </a:ext>
            </a:extLst>
          </p:cNvPr>
          <p:cNvGrpSpPr/>
          <p:nvPr/>
        </p:nvGrpSpPr>
        <p:grpSpPr>
          <a:xfrm>
            <a:off x="1823108" y="3083555"/>
            <a:ext cx="986814" cy="244549"/>
            <a:chOff x="7153997" y="4784651"/>
            <a:chExt cx="986814" cy="244549"/>
          </a:xfrm>
        </p:grpSpPr>
        <p:sp>
          <p:nvSpPr>
            <p:cNvPr id="149" name="Rounded Rectangle 148">
              <a:extLst>
                <a:ext uri="{FF2B5EF4-FFF2-40B4-BE49-F238E27FC236}">
                  <a16:creationId xmlns:a16="http://schemas.microsoft.com/office/drawing/2014/main" id="{AFB52133-FE13-5849-A50D-37BC178E5F05}"/>
                </a:ext>
              </a:extLst>
            </p:cNvPr>
            <p:cNvSpPr/>
            <p:nvPr/>
          </p:nvSpPr>
          <p:spPr>
            <a:xfrm>
              <a:off x="7153997" y="4784651"/>
              <a:ext cx="986814" cy="244549"/>
            </a:xfrm>
            <a:prstGeom prst="roundRect">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50" name="Oval 149">
              <a:extLst>
                <a:ext uri="{FF2B5EF4-FFF2-40B4-BE49-F238E27FC236}">
                  <a16:creationId xmlns:a16="http://schemas.microsoft.com/office/drawing/2014/main" id="{7F67234C-F290-694A-A795-AD9DF0F21FF6}"/>
                </a:ext>
              </a:extLst>
            </p:cNvPr>
            <p:cNvSpPr/>
            <p:nvPr/>
          </p:nvSpPr>
          <p:spPr>
            <a:xfrm>
              <a:off x="7208016"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51" name="Oval 150">
              <a:extLst>
                <a:ext uri="{FF2B5EF4-FFF2-40B4-BE49-F238E27FC236}">
                  <a16:creationId xmlns:a16="http://schemas.microsoft.com/office/drawing/2014/main" id="{A8EFABBE-C26C-5643-B6DC-61E92C6484C9}"/>
                </a:ext>
              </a:extLst>
            </p:cNvPr>
            <p:cNvSpPr/>
            <p:nvPr/>
          </p:nvSpPr>
          <p:spPr>
            <a:xfrm>
              <a:off x="7401973"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52" name="Oval 151">
              <a:extLst>
                <a:ext uri="{FF2B5EF4-FFF2-40B4-BE49-F238E27FC236}">
                  <a16:creationId xmlns:a16="http://schemas.microsoft.com/office/drawing/2014/main" id="{1D93A609-712E-3E41-AA84-BD41D4896EA1}"/>
                </a:ext>
              </a:extLst>
            </p:cNvPr>
            <p:cNvSpPr/>
            <p:nvPr/>
          </p:nvSpPr>
          <p:spPr>
            <a:xfrm>
              <a:off x="7582024" y="4831460"/>
              <a:ext cx="129305" cy="159488"/>
            </a:xfrm>
            <a:prstGeom prst="ellipse">
              <a:avLst/>
            </a:prstGeom>
            <a:solidFill>
              <a:srgbClr val="00B050"/>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53" name="Oval 152">
              <a:extLst>
                <a:ext uri="{FF2B5EF4-FFF2-40B4-BE49-F238E27FC236}">
                  <a16:creationId xmlns:a16="http://schemas.microsoft.com/office/drawing/2014/main" id="{EBB920C7-7FB5-084A-A524-B3906635CF11}"/>
                </a:ext>
              </a:extLst>
            </p:cNvPr>
            <p:cNvSpPr/>
            <p:nvPr/>
          </p:nvSpPr>
          <p:spPr>
            <a:xfrm>
              <a:off x="7775981"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54" name="Oval 153">
              <a:extLst>
                <a:ext uri="{FF2B5EF4-FFF2-40B4-BE49-F238E27FC236}">
                  <a16:creationId xmlns:a16="http://schemas.microsoft.com/office/drawing/2014/main" id="{41964FB9-F376-384D-BE43-E50F696A7DAF}"/>
                </a:ext>
              </a:extLst>
            </p:cNvPr>
            <p:cNvSpPr/>
            <p:nvPr/>
          </p:nvSpPr>
          <p:spPr>
            <a:xfrm>
              <a:off x="7960280" y="4824365"/>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grpSp>
        <p:nvGrpSpPr>
          <p:cNvPr id="155" name="Group 154">
            <a:extLst>
              <a:ext uri="{FF2B5EF4-FFF2-40B4-BE49-F238E27FC236}">
                <a16:creationId xmlns:a16="http://schemas.microsoft.com/office/drawing/2014/main" id="{5E514F4F-2608-4441-9A27-D2DBE60F5913}"/>
              </a:ext>
            </a:extLst>
          </p:cNvPr>
          <p:cNvGrpSpPr/>
          <p:nvPr/>
        </p:nvGrpSpPr>
        <p:grpSpPr>
          <a:xfrm>
            <a:off x="3081063" y="3085229"/>
            <a:ext cx="986814" cy="244549"/>
            <a:chOff x="7153997" y="4784651"/>
            <a:chExt cx="986814" cy="244549"/>
          </a:xfrm>
        </p:grpSpPr>
        <p:sp>
          <p:nvSpPr>
            <p:cNvPr id="156" name="Rounded Rectangle 155">
              <a:extLst>
                <a:ext uri="{FF2B5EF4-FFF2-40B4-BE49-F238E27FC236}">
                  <a16:creationId xmlns:a16="http://schemas.microsoft.com/office/drawing/2014/main" id="{F67AC9D8-A9B1-8C45-A583-04AEC92D9BA1}"/>
                </a:ext>
              </a:extLst>
            </p:cNvPr>
            <p:cNvSpPr/>
            <p:nvPr/>
          </p:nvSpPr>
          <p:spPr>
            <a:xfrm>
              <a:off x="7153997" y="4784651"/>
              <a:ext cx="986814" cy="244549"/>
            </a:xfrm>
            <a:prstGeom prst="roundRect">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57" name="Oval 156">
              <a:extLst>
                <a:ext uri="{FF2B5EF4-FFF2-40B4-BE49-F238E27FC236}">
                  <a16:creationId xmlns:a16="http://schemas.microsoft.com/office/drawing/2014/main" id="{F3E53664-4075-1E46-BD5B-7F8210D1E6B7}"/>
                </a:ext>
              </a:extLst>
            </p:cNvPr>
            <p:cNvSpPr/>
            <p:nvPr/>
          </p:nvSpPr>
          <p:spPr>
            <a:xfrm>
              <a:off x="7208016" y="4831460"/>
              <a:ext cx="129305" cy="159488"/>
            </a:xfrm>
            <a:prstGeom prst="ellipse">
              <a:avLst/>
            </a:prstGeom>
            <a:solidFill>
              <a:srgbClr val="00B050"/>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58" name="Oval 157">
              <a:extLst>
                <a:ext uri="{FF2B5EF4-FFF2-40B4-BE49-F238E27FC236}">
                  <a16:creationId xmlns:a16="http://schemas.microsoft.com/office/drawing/2014/main" id="{F91705D7-1CA2-BB4E-B5F2-1841E17AD087}"/>
                </a:ext>
              </a:extLst>
            </p:cNvPr>
            <p:cNvSpPr/>
            <p:nvPr/>
          </p:nvSpPr>
          <p:spPr>
            <a:xfrm>
              <a:off x="7401973"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59" name="Oval 158">
              <a:extLst>
                <a:ext uri="{FF2B5EF4-FFF2-40B4-BE49-F238E27FC236}">
                  <a16:creationId xmlns:a16="http://schemas.microsoft.com/office/drawing/2014/main" id="{B621CC65-7D92-1E45-BD81-72219165013D}"/>
                </a:ext>
              </a:extLst>
            </p:cNvPr>
            <p:cNvSpPr/>
            <p:nvPr/>
          </p:nvSpPr>
          <p:spPr>
            <a:xfrm>
              <a:off x="7582024"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60" name="Oval 159">
              <a:extLst>
                <a:ext uri="{FF2B5EF4-FFF2-40B4-BE49-F238E27FC236}">
                  <a16:creationId xmlns:a16="http://schemas.microsoft.com/office/drawing/2014/main" id="{28A38E7F-B88C-9D41-BD4F-290DAB8D328F}"/>
                </a:ext>
              </a:extLst>
            </p:cNvPr>
            <p:cNvSpPr/>
            <p:nvPr/>
          </p:nvSpPr>
          <p:spPr>
            <a:xfrm>
              <a:off x="7775981"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61" name="Oval 160">
              <a:extLst>
                <a:ext uri="{FF2B5EF4-FFF2-40B4-BE49-F238E27FC236}">
                  <a16:creationId xmlns:a16="http://schemas.microsoft.com/office/drawing/2014/main" id="{80C391D2-9F23-D94D-BBFC-54C5ED6AFB04}"/>
                </a:ext>
              </a:extLst>
            </p:cNvPr>
            <p:cNvSpPr/>
            <p:nvPr/>
          </p:nvSpPr>
          <p:spPr>
            <a:xfrm>
              <a:off x="7960280" y="4824365"/>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
        <p:nvSpPr>
          <p:cNvPr id="162" name="TextBox 161">
            <a:extLst>
              <a:ext uri="{FF2B5EF4-FFF2-40B4-BE49-F238E27FC236}">
                <a16:creationId xmlns:a16="http://schemas.microsoft.com/office/drawing/2014/main" id="{57906D6C-9476-9C41-BBAB-6333EED1057E}"/>
              </a:ext>
            </a:extLst>
          </p:cNvPr>
          <p:cNvSpPr txBox="1"/>
          <p:nvPr/>
        </p:nvSpPr>
        <p:spPr>
          <a:xfrm>
            <a:off x="4499414" y="2770246"/>
            <a:ext cx="49147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Noun</a:t>
            </a:r>
          </a:p>
        </p:txBody>
      </p:sp>
      <p:grpSp>
        <p:nvGrpSpPr>
          <p:cNvPr id="163" name="Group 162">
            <a:extLst>
              <a:ext uri="{FF2B5EF4-FFF2-40B4-BE49-F238E27FC236}">
                <a16:creationId xmlns:a16="http://schemas.microsoft.com/office/drawing/2014/main" id="{E80CA108-754B-EF4F-992B-DD67620D68BB}"/>
              </a:ext>
            </a:extLst>
          </p:cNvPr>
          <p:cNvGrpSpPr/>
          <p:nvPr/>
        </p:nvGrpSpPr>
        <p:grpSpPr>
          <a:xfrm>
            <a:off x="4283743" y="3056503"/>
            <a:ext cx="986814" cy="244549"/>
            <a:chOff x="7153997" y="4784651"/>
            <a:chExt cx="986814" cy="244549"/>
          </a:xfrm>
        </p:grpSpPr>
        <p:sp>
          <p:nvSpPr>
            <p:cNvPr id="164" name="Rounded Rectangle 163">
              <a:extLst>
                <a:ext uri="{FF2B5EF4-FFF2-40B4-BE49-F238E27FC236}">
                  <a16:creationId xmlns:a16="http://schemas.microsoft.com/office/drawing/2014/main" id="{6901E261-FD06-B047-B853-794914FBDFC8}"/>
                </a:ext>
              </a:extLst>
            </p:cNvPr>
            <p:cNvSpPr/>
            <p:nvPr/>
          </p:nvSpPr>
          <p:spPr>
            <a:xfrm>
              <a:off x="7153997" y="4784651"/>
              <a:ext cx="986814" cy="244549"/>
            </a:xfrm>
            <a:prstGeom prst="roundRect">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65" name="Oval 164">
              <a:extLst>
                <a:ext uri="{FF2B5EF4-FFF2-40B4-BE49-F238E27FC236}">
                  <a16:creationId xmlns:a16="http://schemas.microsoft.com/office/drawing/2014/main" id="{894DB5CD-BF67-4F4E-BA0F-812DC10DB499}"/>
                </a:ext>
              </a:extLst>
            </p:cNvPr>
            <p:cNvSpPr/>
            <p:nvPr/>
          </p:nvSpPr>
          <p:spPr>
            <a:xfrm>
              <a:off x="7208016"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66" name="Oval 165">
              <a:extLst>
                <a:ext uri="{FF2B5EF4-FFF2-40B4-BE49-F238E27FC236}">
                  <a16:creationId xmlns:a16="http://schemas.microsoft.com/office/drawing/2014/main" id="{CA807C1B-997C-D54C-A7C3-05B243EEDC70}"/>
                </a:ext>
              </a:extLst>
            </p:cNvPr>
            <p:cNvSpPr/>
            <p:nvPr/>
          </p:nvSpPr>
          <p:spPr>
            <a:xfrm>
              <a:off x="7401973"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67" name="Oval 166">
              <a:extLst>
                <a:ext uri="{FF2B5EF4-FFF2-40B4-BE49-F238E27FC236}">
                  <a16:creationId xmlns:a16="http://schemas.microsoft.com/office/drawing/2014/main" id="{B114A4A9-0A9A-9243-B48D-A26FA66D482F}"/>
                </a:ext>
              </a:extLst>
            </p:cNvPr>
            <p:cNvSpPr/>
            <p:nvPr/>
          </p:nvSpPr>
          <p:spPr>
            <a:xfrm>
              <a:off x="7582024" y="4831460"/>
              <a:ext cx="129305" cy="159488"/>
            </a:xfrm>
            <a:prstGeom prst="ellipse">
              <a:avLst/>
            </a:prstGeom>
            <a:solidFill>
              <a:srgbClr val="00B050"/>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68" name="Oval 167">
              <a:extLst>
                <a:ext uri="{FF2B5EF4-FFF2-40B4-BE49-F238E27FC236}">
                  <a16:creationId xmlns:a16="http://schemas.microsoft.com/office/drawing/2014/main" id="{B208B48E-9A17-9545-BC24-A1B03DFEEE34}"/>
                </a:ext>
              </a:extLst>
            </p:cNvPr>
            <p:cNvSpPr/>
            <p:nvPr/>
          </p:nvSpPr>
          <p:spPr>
            <a:xfrm>
              <a:off x="7775981"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69" name="Oval 168">
              <a:extLst>
                <a:ext uri="{FF2B5EF4-FFF2-40B4-BE49-F238E27FC236}">
                  <a16:creationId xmlns:a16="http://schemas.microsoft.com/office/drawing/2014/main" id="{E80A9723-648A-184D-9AA2-EC0D94C35463}"/>
                </a:ext>
              </a:extLst>
            </p:cNvPr>
            <p:cNvSpPr/>
            <p:nvPr/>
          </p:nvSpPr>
          <p:spPr>
            <a:xfrm>
              <a:off x="7960280" y="4824365"/>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
        <p:nvSpPr>
          <p:cNvPr id="170" name="TextBox 169">
            <a:extLst>
              <a:ext uri="{FF2B5EF4-FFF2-40B4-BE49-F238E27FC236}">
                <a16:creationId xmlns:a16="http://schemas.microsoft.com/office/drawing/2014/main" id="{18C60907-95B0-944B-93F5-7AA4687A58D9}"/>
              </a:ext>
            </a:extLst>
          </p:cNvPr>
          <p:cNvSpPr txBox="1"/>
          <p:nvPr/>
        </p:nvSpPr>
        <p:spPr>
          <a:xfrm>
            <a:off x="5695423" y="2777404"/>
            <a:ext cx="43287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Verb</a:t>
            </a:r>
          </a:p>
        </p:txBody>
      </p:sp>
      <p:grpSp>
        <p:nvGrpSpPr>
          <p:cNvPr id="171" name="Group 170">
            <a:extLst>
              <a:ext uri="{FF2B5EF4-FFF2-40B4-BE49-F238E27FC236}">
                <a16:creationId xmlns:a16="http://schemas.microsoft.com/office/drawing/2014/main" id="{5F6B4C37-D585-0D43-8A50-2F972D003892}"/>
              </a:ext>
            </a:extLst>
          </p:cNvPr>
          <p:cNvGrpSpPr/>
          <p:nvPr/>
        </p:nvGrpSpPr>
        <p:grpSpPr>
          <a:xfrm>
            <a:off x="5479752" y="3063661"/>
            <a:ext cx="986814" cy="244549"/>
            <a:chOff x="7153997" y="4784651"/>
            <a:chExt cx="986814" cy="244549"/>
          </a:xfrm>
        </p:grpSpPr>
        <p:sp>
          <p:nvSpPr>
            <p:cNvPr id="172" name="Rounded Rectangle 171">
              <a:extLst>
                <a:ext uri="{FF2B5EF4-FFF2-40B4-BE49-F238E27FC236}">
                  <a16:creationId xmlns:a16="http://schemas.microsoft.com/office/drawing/2014/main" id="{09BF3792-6460-A34C-9216-BCDDB9029407}"/>
                </a:ext>
              </a:extLst>
            </p:cNvPr>
            <p:cNvSpPr/>
            <p:nvPr/>
          </p:nvSpPr>
          <p:spPr>
            <a:xfrm>
              <a:off x="7153997" y="4784651"/>
              <a:ext cx="986814" cy="244549"/>
            </a:xfrm>
            <a:prstGeom prst="roundRect">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3" name="Oval 172">
              <a:extLst>
                <a:ext uri="{FF2B5EF4-FFF2-40B4-BE49-F238E27FC236}">
                  <a16:creationId xmlns:a16="http://schemas.microsoft.com/office/drawing/2014/main" id="{DFE1FDA4-3012-6143-8D8C-C6CD102D7F95}"/>
                </a:ext>
              </a:extLst>
            </p:cNvPr>
            <p:cNvSpPr/>
            <p:nvPr/>
          </p:nvSpPr>
          <p:spPr>
            <a:xfrm>
              <a:off x="7208016"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4" name="Oval 173">
              <a:extLst>
                <a:ext uri="{FF2B5EF4-FFF2-40B4-BE49-F238E27FC236}">
                  <a16:creationId xmlns:a16="http://schemas.microsoft.com/office/drawing/2014/main" id="{D833AFFE-E5FD-754D-A568-A1F0C0F453DA}"/>
                </a:ext>
              </a:extLst>
            </p:cNvPr>
            <p:cNvSpPr/>
            <p:nvPr/>
          </p:nvSpPr>
          <p:spPr>
            <a:xfrm>
              <a:off x="7401973"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5" name="Oval 174">
              <a:extLst>
                <a:ext uri="{FF2B5EF4-FFF2-40B4-BE49-F238E27FC236}">
                  <a16:creationId xmlns:a16="http://schemas.microsoft.com/office/drawing/2014/main" id="{D0BA0E8D-BF0E-5D48-A02C-3AF918F93993}"/>
                </a:ext>
              </a:extLst>
            </p:cNvPr>
            <p:cNvSpPr/>
            <p:nvPr/>
          </p:nvSpPr>
          <p:spPr>
            <a:xfrm>
              <a:off x="7582024"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6" name="Oval 175">
              <a:extLst>
                <a:ext uri="{FF2B5EF4-FFF2-40B4-BE49-F238E27FC236}">
                  <a16:creationId xmlns:a16="http://schemas.microsoft.com/office/drawing/2014/main" id="{FB60D810-4FD4-5E4E-8E35-44F2062A6B2F}"/>
                </a:ext>
              </a:extLst>
            </p:cNvPr>
            <p:cNvSpPr/>
            <p:nvPr/>
          </p:nvSpPr>
          <p:spPr>
            <a:xfrm>
              <a:off x="7775981"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7" name="Oval 176">
              <a:extLst>
                <a:ext uri="{FF2B5EF4-FFF2-40B4-BE49-F238E27FC236}">
                  <a16:creationId xmlns:a16="http://schemas.microsoft.com/office/drawing/2014/main" id="{F7896B74-EAAF-6741-AFB2-E2B6D23CF64A}"/>
                </a:ext>
              </a:extLst>
            </p:cNvPr>
            <p:cNvSpPr/>
            <p:nvPr/>
          </p:nvSpPr>
          <p:spPr>
            <a:xfrm>
              <a:off x="7960280" y="4824365"/>
              <a:ext cx="129305" cy="159488"/>
            </a:xfrm>
            <a:prstGeom prst="ellipse">
              <a:avLst/>
            </a:prstGeom>
            <a:solidFill>
              <a:srgbClr val="00B050"/>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
        <p:nvSpPr>
          <p:cNvPr id="178" name="TextBox 177">
            <a:extLst>
              <a:ext uri="{FF2B5EF4-FFF2-40B4-BE49-F238E27FC236}">
                <a16:creationId xmlns:a16="http://schemas.microsoft.com/office/drawing/2014/main" id="{45D3863C-8023-7848-A41E-4CF58C7CCF2B}"/>
              </a:ext>
            </a:extLst>
          </p:cNvPr>
          <p:cNvSpPr txBox="1"/>
          <p:nvPr/>
        </p:nvSpPr>
        <p:spPr>
          <a:xfrm>
            <a:off x="6940188" y="2777462"/>
            <a:ext cx="47468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Prep.</a:t>
            </a:r>
          </a:p>
        </p:txBody>
      </p:sp>
      <p:grpSp>
        <p:nvGrpSpPr>
          <p:cNvPr id="179" name="Group 178">
            <a:extLst>
              <a:ext uri="{FF2B5EF4-FFF2-40B4-BE49-F238E27FC236}">
                <a16:creationId xmlns:a16="http://schemas.microsoft.com/office/drawing/2014/main" id="{81BD2726-9EDF-A246-87C2-CC5518958BAA}"/>
              </a:ext>
            </a:extLst>
          </p:cNvPr>
          <p:cNvGrpSpPr/>
          <p:nvPr/>
        </p:nvGrpSpPr>
        <p:grpSpPr>
          <a:xfrm>
            <a:off x="6724517" y="3063719"/>
            <a:ext cx="986814" cy="244549"/>
            <a:chOff x="7153997" y="4784651"/>
            <a:chExt cx="986814" cy="244549"/>
          </a:xfrm>
        </p:grpSpPr>
        <p:sp>
          <p:nvSpPr>
            <p:cNvPr id="180" name="Rounded Rectangle 179">
              <a:extLst>
                <a:ext uri="{FF2B5EF4-FFF2-40B4-BE49-F238E27FC236}">
                  <a16:creationId xmlns:a16="http://schemas.microsoft.com/office/drawing/2014/main" id="{E2D72570-0E82-6948-B369-CDBCC48F1817}"/>
                </a:ext>
              </a:extLst>
            </p:cNvPr>
            <p:cNvSpPr/>
            <p:nvPr/>
          </p:nvSpPr>
          <p:spPr>
            <a:xfrm>
              <a:off x="7153997" y="4784651"/>
              <a:ext cx="986814" cy="244549"/>
            </a:xfrm>
            <a:prstGeom prst="roundRect">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1" name="Oval 180">
              <a:extLst>
                <a:ext uri="{FF2B5EF4-FFF2-40B4-BE49-F238E27FC236}">
                  <a16:creationId xmlns:a16="http://schemas.microsoft.com/office/drawing/2014/main" id="{DF115B2C-E187-4245-92D8-43A4CC1E91A7}"/>
                </a:ext>
              </a:extLst>
            </p:cNvPr>
            <p:cNvSpPr/>
            <p:nvPr/>
          </p:nvSpPr>
          <p:spPr>
            <a:xfrm>
              <a:off x="7208016"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2" name="Oval 181">
              <a:extLst>
                <a:ext uri="{FF2B5EF4-FFF2-40B4-BE49-F238E27FC236}">
                  <a16:creationId xmlns:a16="http://schemas.microsoft.com/office/drawing/2014/main" id="{52829931-06D1-7546-8104-32467EEA85BE}"/>
                </a:ext>
              </a:extLst>
            </p:cNvPr>
            <p:cNvSpPr/>
            <p:nvPr/>
          </p:nvSpPr>
          <p:spPr>
            <a:xfrm>
              <a:off x="7401973"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3" name="Oval 182">
              <a:extLst>
                <a:ext uri="{FF2B5EF4-FFF2-40B4-BE49-F238E27FC236}">
                  <a16:creationId xmlns:a16="http://schemas.microsoft.com/office/drawing/2014/main" id="{755F1F26-1E2C-DF4B-99B4-A69D3525CC3C}"/>
                </a:ext>
              </a:extLst>
            </p:cNvPr>
            <p:cNvSpPr/>
            <p:nvPr/>
          </p:nvSpPr>
          <p:spPr>
            <a:xfrm>
              <a:off x="7582024"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4" name="Oval 183">
              <a:extLst>
                <a:ext uri="{FF2B5EF4-FFF2-40B4-BE49-F238E27FC236}">
                  <a16:creationId xmlns:a16="http://schemas.microsoft.com/office/drawing/2014/main" id="{5EC74B0B-5C83-9540-9B97-20753734A371}"/>
                </a:ext>
              </a:extLst>
            </p:cNvPr>
            <p:cNvSpPr/>
            <p:nvPr/>
          </p:nvSpPr>
          <p:spPr>
            <a:xfrm>
              <a:off x="7775981" y="4831460"/>
              <a:ext cx="129305" cy="159488"/>
            </a:xfrm>
            <a:prstGeom prst="ellipse">
              <a:avLst/>
            </a:prstGeom>
            <a:solidFill>
              <a:srgbClr val="00B050"/>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5" name="Oval 184">
              <a:extLst>
                <a:ext uri="{FF2B5EF4-FFF2-40B4-BE49-F238E27FC236}">
                  <a16:creationId xmlns:a16="http://schemas.microsoft.com/office/drawing/2014/main" id="{55641637-64B1-F54E-B45D-A9BE2A1AE0E8}"/>
                </a:ext>
              </a:extLst>
            </p:cNvPr>
            <p:cNvSpPr/>
            <p:nvPr/>
          </p:nvSpPr>
          <p:spPr>
            <a:xfrm>
              <a:off x="7960280" y="4824365"/>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
        <p:nvSpPr>
          <p:cNvPr id="186" name="TextBox 185">
            <a:extLst>
              <a:ext uri="{FF2B5EF4-FFF2-40B4-BE49-F238E27FC236}">
                <a16:creationId xmlns:a16="http://schemas.microsoft.com/office/drawing/2014/main" id="{2E7051E0-78BF-ED46-AD4C-B19AE52FBEE0}"/>
              </a:ext>
            </a:extLst>
          </p:cNvPr>
          <p:cNvSpPr txBox="1"/>
          <p:nvPr/>
        </p:nvSpPr>
        <p:spPr>
          <a:xfrm>
            <a:off x="8203847" y="2791764"/>
            <a:ext cx="39754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Det.</a:t>
            </a:r>
          </a:p>
        </p:txBody>
      </p:sp>
      <p:grpSp>
        <p:nvGrpSpPr>
          <p:cNvPr id="187" name="Group 186">
            <a:extLst>
              <a:ext uri="{FF2B5EF4-FFF2-40B4-BE49-F238E27FC236}">
                <a16:creationId xmlns:a16="http://schemas.microsoft.com/office/drawing/2014/main" id="{096F5B7A-91DB-5349-805D-743FA9584C82}"/>
              </a:ext>
            </a:extLst>
          </p:cNvPr>
          <p:cNvGrpSpPr/>
          <p:nvPr/>
        </p:nvGrpSpPr>
        <p:grpSpPr>
          <a:xfrm>
            <a:off x="7988176" y="3078021"/>
            <a:ext cx="986814" cy="244549"/>
            <a:chOff x="7153997" y="4784651"/>
            <a:chExt cx="986814" cy="244549"/>
          </a:xfrm>
        </p:grpSpPr>
        <p:sp>
          <p:nvSpPr>
            <p:cNvPr id="188" name="Rounded Rectangle 187">
              <a:extLst>
                <a:ext uri="{FF2B5EF4-FFF2-40B4-BE49-F238E27FC236}">
                  <a16:creationId xmlns:a16="http://schemas.microsoft.com/office/drawing/2014/main" id="{0C2CD509-3FBD-D542-9D15-FA11071D4C6D}"/>
                </a:ext>
              </a:extLst>
            </p:cNvPr>
            <p:cNvSpPr/>
            <p:nvPr/>
          </p:nvSpPr>
          <p:spPr>
            <a:xfrm>
              <a:off x="7153997" y="4784651"/>
              <a:ext cx="986814" cy="244549"/>
            </a:xfrm>
            <a:prstGeom prst="roundRect">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9" name="Oval 188">
              <a:extLst>
                <a:ext uri="{FF2B5EF4-FFF2-40B4-BE49-F238E27FC236}">
                  <a16:creationId xmlns:a16="http://schemas.microsoft.com/office/drawing/2014/main" id="{D94628D7-26ED-944C-965A-C75502933713}"/>
                </a:ext>
              </a:extLst>
            </p:cNvPr>
            <p:cNvSpPr/>
            <p:nvPr/>
          </p:nvSpPr>
          <p:spPr>
            <a:xfrm>
              <a:off x="7208016"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90" name="Oval 189">
              <a:extLst>
                <a:ext uri="{FF2B5EF4-FFF2-40B4-BE49-F238E27FC236}">
                  <a16:creationId xmlns:a16="http://schemas.microsoft.com/office/drawing/2014/main" id="{FD8FD110-267C-3B48-AF68-2584A05D03A9}"/>
                </a:ext>
              </a:extLst>
            </p:cNvPr>
            <p:cNvSpPr/>
            <p:nvPr/>
          </p:nvSpPr>
          <p:spPr>
            <a:xfrm>
              <a:off x="7401973" y="4831460"/>
              <a:ext cx="129305" cy="159488"/>
            </a:xfrm>
            <a:prstGeom prst="ellipse">
              <a:avLst/>
            </a:prstGeom>
            <a:solidFill>
              <a:srgbClr val="00B050"/>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91" name="Oval 190">
              <a:extLst>
                <a:ext uri="{FF2B5EF4-FFF2-40B4-BE49-F238E27FC236}">
                  <a16:creationId xmlns:a16="http://schemas.microsoft.com/office/drawing/2014/main" id="{803E3A39-412E-5E4F-AB67-D60CCC64A3A1}"/>
                </a:ext>
              </a:extLst>
            </p:cNvPr>
            <p:cNvSpPr/>
            <p:nvPr/>
          </p:nvSpPr>
          <p:spPr>
            <a:xfrm>
              <a:off x="7582024"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92" name="Oval 191">
              <a:extLst>
                <a:ext uri="{FF2B5EF4-FFF2-40B4-BE49-F238E27FC236}">
                  <a16:creationId xmlns:a16="http://schemas.microsoft.com/office/drawing/2014/main" id="{A907C859-4856-1A4C-B3B0-CB31F9543F61}"/>
                </a:ext>
              </a:extLst>
            </p:cNvPr>
            <p:cNvSpPr/>
            <p:nvPr/>
          </p:nvSpPr>
          <p:spPr>
            <a:xfrm>
              <a:off x="7775981"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93" name="Oval 192">
              <a:extLst>
                <a:ext uri="{FF2B5EF4-FFF2-40B4-BE49-F238E27FC236}">
                  <a16:creationId xmlns:a16="http://schemas.microsoft.com/office/drawing/2014/main" id="{4E1A995A-528A-3944-A9C2-89F793CB0922}"/>
                </a:ext>
              </a:extLst>
            </p:cNvPr>
            <p:cNvSpPr/>
            <p:nvPr/>
          </p:nvSpPr>
          <p:spPr>
            <a:xfrm>
              <a:off x="7960280" y="4824365"/>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
        <p:nvSpPr>
          <p:cNvPr id="194" name="TextBox 193">
            <a:extLst>
              <a:ext uri="{FF2B5EF4-FFF2-40B4-BE49-F238E27FC236}">
                <a16:creationId xmlns:a16="http://schemas.microsoft.com/office/drawing/2014/main" id="{0D5ED4C7-E483-674C-9C85-0A7EDB0E4ADD}"/>
              </a:ext>
            </a:extLst>
          </p:cNvPr>
          <p:cNvSpPr txBox="1"/>
          <p:nvPr/>
        </p:nvSpPr>
        <p:spPr>
          <a:xfrm>
            <a:off x="9548366" y="2791764"/>
            <a:ext cx="49147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Noun</a:t>
            </a:r>
          </a:p>
        </p:txBody>
      </p:sp>
      <p:grpSp>
        <p:nvGrpSpPr>
          <p:cNvPr id="195" name="Group 194">
            <a:extLst>
              <a:ext uri="{FF2B5EF4-FFF2-40B4-BE49-F238E27FC236}">
                <a16:creationId xmlns:a16="http://schemas.microsoft.com/office/drawing/2014/main" id="{B1BA9D40-8C9D-9544-9665-513A96FF4805}"/>
              </a:ext>
            </a:extLst>
          </p:cNvPr>
          <p:cNvGrpSpPr/>
          <p:nvPr/>
        </p:nvGrpSpPr>
        <p:grpSpPr>
          <a:xfrm>
            <a:off x="9332695" y="3078021"/>
            <a:ext cx="986814" cy="244549"/>
            <a:chOff x="7153997" y="4784651"/>
            <a:chExt cx="986814" cy="244549"/>
          </a:xfrm>
        </p:grpSpPr>
        <p:sp>
          <p:nvSpPr>
            <p:cNvPr id="196" name="Rounded Rectangle 195">
              <a:extLst>
                <a:ext uri="{FF2B5EF4-FFF2-40B4-BE49-F238E27FC236}">
                  <a16:creationId xmlns:a16="http://schemas.microsoft.com/office/drawing/2014/main" id="{2F8340C1-9117-F447-AAD2-77408ED4FE7A}"/>
                </a:ext>
              </a:extLst>
            </p:cNvPr>
            <p:cNvSpPr/>
            <p:nvPr/>
          </p:nvSpPr>
          <p:spPr>
            <a:xfrm>
              <a:off x="7153997" y="4784651"/>
              <a:ext cx="986814" cy="244549"/>
            </a:xfrm>
            <a:prstGeom prst="roundRect">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97" name="Oval 196">
              <a:extLst>
                <a:ext uri="{FF2B5EF4-FFF2-40B4-BE49-F238E27FC236}">
                  <a16:creationId xmlns:a16="http://schemas.microsoft.com/office/drawing/2014/main" id="{535E21F2-CAFA-9F47-9889-97B682D55AA6}"/>
                </a:ext>
              </a:extLst>
            </p:cNvPr>
            <p:cNvSpPr/>
            <p:nvPr/>
          </p:nvSpPr>
          <p:spPr>
            <a:xfrm>
              <a:off x="7208016"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98" name="Oval 197">
              <a:extLst>
                <a:ext uri="{FF2B5EF4-FFF2-40B4-BE49-F238E27FC236}">
                  <a16:creationId xmlns:a16="http://schemas.microsoft.com/office/drawing/2014/main" id="{269F5525-774A-1646-9386-F2984C58DF7D}"/>
                </a:ext>
              </a:extLst>
            </p:cNvPr>
            <p:cNvSpPr/>
            <p:nvPr/>
          </p:nvSpPr>
          <p:spPr>
            <a:xfrm>
              <a:off x="7401973"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99" name="Oval 198">
              <a:extLst>
                <a:ext uri="{FF2B5EF4-FFF2-40B4-BE49-F238E27FC236}">
                  <a16:creationId xmlns:a16="http://schemas.microsoft.com/office/drawing/2014/main" id="{E4BCB3D7-0F18-E541-BD7F-63A63E7A7C5B}"/>
                </a:ext>
              </a:extLst>
            </p:cNvPr>
            <p:cNvSpPr/>
            <p:nvPr/>
          </p:nvSpPr>
          <p:spPr>
            <a:xfrm>
              <a:off x="7582024" y="4831460"/>
              <a:ext cx="129305" cy="159488"/>
            </a:xfrm>
            <a:prstGeom prst="ellipse">
              <a:avLst/>
            </a:prstGeom>
            <a:solidFill>
              <a:srgbClr val="00B050"/>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00" name="Oval 199">
              <a:extLst>
                <a:ext uri="{FF2B5EF4-FFF2-40B4-BE49-F238E27FC236}">
                  <a16:creationId xmlns:a16="http://schemas.microsoft.com/office/drawing/2014/main" id="{5122088E-77D7-3841-9147-8D6476FB1D1E}"/>
                </a:ext>
              </a:extLst>
            </p:cNvPr>
            <p:cNvSpPr/>
            <p:nvPr/>
          </p:nvSpPr>
          <p:spPr>
            <a:xfrm>
              <a:off x="7775981" y="4831460"/>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01" name="Oval 200">
              <a:extLst>
                <a:ext uri="{FF2B5EF4-FFF2-40B4-BE49-F238E27FC236}">
                  <a16:creationId xmlns:a16="http://schemas.microsoft.com/office/drawing/2014/main" id="{553FFFDD-4C62-EE44-B5FD-BBDE77D20DF3}"/>
                </a:ext>
              </a:extLst>
            </p:cNvPr>
            <p:cNvSpPr/>
            <p:nvPr/>
          </p:nvSpPr>
          <p:spPr>
            <a:xfrm>
              <a:off x="7960280" y="4824365"/>
              <a:ext cx="129305" cy="159488"/>
            </a:xfrm>
            <a:prstGeom prst="ellipse">
              <a:avLst/>
            </a:prstGeom>
            <a:solidFill>
              <a:srgbClr val="FFFFFF"/>
            </a:solidFill>
            <a:ln w="6350"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
        <p:nvSpPr>
          <p:cNvPr id="203" name="TextBox 202">
            <a:extLst>
              <a:ext uri="{FF2B5EF4-FFF2-40B4-BE49-F238E27FC236}">
                <a16:creationId xmlns:a16="http://schemas.microsoft.com/office/drawing/2014/main" id="{9D08AD6A-70E9-184C-930F-DFC11E90DB71}"/>
              </a:ext>
            </a:extLst>
          </p:cNvPr>
          <p:cNvSpPr txBox="1"/>
          <p:nvPr/>
        </p:nvSpPr>
        <p:spPr>
          <a:xfrm>
            <a:off x="727815" y="4144141"/>
            <a:ext cx="29270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latin typeface="Times New Roman" panose="02020603050405020304" pitchFamily="18" charset="0"/>
                <a:cs typeface="Times New Roman" panose="02020603050405020304" pitchFamily="18" charset="0"/>
                <a:sym typeface="Calibri"/>
              </a:rPr>
              <a:t>h</a:t>
            </a:r>
            <a:r>
              <a:rPr lang="en-US" baseline="-25000" dirty="0">
                <a:solidFill>
                  <a:srgbClr val="000000"/>
                </a:solidFill>
                <a:latin typeface="Times New Roman" panose="02020603050405020304" pitchFamily="18" charset="0"/>
                <a:cs typeface="Times New Roman" panose="02020603050405020304" pitchFamily="18" charset="0"/>
                <a:sym typeface="Calibri"/>
              </a:rPr>
              <a:t>0</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sp>
        <p:nvSpPr>
          <p:cNvPr id="204" name="TextBox 203">
            <a:extLst>
              <a:ext uri="{FF2B5EF4-FFF2-40B4-BE49-F238E27FC236}">
                <a16:creationId xmlns:a16="http://schemas.microsoft.com/office/drawing/2014/main" id="{7A37B183-03D2-1843-87ED-7A66256489C4}"/>
              </a:ext>
            </a:extLst>
          </p:cNvPr>
          <p:cNvSpPr txBox="1"/>
          <p:nvPr/>
        </p:nvSpPr>
        <p:spPr>
          <a:xfrm>
            <a:off x="11085970" y="4143331"/>
            <a:ext cx="29270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i="1" dirty="0">
                <a:solidFill>
                  <a:srgbClr val="000000"/>
                </a:solidFill>
                <a:latin typeface="Times New Roman" panose="02020603050405020304" pitchFamily="18" charset="0"/>
                <a:cs typeface="Times New Roman" panose="02020603050405020304" pitchFamily="18" charset="0"/>
                <a:sym typeface="Calibri"/>
              </a:rPr>
              <a:t>h</a:t>
            </a:r>
            <a:r>
              <a:rPr lang="en-US" baseline="-25000" dirty="0">
                <a:solidFill>
                  <a:srgbClr val="000000"/>
                </a:solidFill>
                <a:latin typeface="Times New Roman" panose="02020603050405020304" pitchFamily="18" charset="0"/>
                <a:cs typeface="Times New Roman" panose="02020603050405020304" pitchFamily="18" charset="0"/>
                <a:sym typeface="Calibri"/>
              </a:rPr>
              <a:t>7</a:t>
            </a:r>
            <a:endParaRPr kumimoji="0" lang="en-US" sz="1800" b="0" u="none" strike="noStrike" cap="none" spc="0" normalizeH="0" baseline="-25000" dirty="0">
              <a:ln>
                <a:noFill/>
              </a:ln>
              <a:solidFill>
                <a:srgbClr val="000000"/>
              </a:solidFill>
              <a:effectLst/>
              <a:uFillTx/>
              <a:latin typeface="Times New Roman" panose="02020603050405020304" pitchFamily="18" charset="0"/>
              <a:cs typeface="Times New Roman" panose="02020603050405020304" pitchFamily="18" charset="0"/>
              <a:sym typeface="Calibri"/>
            </a:endParaRPr>
          </a:p>
        </p:txBody>
      </p:sp>
      <p:pic>
        <p:nvPicPr>
          <p:cNvPr id="5122" name="Picture 2" descr="Image result for lstm">
            <a:extLst>
              <a:ext uri="{FF2B5EF4-FFF2-40B4-BE49-F238E27FC236}">
                <a16:creationId xmlns:a16="http://schemas.microsoft.com/office/drawing/2014/main" id="{691FB026-FA00-5246-84C2-BBFF3A0508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8989" y="1673052"/>
            <a:ext cx="1282789" cy="99725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gru cell">
            <a:extLst>
              <a:ext uri="{FF2B5EF4-FFF2-40B4-BE49-F238E27FC236}">
                <a16:creationId xmlns:a16="http://schemas.microsoft.com/office/drawing/2014/main" id="{C635096C-0521-2347-92DF-C658F02A51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10762" y="1673052"/>
            <a:ext cx="1386504" cy="978845"/>
          </a:xfrm>
          <a:prstGeom prst="rect">
            <a:avLst/>
          </a:prstGeom>
          <a:noFill/>
          <a:extLst>
            <a:ext uri="{909E8E84-426E-40DD-AFC4-6F175D3DCCD1}">
              <a14:hiddenFill xmlns:a14="http://schemas.microsoft.com/office/drawing/2010/main">
                <a:solidFill>
                  <a:srgbClr val="FFFFFF"/>
                </a:solidFill>
              </a14:hiddenFill>
            </a:ext>
          </a:extLst>
        </p:spPr>
      </p:pic>
      <p:sp>
        <p:nvSpPr>
          <p:cNvPr id="206" name="TextBox 205">
            <a:extLst>
              <a:ext uri="{FF2B5EF4-FFF2-40B4-BE49-F238E27FC236}">
                <a16:creationId xmlns:a16="http://schemas.microsoft.com/office/drawing/2014/main" id="{57F9C94B-52CA-614D-9CDE-D8B5B401E867}"/>
              </a:ext>
            </a:extLst>
          </p:cNvPr>
          <p:cNvSpPr txBox="1"/>
          <p:nvPr/>
        </p:nvSpPr>
        <p:spPr>
          <a:xfrm>
            <a:off x="8258552" y="1549824"/>
            <a:ext cx="60368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LSTM</a:t>
            </a:r>
          </a:p>
        </p:txBody>
      </p:sp>
      <p:sp>
        <p:nvSpPr>
          <p:cNvPr id="211" name="TextBox 210">
            <a:extLst>
              <a:ext uri="{FF2B5EF4-FFF2-40B4-BE49-F238E27FC236}">
                <a16:creationId xmlns:a16="http://schemas.microsoft.com/office/drawing/2014/main" id="{34EA5BA6-626A-8841-906F-DA9171BFF255}"/>
              </a:ext>
            </a:extLst>
          </p:cNvPr>
          <p:cNvSpPr txBox="1"/>
          <p:nvPr/>
        </p:nvSpPr>
        <p:spPr>
          <a:xfrm>
            <a:off x="9788418" y="1509361"/>
            <a:ext cx="51071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GRU</a:t>
            </a:r>
          </a:p>
        </p:txBody>
      </p:sp>
      <p:sp>
        <p:nvSpPr>
          <p:cNvPr id="231" name="TextBox 230">
            <a:extLst>
              <a:ext uri="{FF2B5EF4-FFF2-40B4-BE49-F238E27FC236}">
                <a16:creationId xmlns:a16="http://schemas.microsoft.com/office/drawing/2014/main" id="{1BC1D1E9-31AB-F840-BC73-173DA38F7284}"/>
              </a:ext>
            </a:extLst>
          </p:cNvPr>
          <p:cNvSpPr txBox="1"/>
          <p:nvPr/>
        </p:nvSpPr>
        <p:spPr>
          <a:xfrm>
            <a:off x="8339350" y="1061717"/>
            <a:ext cx="297350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Efficient RNN implementations</a:t>
            </a:r>
          </a:p>
        </p:txBody>
      </p:sp>
      <p:sp>
        <p:nvSpPr>
          <p:cNvPr id="4" name="TextBox 3">
            <a:extLst>
              <a:ext uri="{FF2B5EF4-FFF2-40B4-BE49-F238E27FC236}">
                <a16:creationId xmlns:a16="http://schemas.microsoft.com/office/drawing/2014/main" id="{BD2C87F3-05FF-8D42-BBFD-58C84AE6D0BD}"/>
              </a:ext>
            </a:extLst>
          </p:cNvPr>
          <p:cNvSpPr txBox="1"/>
          <p:nvPr/>
        </p:nvSpPr>
        <p:spPr>
          <a:xfrm>
            <a:off x="10950321" y="1913438"/>
            <a:ext cx="2510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grpSp>
        <p:nvGrpSpPr>
          <p:cNvPr id="91" name="Group 90">
            <a:extLst>
              <a:ext uri="{FF2B5EF4-FFF2-40B4-BE49-F238E27FC236}">
                <a16:creationId xmlns:a16="http://schemas.microsoft.com/office/drawing/2014/main" id="{BB4BAA7C-A1A1-9745-9AB5-9F864AC4F606}"/>
              </a:ext>
            </a:extLst>
          </p:cNvPr>
          <p:cNvGrpSpPr/>
          <p:nvPr/>
        </p:nvGrpSpPr>
        <p:grpSpPr>
          <a:xfrm>
            <a:off x="2192809" y="3319962"/>
            <a:ext cx="246219" cy="704030"/>
            <a:chOff x="2192809" y="3319962"/>
            <a:chExt cx="246219" cy="704030"/>
          </a:xfrm>
        </p:grpSpPr>
        <p:cxnSp>
          <p:nvCxnSpPr>
            <p:cNvPr id="98" name="Straight Arrow Connector 97">
              <a:extLst>
                <a:ext uri="{FF2B5EF4-FFF2-40B4-BE49-F238E27FC236}">
                  <a16:creationId xmlns:a16="http://schemas.microsoft.com/office/drawing/2014/main" id="{D7FBA438-4E19-4E49-AB88-B1821713E9B8}"/>
                </a:ext>
              </a:extLst>
            </p:cNvPr>
            <p:cNvCxnSpPr>
              <a:cxnSpLocks/>
            </p:cNvCxnSpPr>
            <p:nvPr/>
          </p:nvCxnSpPr>
          <p:spPr>
            <a:xfrm flipV="1">
              <a:off x="2306709" y="3828957"/>
              <a:ext cx="0" cy="19503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nvGrpSpPr>
            <p:cNvPr id="27" name="Group 26">
              <a:extLst>
                <a:ext uri="{FF2B5EF4-FFF2-40B4-BE49-F238E27FC236}">
                  <a16:creationId xmlns:a16="http://schemas.microsoft.com/office/drawing/2014/main" id="{EE8E8642-3FEC-F340-AC09-6E438D318B3D}"/>
                </a:ext>
              </a:extLst>
            </p:cNvPr>
            <p:cNvGrpSpPr/>
            <p:nvPr/>
          </p:nvGrpSpPr>
          <p:grpSpPr>
            <a:xfrm>
              <a:off x="2192809" y="3480462"/>
              <a:ext cx="246219" cy="369330"/>
              <a:chOff x="367748" y="2815828"/>
              <a:chExt cx="246219" cy="369330"/>
            </a:xfrm>
          </p:grpSpPr>
          <p:sp>
            <p:nvSpPr>
              <p:cNvPr id="5" name="Rounded Rectangle 4">
                <a:extLst>
                  <a:ext uri="{FF2B5EF4-FFF2-40B4-BE49-F238E27FC236}">
                    <a16:creationId xmlns:a16="http://schemas.microsoft.com/office/drawing/2014/main" id="{E9E1066C-F3DC-784B-A59B-6C0F0517B001}"/>
                  </a:ext>
                </a:extLst>
              </p:cNvPr>
              <p:cNvSpPr/>
              <p:nvPr/>
            </p:nvSpPr>
            <p:spPr>
              <a:xfrm>
                <a:off x="367748" y="2862470"/>
                <a:ext cx="241771" cy="298173"/>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 name="TextBox 16">
                <a:extLst>
                  <a:ext uri="{FF2B5EF4-FFF2-40B4-BE49-F238E27FC236}">
                    <a16:creationId xmlns:a16="http://schemas.microsoft.com/office/drawing/2014/main" id="{BA0EFE83-FE01-FE4D-808E-ED4F0ABF13B0}"/>
                  </a:ext>
                </a:extLst>
              </p:cNvPr>
              <p:cNvSpPr txBox="1"/>
              <p:nvPr/>
            </p:nvSpPr>
            <p:spPr>
              <a:xfrm>
                <a:off x="367748" y="2815828"/>
                <a:ext cx="24621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𝞼</a:t>
                </a:r>
              </a:p>
            </p:txBody>
          </p:sp>
        </p:grpSp>
        <p:cxnSp>
          <p:nvCxnSpPr>
            <p:cNvPr id="202" name="Straight Arrow Connector 201">
              <a:extLst>
                <a:ext uri="{FF2B5EF4-FFF2-40B4-BE49-F238E27FC236}">
                  <a16:creationId xmlns:a16="http://schemas.microsoft.com/office/drawing/2014/main" id="{14CF13F1-BD91-6643-B8E6-7221BF34F7E8}"/>
                </a:ext>
              </a:extLst>
            </p:cNvPr>
            <p:cNvCxnSpPr>
              <a:cxnSpLocks/>
            </p:cNvCxnSpPr>
            <p:nvPr/>
          </p:nvCxnSpPr>
          <p:spPr>
            <a:xfrm flipV="1">
              <a:off x="2320659" y="3319962"/>
              <a:ext cx="0" cy="19503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grpSp>
        <p:nvGrpSpPr>
          <p:cNvPr id="224" name="Group 223">
            <a:extLst>
              <a:ext uri="{FF2B5EF4-FFF2-40B4-BE49-F238E27FC236}">
                <a16:creationId xmlns:a16="http://schemas.microsoft.com/office/drawing/2014/main" id="{CEE22F39-C0F1-6442-8D51-3C7D5FF7A96D}"/>
              </a:ext>
            </a:extLst>
          </p:cNvPr>
          <p:cNvGrpSpPr/>
          <p:nvPr/>
        </p:nvGrpSpPr>
        <p:grpSpPr>
          <a:xfrm>
            <a:off x="3440364" y="3329204"/>
            <a:ext cx="246219" cy="704030"/>
            <a:chOff x="2192809" y="3319962"/>
            <a:chExt cx="246219" cy="704030"/>
          </a:xfrm>
        </p:grpSpPr>
        <p:cxnSp>
          <p:nvCxnSpPr>
            <p:cNvPr id="225" name="Straight Arrow Connector 224">
              <a:extLst>
                <a:ext uri="{FF2B5EF4-FFF2-40B4-BE49-F238E27FC236}">
                  <a16:creationId xmlns:a16="http://schemas.microsoft.com/office/drawing/2014/main" id="{B13628DF-15D5-0D43-BA02-056DA41CDD84}"/>
                </a:ext>
              </a:extLst>
            </p:cNvPr>
            <p:cNvCxnSpPr>
              <a:cxnSpLocks/>
            </p:cNvCxnSpPr>
            <p:nvPr/>
          </p:nvCxnSpPr>
          <p:spPr>
            <a:xfrm flipV="1">
              <a:off x="2306709" y="3828957"/>
              <a:ext cx="0" cy="19503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nvGrpSpPr>
            <p:cNvPr id="226" name="Group 225">
              <a:extLst>
                <a:ext uri="{FF2B5EF4-FFF2-40B4-BE49-F238E27FC236}">
                  <a16:creationId xmlns:a16="http://schemas.microsoft.com/office/drawing/2014/main" id="{AA90CD97-60F9-154C-8547-913B7FAE7532}"/>
                </a:ext>
              </a:extLst>
            </p:cNvPr>
            <p:cNvGrpSpPr/>
            <p:nvPr/>
          </p:nvGrpSpPr>
          <p:grpSpPr>
            <a:xfrm>
              <a:off x="2192809" y="3480462"/>
              <a:ext cx="246219" cy="369330"/>
              <a:chOff x="367748" y="2815828"/>
              <a:chExt cx="246219" cy="369330"/>
            </a:xfrm>
          </p:grpSpPr>
          <p:sp>
            <p:nvSpPr>
              <p:cNvPr id="228" name="Rounded Rectangle 227">
                <a:extLst>
                  <a:ext uri="{FF2B5EF4-FFF2-40B4-BE49-F238E27FC236}">
                    <a16:creationId xmlns:a16="http://schemas.microsoft.com/office/drawing/2014/main" id="{F51EF4CF-C7B0-F249-82BE-281375392598}"/>
                  </a:ext>
                </a:extLst>
              </p:cNvPr>
              <p:cNvSpPr/>
              <p:nvPr/>
            </p:nvSpPr>
            <p:spPr>
              <a:xfrm>
                <a:off x="367748" y="2862470"/>
                <a:ext cx="241771" cy="298173"/>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29" name="TextBox 228">
                <a:extLst>
                  <a:ext uri="{FF2B5EF4-FFF2-40B4-BE49-F238E27FC236}">
                    <a16:creationId xmlns:a16="http://schemas.microsoft.com/office/drawing/2014/main" id="{31EE969E-F97E-BD45-ADA0-7592A330EE19}"/>
                  </a:ext>
                </a:extLst>
              </p:cNvPr>
              <p:cNvSpPr txBox="1"/>
              <p:nvPr/>
            </p:nvSpPr>
            <p:spPr>
              <a:xfrm>
                <a:off x="367748" y="2815828"/>
                <a:ext cx="24621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𝞼</a:t>
                </a:r>
              </a:p>
            </p:txBody>
          </p:sp>
        </p:grpSp>
        <p:cxnSp>
          <p:nvCxnSpPr>
            <p:cNvPr id="227" name="Straight Arrow Connector 226">
              <a:extLst>
                <a:ext uri="{FF2B5EF4-FFF2-40B4-BE49-F238E27FC236}">
                  <a16:creationId xmlns:a16="http://schemas.microsoft.com/office/drawing/2014/main" id="{727433C9-2584-EA46-8520-B064DA5C202E}"/>
                </a:ext>
              </a:extLst>
            </p:cNvPr>
            <p:cNvCxnSpPr>
              <a:cxnSpLocks/>
            </p:cNvCxnSpPr>
            <p:nvPr/>
          </p:nvCxnSpPr>
          <p:spPr>
            <a:xfrm flipV="1">
              <a:off x="2320659" y="3319962"/>
              <a:ext cx="0" cy="19503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grpSp>
        <p:nvGrpSpPr>
          <p:cNvPr id="232" name="Group 231">
            <a:extLst>
              <a:ext uri="{FF2B5EF4-FFF2-40B4-BE49-F238E27FC236}">
                <a16:creationId xmlns:a16="http://schemas.microsoft.com/office/drawing/2014/main" id="{DEED7007-B31F-7441-94E7-73DD39A87582}"/>
              </a:ext>
            </a:extLst>
          </p:cNvPr>
          <p:cNvGrpSpPr/>
          <p:nvPr/>
        </p:nvGrpSpPr>
        <p:grpSpPr>
          <a:xfrm>
            <a:off x="4633398" y="3303020"/>
            <a:ext cx="246219" cy="704030"/>
            <a:chOff x="2192809" y="3319962"/>
            <a:chExt cx="246219" cy="704030"/>
          </a:xfrm>
        </p:grpSpPr>
        <p:cxnSp>
          <p:nvCxnSpPr>
            <p:cNvPr id="233" name="Straight Arrow Connector 232">
              <a:extLst>
                <a:ext uri="{FF2B5EF4-FFF2-40B4-BE49-F238E27FC236}">
                  <a16:creationId xmlns:a16="http://schemas.microsoft.com/office/drawing/2014/main" id="{83EE430C-2FF6-5A48-A7A0-BF1AF8EFC981}"/>
                </a:ext>
              </a:extLst>
            </p:cNvPr>
            <p:cNvCxnSpPr>
              <a:cxnSpLocks/>
            </p:cNvCxnSpPr>
            <p:nvPr/>
          </p:nvCxnSpPr>
          <p:spPr>
            <a:xfrm flipV="1">
              <a:off x="2306709" y="3828957"/>
              <a:ext cx="0" cy="19503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nvGrpSpPr>
            <p:cNvPr id="234" name="Group 233">
              <a:extLst>
                <a:ext uri="{FF2B5EF4-FFF2-40B4-BE49-F238E27FC236}">
                  <a16:creationId xmlns:a16="http://schemas.microsoft.com/office/drawing/2014/main" id="{F22C9FF2-2154-444C-BE30-76C5D68FA166}"/>
                </a:ext>
              </a:extLst>
            </p:cNvPr>
            <p:cNvGrpSpPr/>
            <p:nvPr/>
          </p:nvGrpSpPr>
          <p:grpSpPr>
            <a:xfrm>
              <a:off x="2192809" y="3480462"/>
              <a:ext cx="246219" cy="369330"/>
              <a:chOff x="367748" y="2815828"/>
              <a:chExt cx="246219" cy="369330"/>
            </a:xfrm>
          </p:grpSpPr>
          <p:sp>
            <p:nvSpPr>
              <p:cNvPr id="236" name="Rounded Rectangle 235">
                <a:extLst>
                  <a:ext uri="{FF2B5EF4-FFF2-40B4-BE49-F238E27FC236}">
                    <a16:creationId xmlns:a16="http://schemas.microsoft.com/office/drawing/2014/main" id="{EA6E1AFC-C42A-7849-9499-59652D72C0A6}"/>
                  </a:ext>
                </a:extLst>
              </p:cNvPr>
              <p:cNvSpPr/>
              <p:nvPr/>
            </p:nvSpPr>
            <p:spPr>
              <a:xfrm>
                <a:off x="367748" y="2862470"/>
                <a:ext cx="241771" cy="298173"/>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37" name="TextBox 236">
                <a:extLst>
                  <a:ext uri="{FF2B5EF4-FFF2-40B4-BE49-F238E27FC236}">
                    <a16:creationId xmlns:a16="http://schemas.microsoft.com/office/drawing/2014/main" id="{58C21445-5E0B-604B-B6F0-D1FC87246A4F}"/>
                  </a:ext>
                </a:extLst>
              </p:cNvPr>
              <p:cNvSpPr txBox="1"/>
              <p:nvPr/>
            </p:nvSpPr>
            <p:spPr>
              <a:xfrm>
                <a:off x="367748" y="2815828"/>
                <a:ext cx="24621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𝞼</a:t>
                </a:r>
              </a:p>
            </p:txBody>
          </p:sp>
        </p:grpSp>
        <p:cxnSp>
          <p:nvCxnSpPr>
            <p:cNvPr id="235" name="Straight Arrow Connector 234">
              <a:extLst>
                <a:ext uri="{FF2B5EF4-FFF2-40B4-BE49-F238E27FC236}">
                  <a16:creationId xmlns:a16="http://schemas.microsoft.com/office/drawing/2014/main" id="{FA818C3D-F71A-0747-B510-9249D551136F}"/>
                </a:ext>
              </a:extLst>
            </p:cNvPr>
            <p:cNvCxnSpPr>
              <a:cxnSpLocks/>
            </p:cNvCxnSpPr>
            <p:nvPr/>
          </p:nvCxnSpPr>
          <p:spPr>
            <a:xfrm flipV="1">
              <a:off x="2320659" y="3319962"/>
              <a:ext cx="0" cy="19503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grpSp>
        <p:nvGrpSpPr>
          <p:cNvPr id="238" name="Group 237">
            <a:extLst>
              <a:ext uri="{FF2B5EF4-FFF2-40B4-BE49-F238E27FC236}">
                <a16:creationId xmlns:a16="http://schemas.microsoft.com/office/drawing/2014/main" id="{B9E6FD58-A5DB-1F4D-B483-C9C8F355E7BB}"/>
              </a:ext>
            </a:extLst>
          </p:cNvPr>
          <p:cNvGrpSpPr/>
          <p:nvPr/>
        </p:nvGrpSpPr>
        <p:grpSpPr>
          <a:xfrm>
            <a:off x="5858635" y="3308268"/>
            <a:ext cx="246219" cy="704030"/>
            <a:chOff x="2192809" y="3319962"/>
            <a:chExt cx="246219" cy="704030"/>
          </a:xfrm>
        </p:grpSpPr>
        <p:cxnSp>
          <p:nvCxnSpPr>
            <p:cNvPr id="239" name="Straight Arrow Connector 238">
              <a:extLst>
                <a:ext uri="{FF2B5EF4-FFF2-40B4-BE49-F238E27FC236}">
                  <a16:creationId xmlns:a16="http://schemas.microsoft.com/office/drawing/2014/main" id="{627FBECE-9F2C-5B44-916B-FD2987724388}"/>
                </a:ext>
              </a:extLst>
            </p:cNvPr>
            <p:cNvCxnSpPr>
              <a:cxnSpLocks/>
            </p:cNvCxnSpPr>
            <p:nvPr/>
          </p:nvCxnSpPr>
          <p:spPr>
            <a:xfrm flipV="1">
              <a:off x="2306709" y="3828957"/>
              <a:ext cx="0" cy="19503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nvGrpSpPr>
            <p:cNvPr id="240" name="Group 239">
              <a:extLst>
                <a:ext uri="{FF2B5EF4-FFF2-40B4-BE49-F238E27FC236}">
                  <a16:creationId xmlns:a16="http://schemas.microsoft.com/office/drawing/2014/main" id="{D005CAA5-877D-EC41-9283-9CA50ECE24FE}"/>
                </a:ext>
              </a:extLst>
            </p:cNvPr>
            <p:cNvGrpSpPr/>
            <p:nvPr/>
          </p:nvGrpSpPr>
          <p:grpSpPr>
            <a:xfrm>
              <a:off x="2192809" y="3480462"/>
              <a:ext cx="246219" cy="369330"/>
              <a:chOff x="367748" y="2815828"/>
              <a:chExt cx="246219" cy="369330"/>
            </a:xfrm>
          </p:grpSpPr>
          <p:sp>
            <p:nvSpPr>
              <p:cNvPr id="242" name="Rounded Rectangle 241">
                <a:extLst>
                  <a:ext uri="{FF2B5EF4-FFF2-40B4-BE49-F238E27FC236}">
                    <a16:creationId xmlns:a16="http://schemas.microsoft.com/office/drawing/2014/main" id="{A1C72F18-65B7-554C-9C84-464A541A5187}"/>
                  </a:ext>
                </a:extLst>
              </p:cNvPr>
              <p:cNvSpPr/>
              <p:nvPr/>
            </p:nvSpPr>
            <p:spPr>
              <a:xfrm>
                <a:off x="367748" y="2862470"/>
                <a:ext cx="241771" cy="298173"/>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43" name="TextBox 242">
                <a:extLst>
                  <a:ext uri="{FF2B5EF4-FFF2-40B4-BE49-F238E27FC236}">
                    <a16:creationId xmlns:a16="http://schemas.microsoft.com/office/drawing/2014/main" id="{20B7986E-837D-F54D-BA79-1B2396E98F64}"/>
                  </a:ext>
                </a:extLst>
              </p:cNvPr>
              <p:cNvSpPr txBox="1"/>
              <p:nvPr/>
            </p:nvSpPr>
            <p:spPr>
              <a:xfrm>
                <a:off x="367748" y="2815828"/>
                <a:ext cx="24621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𝞼</a:t>
                </a:r>
              </a:p>
            </p:txBody>
          </p:sp>
        </p:grpSp>
        <p:cxnSp>
          <p:nvCxnSpPr>
            <p:cNvPr id="241" name="Straight Arrow Connector 240">
              <a:extLst>
                <a:ext uri="{FF2B5EF4-FFF2-40B4-BE49-F238E27FC236}">
                  <a16:creationId xmlns:a16="http://schemas.microsoft.com/office/drawing/2014/main" id="{58866078-FCFC-8C46-B09D-D5703BF1D6B8}"/>
                </a:ext>
              </a:extLst>
            </p:cNvPr>
            <p:cNvCxnSpPr>
              <a:cxnSpLocks/>
            </p:cNvCxnSpPr>
            <p:nvPr/>
          </p:nvCxnSpPr>
          <p:spPr>
            <a:xfrm flipV="1">
              <a:off x="2320659" y="3319962"/>
              <a:ext cx="0" cy="19503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grpSp>
        <p:nvGrpSpPr>
          <p:cNvPr id="244" name="Group 243">
            <a:extLst>
              <a:ext uri="{FF2B5EF4-FFF2-40B4-BE49-F238E27FC236}">
                <a16:creationId xmlns:a16="http://schemas.microsoft.com/office/drawing/2014/main" id="{379970F5-34F2-8943-979A-E229A7975E7D}"/>
              </a:ext>
            </a:extLst>
          </p:cNvPr>
          <p:cNvGrpSpPr/>
          <p:nvPr/>
        </p:nvGrpSpPr>
        <p:grpSpPr>
          <a:xfrm>
            <a:off x="7112555" y="3309592"/>
            <a:ext cx="246219" cy="704030"/>
            <a:chOff x="2192809" y="3319962"/>
            <a:chExt cx="246219" cy="704030"/>
          </a:xfrm>
        </p:grpSpPr>
        <p:cxnSp>
          <p:nvCxnSpPr>
            <p:cNvPr id="245" name="Straight Arrow Connector 244">
              <a:extLst>
                <a:ext uri="{FF2B5EF4-FFF2-40B4-BE49-F238E27FC236}">
                  <a16:creationId xmlns:a16="http://schemas.microsoft.com/office/drawing/2014/main" id="{0F6CE88B-3DA0-D94B-9199-A6DD57DA72F7}"/>
                </a:ext>
              </a:extLst>
            </p:cNvPr>
            <p:cNvCxnSpPr>
              <a:cxnSpLocks/>
            </p:cNvCxnSpPr>
            <p:nvPr/>
          </p:nvCxnSpPr>
          <p:spPr>
            <a:xfrm flipV="1">
              <a:off x="2306709" y="3828957"/>
              <a:ext cx="0" cy="19503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nvGrpSpPr>
            <p:cNvPr id="246" name="Group 245">
              <a:extLst>
                <a:ext uri="{FF2B5EF4-FFF2-40B4-BE49-F238E27FC236}">
                  <a16:creationId xmlns:a16="http://schemas.microsoft.com/office/drawing/2014/main" id="{5AE5B0F9-B4AC-CB45-B225-8CCA2C4E12C7}"/>
                </a:ext>
              </a:extLst>
            </p:cNvPr>
            <p:cNvGrpSpPr/>
            <p:nvPr/>
          </p:nvGrpSpPr>
          <p:grpSpPr>
            <a:xfrm>
              <a:off x="2192809" y="3480462"/>
              <a:ext cx="246219" cy="369330"/>
              <a:chOff x="367748" y="2815828"/>
              <a:chExt cx="246219" cy="369330"/>
            </a:xfrm>
          </p:grpSpPr>
          <p:sp>
            <p:nvSpPr>
              <p:cNvPr id="248" name="Rounded Rectangle 247">
                <a:extLst>
                  <a:ext uri="{FF2B5EF4-FFF2-40B4-BE49-F238E27FC236}">
                    <a16:creationId xmlns:a16="http://schemas.microsoft.com/office/drawing/2014/main" id="{6F717985-1062-DD4B-9262-86DF07F115DC}"/>
                  </a:ext>
                </a:extLst>
              </p:cNvPr>
              <p:cNvSpPr/>
              <p:nvPr/>
            </p:nvSpPr>
            <p:spPr>
              <a:xfrm>
                <a:off x="367748" y="2862470"/>
                <a:ext cx="241771" cy="298173"/>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49" name="TextBox 248">
                <a:extLst>
                  <a:ext uri="{FF2B5EF4-FFF2-40B4-BE49-F238E27FC236}">
                    <a16:creationId xmlns:a16="http://schemas.microsoft.com/office/drawing/2014/main" id="{422E50EB-EF95-4C41-8DF4-3FA7582837C9}"/>
                  </a:ext>
                </a:extLst>
              </p:cNvPr>
              <p:cNvSpPr txBox="1"/>
              <p:nvPr/>
            </p:nvSpPr>
            <p:spPr>
              <a:xfrm>
                <a:off x="367748" y="2815828"/>
                <a:ext cx="24621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𝞼</a:t>
                </a:r>
              </a:p>
            </p:txBody>
          </p:sp>
        </p:grpSp>
        <p:cxnSp>
          <p:nvCxnSpPr>
            <p:cNvPr id="247" name="Straight Arrow Connector 246">
              <a:extLst>
                <a:ext uri="{FF2B5EF4-FFF2-40B4-BE49-F238E27FC236}">
                  <a16:creationId xmlns:a16="http://schemas.microsoft.com/office/drawing/2014/main" id="{B55B9158-8404-294D-BAE2-876AD64B6A3D}"/>
                </a:ext>
              </a:extLst>
            </p:cNvPr>
            <p:cNvCxnSpPr>
              <a:cxnSpLocks/>
            </p:cNvCxnSpPr>
            <p:nvPr/>
          </p:nvCxnSpPr>
          <p:spPr>
            <a:xfrm flipV="1">
              <a:off x="2320659" y="3319962"/>
              <a:ext cx="0" cy="19503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grpSp>
        <p:nvGrpSpPr>
          <p:cNvPr id="250" name="Group 249">
            <a:extLst>
              <a:ext uri="{FF2B5EF4-FFF2-40B4-BE49-F238E27FC236}">
                <a16:creationId xmlns:a16="http://schemas.microsoft.com/office/drawing/2014/main" id="{474C0C0A-8754-7145-90AD-CA9EE64D7EF6}"/>
              </a:ext>
            </a:extLst>
          </p:cNvPr>
          <p:cNvGrpSpPr/>
          <p:nvPr/>
        </p:nvGrpSpPr>
        <p:grpSpPr>
          <a:xfrm>
            <a:off x="8306153" y="3315897"/>
            <a:ext cx="246219" cy="704030"/>
            <a:chOff x="2192809" y="3319962"/>
            <a:chExt cx="246219" cy="704030"/>
          </a:xfrm>
        </p:grpSpPr>
        <p:cxnSp>
          <p:nvCxnSpPr>
            <p:cNvPr id="251" name="Straight Arrow Connector 250">
              <a:extLst>
                <a:ext uri="{FF2B5EF4-FFF2-40B4-BE49-F238E27FC236}">
                  <a16:creationId xmlns:a16="http://schemas.microsoft.com/office/drawing/2014/main" id="{B002191B-58E5-284C-A002-F5BDB0C50866}"/>
                </a:ext>
              </a:extLst>
            </p:cNvPr>
            <p:cNvCxnSpPr>
              <a:cxnSpLocks/>
            </p:cNvCxnSpPr>
            <p:nvPr/>
          </p:nvCxnSpPr>
          <p:spPr>
            <a:xfrm flipV="1">
              <a:off x="2306709" y="3828957"/>
              <a:ext cx="0" cy="19503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nvGrpSpPr>
            <p:cNvPr id="252" name="Group 251">
              <a:extLst>
                <a:ext uri="{FF2B5EF4-FFF2-40B4-BE49-F238E27FC236}">
                  <a16:creationId xmlns:a16="http://schemas.microsoft.com/office/drawing/2014/main" id="{DBDF700D-B8DE-B54F-BEB9-D0D1E9EB9483}"/>
                </a:ext>
              </a:extLst>
            </p:cNvPr>
            <p:cNvGrpSpPr/>
            <p:nvPr/>
          </p:nvGrpSpPr>
          <p:grpSpPr>
            <a:xfrm>
              <a:off x="2192809" y="3480462"/>
              <a:ext cx="246219" cy="369330"/>
              <a:chOff x="367748" y="2815828"/>
              <a:chExt cx="246219" cy="369330"/>
            </a:xfrm>
          </p:grpSpPr>
          <p:sp>
            <p:nvSpPr>
              <p:cNvPr id="254" name="Rounded Rectangle 253">
                <a:extLst>
                  <a:ext uri="{FF2B5EF4-FFF2-40B4-BE49-F238E27FC236}">
                    <a16:creationId xmlns:a16="http://schemas.microsoft.com/office/drawing/2014/main" id="{EEE7052C-972D-F749-B547-FFB81A0B2FCD}"/>
                  </a:ext>
                </a:extLst>
              </p:cNvPr>
              <p:cNvSpPr/>
              <p:nvPr/>
            </p:nvSpPr>
            <p:spPr>
              <a:xfrm>
                <a:off x="367748" y="2862470"/>
                <a:ext cx="241771" cy="298173"/>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55" name="TextBox 254">
                <a:extLst>
                  <a:ext uri="{FF2B5EF4-FFF2-40B4-BE49-F238E27FC236}">
                    <a16:creationId xmlns:a16="http://schemas.microsoft.com/office/drawing/2014/main" id="{63CE4C70-498E-6147-A921-F124730312F8}"/>
                  </a:ext>
                </a:extLst>
              </p:cNvPr>
              <p:cNvSpPr txBox="1"/>
              <p:nvPr/>
            </p:nvSpPr>
            <p:spPr>
              <a:xfrm>
                <a:off x="367748" y="2815828"/>
                <a:ext cx="24621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𝞼</a:t>
                </a:r>
              </a:p>
            </p:txBody>
          </p:sp>
        </p:grpSp>
        <p:cxnSp>
          <p:nvCxnSpPr>
            <p:cNvPr id="253" name="Straight Arrow Connector 252">
              <a:extLst>
                <a:ext uri="{FF2B5EF4-FFF2-40B4-BE49-F238E27FC236}">
                  <a16:creationId xmlns:a16="http://schemas.microsoft.com/office/drawing/2014/main" id="{89AB56BA-87D4-4A4A-B759-39ADE35F2644}"/>
                </a:ext>
              </a:extLst>
            </p:cNvPr>
            <p:cNvCxnSpPr>
              <a:cxnSpLocks/>
            </p:cNvCxnSpPr>
            <p:nvPr/>
          </p:nvCxnSpPr>
          <p:spPr>
            <a:xfrm flipV="1">
              <a:off x="2320659" y="3319962"/>
              <a:ext cx="0" cy="19503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grpSp>
        <p:nvGrpSpPr>
          <p:cNvPr id="256" name="Group 255">
            <a:extLst>
              <a:ext uri="{FF2B5EF4-FFF2-40B4-BE49-F238E27FC236}">
                <a16:creationId xmlns:a16="http://schemas.microsoft.com/office/drawing/2014/main" id="{96F44368-4FF1-064D-8B03-60741AB8A7B7}"/>
              </a:ext>
            </a:extLst>
          </p:cNvPr>
          <p:cNvGrpSpPr/>
          <p:nvPr/>
        </p:nvGrpSpPr>
        <p:grpSpPr>
          <a:xfrm>
            <a:off x="9629537" y="3305590"/>
            <a:ext cx="246219" cy="704030"/>
            <a:chOff x="2192809" y="3319962"/>
            <a:chExt cx="246219" cy="704030"/>
          </a:xfrm>
        </p:grpSpPr>
        <p:cxnSp>
          <p:nvCxnSpPr>
            <p:cNvPr id="257" name="Straight Arrow Connector 256">
              <a:extLst>
                <a:ext uri="{FF2B5EF4-FFF2-40B4-BE49-F238E27FC236}">
                  <a16:creationId xmlns:a16="http://schemas.microsoft.com/office/drawing/2014/main" id="{4B454016-09AB-D34B-95D3-FC64C5D61594}"/>
                </a:ext>
              </a:extLst>
            </p:cNvPr>
            <p:cNvCxnSpPr>
              <a:cxnSpLocks/>
            </p:cNvCxnSpPr>
            <p:nvPr/>
          </p:nvCxnSpPr>
          <p:spPr>
            <a:xfrm flipV="1">
              <a:off x="2306709" y="3828957"/>
              <a:ext cx="0" cy="19503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nvGrpSpPr>
            <p:cNvPr id="258" name="Group 257">
              <a:extLst>
                <a:ext uri="{FF2B5EF4-FFF2-40B4-BE49-F238E27FC236}">
                  <a16:creationId xmlns:a16="http://schemas.microsoft.com/office/drawing/2014/main" id="{281F5384-29B2-294D-ADA1-A851605A0E41}"/>
                </a:ext>
              </a:extLst>
            </p:cNvPr>
            <p:cNvGrpSpPr/>
            <p:nvPr/>
          </p:nvGrpSpPr>
          <p:grpSpPr>
            <a:xfrm>
              <a:off x="2192809" y="3480462"/>
              <a:ext cx="246219" cy="369330"/>
              <a:chOff x="367748" y="2815828"/>
              <a:chExt cx="246219" cy="369330"/>
            </a:xfrm>
          </p:grpSpPr>
          <p:sp>
            <p:nvSpPr>
              <p:cNvPr id="260" name="Rounded Rectangle 259">
                <a:extLst>
                  <a:ext uri="{FF2B5EF4-FFF2-40B4-BE49-F238E27FC236}">
                    <a16:creationId xmlns:a16="http://schemas.microsoft.com/office/drawing/2014/main" id="{E98DB99C-AE34-D248-A1C0-FD105BCFE4EA}"/>
                  </a:ext>
                </a:extLst>
              </p:cNvPr>
              <p:cNvSpPr/>
              <p:nvPr/>
            </p:nvSpPr>
            <p:spPr>
              <a:xfrm>
                <a:off x="367748" y="2862470"/>
                <a:ext cx="241771" cy="298173"/>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61" name="TextBox 260">
                <a:extLst>
                  <a:ext uri="{FF2B5EF4-FFF2-40B4-BE49-F238E27FC236}">
                    <a16:creationId xmlns:a16="http://schemas.microsoft.com/office/drawing/2014/main" id="{65BAA995-5880-7747-8EF4-E3D7308D42E0}"/>
                  </a:ext>
                </a:extLst>
              </p:cNvPr>
              <p:cNvSpPr txBox="1"/>
              <p:nvPr/>
            </p:nvSpPr>
            <p:spPr>
              <a:xfrm>
                <a:off x="367748" y="2815828"/>
                <a:ext cx="24621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𝞼</a:t>
                </a:r>
              </a:p>
            </p:txBody>
          </p:sp>
        </p:grpSp>
        <p:cxnSp>
          <p:nvCxnSpPr>
            <p:cNvPr id="259" name="Straight Arrow Connector 258">
              <a:extLst>
                <a:ext uri="{FF2B5EF4-FFF2-40B4-BE49-F238E27FC236}">
                  <a16:creationId xmlns:a16="http://schemas.microsoft.com/office/drawing/2014/main" id="{7868B05B-196C-7645-9DFB-C2F1506F232A}"/>
                </a:ext>
              </a:extLst>
            </p:cNvPr>
            <p:cNvCxnSpPr>
              <a:cxnSpLocks/>
            </p:cNvCxnSpPr>
            <p:nvPr/>
          </p:nvCxnSpPr>
          <p:spPr>
            <a:xfrm flipV="1">
              <a:off x="2320659" y="3319962"/>
              <a:ext cx="0" cy="19503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400563693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1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1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1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1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2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2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2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2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3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3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0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0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9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99"/>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48"/>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55"/>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62"/>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6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70"/>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7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78"/>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79"/>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86"/>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87"/>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94"/>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95"/>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91"/>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224"/>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32"/>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238"/>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244"/>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250"/>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256"/>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206"/>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211"/>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231"/>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4"/>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5122"/>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5126"/>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2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0" animBg="1"/>
      <p:bldP spid="18" grpId="0" animBg="1"/>
      <p:bldP spid="19" grpId="0" animBg="1"/>
      <p:bldP spid="20" grpId="0" animBg="1"/>
      <p:bldP spid="21" grpId="0" animBg="1"/>
      <p:bldP spid="22" grpId="0" animBg="1"/>
      <p:bldP spid="23" grpId="0" animBg="1"/>
      <p:bldP spid="24" grpId="0"/>
      <p:bldP spid="35" grpId="0"/>
      <p:bldP spid="44" grpId="0"/>
      <p:bldP spid="53" grpId="0"/>
      <p:bldP spid="62" grpId="0"/>
      <p:bldP spid="71" grpId="0"/>
      <p:bldP spid="80" grpId="0" animBg="1"/>
      <p:bldP spid="81" grpId="0"/>
      <p:bldP spid="90" grpId="0"/>
      <p:bldP spid="99" grpId="0"/>
      <p:bldP spid="144" grpId="0" animBg="1"/>
      <p:bldP spid="162" grpId="0"/>
      <p:bldP spid="170" grpId="0"/>
      <p:bldP spid="178" grpId="0"/>
      <p:bldP spid="186" grpId="0"/>
      <p:bldP spid="194" grpId="0"/>
      <p:bldP spid="203" grpId="0"/>
      <p:bldP spid="204" grpId="0"/>
      <p:bldP spid="206" grpId="0"/>
      <p:bldP spid="211" grpId="0"/>
      <p:bldP spid="231" grpId="0"/>
      <p:bldP spid="4"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0F4D51-D0FC-AA4D-B2DC-9C9AD78BB24E}"/>
              </a:ext>
            </a:extLst>
          </p:cNvPr>
          <p:cNvSpPr>
            <a:spLocks noGrp="1"/>
          </p:cNvSpPr>
          <p:nvPr>
            <p:ph type="sldNum" sz="quarter" idx="2"/>
          </p:nvPr>
        </p:nvSpPr>
        <p:spPr/>
        <p:txBody>
          <a:bodyPr/>
          <a:lstStyle/>
          <a:p>
            <a:fld id="{86CB4B4D-7CA3-9044-876B-883B54F8677D}" type="slidenum">
              <a:rPr lang="en-US" smtClean="0"/>
              <a:t>96</a:t>
            </a:fld>
            <a:endParaRPr lang="en-US"/>
          </a:p>
        </p:txBody>
      </p:sp>
      <p:sp>
        <p:nvSpPr>
          <p:cNvPr id="3" name="Title 2">
            <a:extLst>
              <a:ext uri="{FF2B5EF4-FFF2-40B4-BE49-F238E27FC236}">
                <a16:creationId xmlns:a16="http://schemas.microsoft.com/office/drawing/2014/main" id="{C35E18A0-F334-1948-AFDC-E78EBE4F805D}"/>
              </a:ext>
            </a:extLst>
          </p:cNvPr>
          <p:cNvSpPr>
            <a:spLocks noGrp="1"/>
          </p:cNvSpPr>
          <p:nvPr>
            <p:ph type="title"/>
          </p:nvPr>
        </p:nvSpPr>
        <p:spPr/>
        <p:txBody>
          <a:bodyPr/>
          <a:lstStyle/>
          <a:p>
            <a:r>
              <a:rPr lang="en-US" dirty="0"/>
              <a:t>Word Embeddings</a:t>
            </a:r>
          </a:p>
        </p:txBody>
      </p:sp>
      <p:sp>
        <p:nvSpPr>
          <p:cNvPr id="4" name="Text Placeholder 3">
            <a:extLst>
              <a:ext uri="{FF2B5EF4-FFF2-40B4-BE49-F238E27FC236}">
                <a16:creationId xmlns:a16="http://schemas.microsoft.com/office/drawing/2014/main" id="{3144A610-9F48-C043-A603-BDEC360D502F}"/>
              </a:ext>
            </a:extLst>
          </p:cNvPr>
          <p:cNvSpPr>
            <a:spLocks noGrp="1"/>
          </p:cNvSpPr>
          <p:nvPr>
            <p:ph type="body" idx="1"/>
          </p:nvPr>
        </p:nvSpPr>
        <p:spPr/>
        <p:txBody>
          <a:bodyPr/>
          <a:lstStyle/>
          <a:p>
            <a:pPr marL="0" indent="0">
              <a:buNone/>
            </a:pPr>
            <a:r>
              <a:rPr lang="en-US" u="sng" dirty="0">
                <a:solidFill>
                  <a:schemeClr val="tx1"/>
                </a:solidFill>
              </a:rPr>
              <a:t>One-hot</a:t>
            </a:r>
          </a:p>
          <a:p>
            <a:pPr marL="0" indent="0">
              <a:buNone/>
            </a:pPr>
            <a:r>
              <a:rPr lang="en-US" dirty="0">
                <a:solidFill>
                  <a:schemeClr val="tx1"/>
                </a:solidFill>
              </a:rPr>
              <a:t> </a:t>
            </a:r>
          </a:p>
          <a:p>
            <a:endParaRPr lang="en-US" dirty="0"/>
          </a:p>
          <a:p>
            <a:endParaRPr lang="en-US" dirty="0"/>
          </a:p>
          <a:p>
            <a:endParaRPr lang="en-US" dirty="0"/>
          </a:p>
          <a:p>
            <a:endParaRPr lang="en-US" dirty="0"/>
          </a:p>
          <a:p>
            <a:endParaRPr lang="en-US" dirty="0"/>
          </a:p>
          <a:p>
            <a:pPr marL="0" indent="0">
              <a:buNone/>
            </a:pPr>
            <a:r>
              <a:rPr lang="en-US" u="sng" dirty="0">
                <a:solidFill>
                  <a:schemeClr val="tx1"/>
                </a:solidFill>
              </a:rPr>
              <a:t>Pre-trained </a:t>
            </a:r>
          </a:p>
          <a:p>
            <a:pPr marL="0" indent="0">
              <a:buNone/>
            </a:pPr>
            <a:endParaRPr lang="en-US" dirty="0"/>
          </a:p>
        </p:txBody>
      </p:sp>
      <p:sp>
        <p:nvSpPr>
          <p:cNvPr id="5" name="TextBox 4">
            <a:extLst>
              <a:ext uri="{FF2B5EF4-FFF2-40B4-BE49-F238E27FC236}">
                <a16:creationId xmlns:a16="http://schemas.microsoft.com/office/drawing/2014/main" id="{73996DA5-2B3F-E042-8C4C-5527632A22EA}"/>
              </a:ext>
            </a:extLst>
          </p:cNvPr>
          <p:cNvSpPr txBox="1"/>
          <p:nvPr/>
        </p:nvSpPr>
        <p:spPr>
          <a:xfrm>
            <a:off x="749884" y="1957600"/>
            <a:ext cx="81047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Jack </a:t>
            </a:r>
            <a:r>
              <a:rPr kumimoji="0" lang="en-US" sz="1800" b="0" i="0" u="none" strike="noStrike" cap="none" spc="0" normalizeH="0" baseline="0" dirty="0">
                <a:ln>
                  <a:noFill/>
                </a:ln>
                <a:solidFill>
                  <a:srgbClr val="000000"/>
                </a:solidFill>
                <a:effectLst/>
                <a:uFillTx/>
                <a:latin typeface="+mn-lt"/>
                <a:ea typeface="+mn-ea"/>
                <a:cs typeface="+mn-cs"/>
                <a:sym typeface="Wingdings" pitchFamily="2" charset="2"/>
              </a:rPr>
              <a:t></a:t>
            </a:r>
            <a:r>
              <a:rPr kumimoji="0" lang="en-US" sz="1800" b="0" i="0" u="none" strike="noStrike" cap="none" spc="0" normalizeH="0" baseline="0" dirty="0">
                <a:ln>
                  <a:noFill/>
                </a:ln>
                <a:solidFill>
                  <a:srgbClr val="000000"/>
                </a:solidFill>
                <a:effectLst/>
                <a:uFillTx/>
                <a:latin typeface="+mn-lt"/>
                <a:ea typeface="+mn-ea"/>
                <a:cs typeface="+mn-cs"/>
                <a:sym typeface="Calibri"/>
              </a:rPr>
              <a:t> </a:t>
            </a:r>
          </a:p>
        </p:txBody>
      </p:sp>
      <p:sp>
        <p:nvSpPr>
          <p:cNvPr id="7" name="Rectangle 6">
            <a:extLst>
              <a:ext uri="{FF2B5EF4-FFF2-40B4-BE49-F238E27FC236}">
                <a16:creationId xmlns:a16="http://schemas.microsoft.com/office/drawing/2014/main" id="{D3EC7426-ACBD-6A4A-BB88-51AC5BE9AA87}"/>
              </a:ext>
            </a:extLst>
          </p:cNvPr>
          <p:cNvSpPr/>
          <p:nvPr/>
        </p:nvSpPr>
        <p:spPr>
          <a:xfrm>
            <a:off x="1760915" y="1946666"/>
            <a:ext cx="412595" cy="369330"/>
          </a:xfrm>
          <a:prstGeom prst="rect">
            <a:avLst/>
          </a:prstGeom>
          <a:solidFill>
            <a:srgbClr val="FFFFFF"/>
          </a:solidFill>
          <a:ln w="127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0</a:t>
            </a:r>
          </a:p>
        </p:txBody>
      </p:sp>
      <p:sp>
        <p:nvSpPr>
          <p:cNvPr id="8" name="Rectangle 7">
            <a:extLst>
              <a:ext uri="{FF2B5EF4-FFF2-40B4-BE49-F238E27FC236}">
                <a16:creationId xmlns:a16="http://schemas.microsoft.com/office/drawing/2014/main" id="{FD5CD816-E7D4-154F-9EA1-A297C1BDE98E}"/>
              </a:ext>
            </a:extLst>
          </p:cNvPr>
          <p:cNvSpPr/>
          <p:nvPr/>
        </p:nvSpPr>
        <p:spPr>
          <a:xfrm>
            <a:off x="2173510" y="1946775"/>
            <a:ext cx="412595" cy="369330"/>
          </a:xfrm>
          <a:prstGeom prst="rect">
            <a:avLst/>
          </a:prstGeom>
          <a:solidFill>
            <a:srgbClr val="FFFFFF"/>
          </a:solidFill>
          <a:ln w="127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0</a:t>
            </a:r>
          </a:p>
        </p:txBody>
      </p:sp>
      <p:sp>
        <p:nvSpPr>
          <p:cNvPr id="9" name="Rectangle 8">
            <a:extLst>
              <a:ext uri="{FF2B5EF4-FFF2-40B4-BE49-F238E27FC236}">
                <a16:creationId xmlns:a16="http://schemas.microsoft.com/office/drawing/2014/main" id="{E0056ADB-B62F-E24E-ADC4-BC396E1A2C80}"/>
              </a:ext>
            </a:extLst>
          </p:cNvPr>
          <p:cNvSpPr/>
          <p:nvPr/>
        </p:nvSpPr>
        <p:spPr>
          <a:xfrm>
            <a:off x="2586105" y="1946884"/>
            <a:ext cx="412595" cy="369330"/>
          </a:xfrm>
          <a:prstGeom prst="rect">
            <a:avLst/>
          </a:prstGeom>
          <a:solidFill>
            <a:srgbClr val="FFFFFF"/>
          </a:solidFill>
          <a:ln w="127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0</a:t>
            </a:r>
          </a:p>
        </p:txBody>
      </p:sp>
      <p:sp>
        <p:nvSpPr>
          <p:cNvPr id="10" name="Rectangle 9">
            <a:extLst>
              <a:ext uri="{FF2B5EF4-FFF2-40B4-BE49-F238E27FC236}">
                <a16:creationId xmlns:a16="http://schemas.microsoft.com/office/drawing/2014/main" id="{A8142B96-D4E4-B84F-9F88-FFCC79E39642}"/>
              </a:ext>
            </a:extLst>
          </p:cNvPr>
          <p:cNvSpPr/>
          <p:nvPr/>
        </p:nvSpPr>
        <p:spPr>
          <a:xfrm>
            <a:off x="2994984" y="1946557"/>
            <a:ext cx="412595" cy="369330"/>
          </a:xfrm>
          <a:prstGeom prst="rect">
            <a:avLst/>
          </a:prstGeom>
          <a:solidFill>
            <a:srgbClr val="FFFFFF"/>
          </a:solidFill>
          <a:ln w="127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0</a:t>
            </a:r>
          </a:p>
        </p:txBody>
      </p:sp>
      <p:sp>
        <p:nvSpPr>
          <p:cNvPr id="14" name="Rectangle 13">
            <a:extLst>
              <a:ext uri="{FF2B5EF4-FFF2-40B4-BE49-F238E27FC236}">
                <a16:creationId xmlns:a16="http://schemas.microsoft.com/office/drawing/2014/main" id="{09A6E16F-479F-6840-9FCD-EC68BCAA5A19}"/>
              </a:ext>
            </a:extLst>
          </p:cNvPr>
          <p:cNvSpPr/>
          <p:nvPr/>
        </p:nvSpPr>
        <p:spPr>
          <a:xfrm>
            <a:off x="4005598" y="1955524"/>
            <a:ext cx="412595" cy="369330"/>
          </a:xfrm>
          <a:prstGeom prst="rect">
            <a:avLst/>
          </a:prstGeom>
          <a:solidFill>
            <a:srgbClr val="FFFFFF"/>
          </a:solidFill>
          <a:ln w="127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0</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5" name="Rectangle 14">
            <a:extLst>
              <a:ext uri="{FF2B5EF4-FFF2-40B4-BE49-F238E27FC236}">
                <a16:creationId xmlns:a16="http://schemas.microsoft.com/office/drawing/2014/main" id="{D0C2E3CD-DD9C-5244-B896-A807B1C5489F}"/>
              </a:ext>
            </a:extLst>
          </p:cNvPr>
          <p:cNvSpPr/>
          <p:nvPr/>
        </p:nvSpPr>
        <p:spPr>
          <a:xfrm>
            <a:off x="4418193" y="1955633"/>
            <a:ext cx="412595" cy="369330"/>
          </a:xfrm>
          <a:prstGeom prst="rect">
            <a:avLst/>
          </a:prstGeom>
          <a:solidFill>
            <a:srgbClr val="FFFFFF"/>
          </a:solidFill>
          <a:ln w="127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0</a:t>
            </a:r>
          </a:p>
        </p:txBody>
      </p:sp>
      <p:sp>
        <p:nvSpPr>
          <p:cNvPr id="16" name="Rectangle 15">
            <a:extLst>
              <a:ext uri="{FF2B5EF4-FFF2-40B4-BE49-F238E27FC236}">
                <a16:creationId xmlns:a16="http://schemas.microsoft.com/office/drawing/2014/main" id="{F639B474-F088-6C4B-875F-CFD29CB16D16}"/>
              </a:ext>
            </a:extLst>
          </p:cNvPr>
          <p:cNvSpPr/>
          <p:nvPr/>
        </p:nvSpPr>
        <p:spPr>
          <a:xfrm>
            <a:off x="4827072" y="1955306"/>
            <a:ext cx="412595" cy="369330"/>
          </a:xfrm>
          <a:prstGeom prst="rect">
            <a:avLst/>
          </a:prstGeom>
          <a:solidFill>
            <a:srgbClr val="FFFFFF"/>
          </a:solidFill>
          <a:ln w="127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1</a:t>
            </a:r>
          </a:p>
        </p:txBody>
      </p:sp>
      <p:sp>
        <p:nvSpPr>
          <p:cNvPr id="17" name="Rectangle 16">
            <a:extLst>
              <a:ext uri="{FF2B5EF4-FFF2-40B4-BE49-F238E27FC236}">
                <a16:creationId xmlns:a16="http://schemas.microsoft.com/office/drawing/2014/main" id="{ECFDFF22-BA44-4440-A581-CC4003BACB9F}"/>
              </a:ext>
            </a:extLst>
          </p:cNvPr>
          <p:cNvSpPr/>
          <p:nvPr/>
        </p:nvSpPr>
        <p:spPr>
          <a:xfrm>
            <a:off x="5239667" y="1955415"/>
            <a:ext cx="412595" cy="369330"/>
          </a:xfrm>
          <a:prstGeom prst="rect">
            <a:avLst/>
          </a:prstGeom>
          <a:solidFill>
            <a:srgbClr val="FFFFFF"/>
          </a:solidFill>
          <a:ln w="127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0</a:t>
            </a:r>
          </a:p>
        </p:txBody>
      </p:sp>
      <p:sp>
        <p:nvSpPr>
          <p:cNvPr id="24" name="Rectangle 23">
            <a:extLst>
              <a:ext uri="{FF2B5EF4-FFF2-40B4-BE49-F238E27FC236}">
                <a16:creationId xmlns:a16="http://schemas.microsoft.com/office/drawing/2014/main" id="{021A2C69-6967-494A-94C9-BBF6869B2CE0}"/>
              </a:ext>
            </a:extLst>
          </p:cNvPr>
          <p:cNvSpPr/>
          <p:nvPr/>
        </p:nvSpPr>
        <p:spPr>
          <a:xfrm>
            <a:off x="6105103" y="1946557"/>
            <a:ext cx="412595" cy="369330"/>
          </a:xfrm>
          <a:prstGeom prst="rect">
            <a:avLst/>
          </a:prstGeom>
          <a:solidFill>
            <a:srgbClr val="FFFFFF"/>
          </a:solidFill>
          <a:ln w="127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0</a:t>
            </a:r>
          </a:p>
        </p:txBody>
      </p:sp>
      <p:sp>
        <p:nvSpPr>
          <p:cNvPr id="31" name="TextBox 30">
            <a:extLst>
              <a:ext uri="{FF2B5EF4-FFF2-40B4-BE49-F238E27FC236}">
                <a16:creationId xmlns:a16="http://schemas.microsoft.com/office/drawing/2014/main" id="{87BE0C04-6BE0-ED4D-8E12-2DF819A90B81}"/>
              </a:ext>
            </a:extLst>
          </p:cNvPr>
          <p:cNvSpPr txBox="1"/>
          <p:nvPr/>
        </p:nvSpPr>
        <p:spPr>
          <a:xfrm>
            <a:off x="4774474" y="2315560"/>
            <a:ext cx="549187"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35678</a:t>
            </a:r>
          </a:p>
        </p:txBody>
      </p:sp>
      <p:sp>
        <p:nvSpPr>
          <p:cNvPr id="32" name="TextBox 31">
            <a:extLst>
              <a:ext uri="{FF2B5EF4-FFF2-40B4-BE49-F238E27FC236}">
                <a16:creationId xmlns:a16="http://schemas.microsoft.com/office/drawing/2014/main" id="{24C5AFAB-833A-3A40-934E-20CDDED0707A}"/>
              </a:ext>
            </a:extLst>
          </p:cNvPr>
          <p:cNvSpPr txBox="1"/>
          <p:nvPr/>
        </p:nvSpPr>
        <p:spPr>
          <a:xfrm>
            <a:off x="3566414" y="1955415"/>
            <a:ext cx="2510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sp>
        <p:nvSpPr>
          <p:cNvPr id="33" name="TextBox 32">
            <a:extLst>
              <a:ext uri="{FF2B5EF4-FFF2-40B4-BE49-F238E27FC236}">
                <a16:creationId xmlns:a16="http://schemas.microsoft.com/office/drawing/2014/main" id="{D536961A-5F2B-7D4A-9206-E214AFEB608C}"/>
              </a:ext>
            </a:extLst>
          </p:cNvPr>
          <p:cNvSpPr txBox="1"/>
          <p:nvPr/>
        </p:nvSpPr>
        <p:spPr>
          <a:xfrm>
            <a:off x="1861071" y="2322944"/>
            <a:ext cx="18370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1</a:t>
            </a:r>
          </a:p>
        </p:txBody>
      </p:sp>
      <p:sp>
        <p:nvSpPr>
          <p:cNvPr id="34" name="TextBox 33">
            <a:extLst>
              <a:ext uri="{FF2B5EF4-FFF2-40B4-BE49-F238E27FC236}">
                <a16:creationId xmlns:a16="http://schemas.microsoft.com/office/drawing/2014/main" id="{99F5B0D0-B036-AC46-B5F3-C2AFB4B3AC83}"/>
              </a:ext>
            </a:extLst>
          </p:cNvPr>
          <p:cNvSpPr txBox="1"/>
          <p:nvPr/>
        </p:nvSpPr>
        <p:spPr>
          <a:xfrm>
            <a:off x="2268279" y="2337434"/>
            <a:ext cx="20935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2</a:t>
            </a:r>
          </a:p>
        </p:txBody>
      </p:sp>
      <p:sp>
        <p:nvSpPr>
          <p:cNvPr id="35" name="TextBox 34">
            <a:extLst>
              <a:ext uri="{FF2B5EF4-FFF2-40B4-BE49-F238E27FC236}">
                <a16:creationId xmlns:a16="http://schemas.microsoft.com/office/drawing/2014/main" id="{29D6B04C-F89D-3245-B5A7-6F1B396EEB5E}"/>
              </a:ext>
            </a:extLst>
          </p:cNvPr>
          <p:cNvSpPr txBox="1"/>
          <p:nvPr/>
        </p:nvSpPr>
        <p:spPr>
          <a:xfrm>
            <a:off x="2684290" y="2351339"/>
            <a:ext cx="20935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3</a:t>
            </a:r>
          </a:p>
        </p:txBody>
      </p:sp>
      <p:sp>
        <p:nvSpPr>
          <p:cNvPr id="36" name="TextBox 35">
            <a:extLst>
              <a:ext uri="{FF2B5EF4-FFF2-40B4-BE49-F238E27FC236}">
                <a16:creationId xmlns:a16="http://schemas.microsoft.com/office/drawing/2014/main" id="{E3ECF470-96A2-8D46-9E2C-578930386422}"/>
              </a:ext>
            </a:extLst>
          </p:cNvPr>
          <p:cNvSpPr txBox="1"/>
          <p:nvPr/>
        </p:nvSpPr>
        <p:spPr>
          <a:xfrm>
            <a:off x="3099592" y="2322945"/>
            <a:ext cx="20935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4</a:t>
            </a:r>
          </a:p>
        </p:txBody>
      </p:sp>
      <p:sp>
        <p:nvSpPr>
          <p:cNvPr id="37" name="TextBox 36">
            <a:extLst>
              <a:ext uri="{FF2B5EF4-FFF2-40B4-BE49-F238E27FC236}">
                <a16:creationId xmlns:a16="http://schemas.microsoft.com/office/drawing/2014/main" id="{9E6A46B1-BD9B-D04F-AC61-9EE98BF2BE10}"/>
              </a:ext>
            </a:extLst>
          </p:cNvPr>
          <p:cNvSpPr txBox="1"/>
          <p:nvPr/>
        </p:nvSpPr>
        <p:spPr>
          <a:xfrm>
            <a:off x="3913169" y="2335897"/>
            <a:ext cx="549187"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35676</a:t>
            </a:r>
          </a:p>
        </p:txBody>
      </p:sp>
      <p:sp>
        <p:nvSpPr>
          <p:cNvPr id="38" name="TextBox 37">
            <a:extLst>
              <a:ext uri="{FF2B5EF4-FFF2-40B4-BE49-F238E27FC236}">
                <a16:creationId xmlns:a16="http://schemas.microsoft.com/office/drawing/2014/main" id="{2719E75F-E762-4C43-BD52-5BA168069273}"/>
              </a:ext>
            </a:extLst>
          </p:cNvPr>
          <p:cNvSpPr txBox="1"/>
          <p:nvPr/>
        </p:nvSpPr>
        <p:spPr>
          <a:xfrm>
            <a:off x="4357322" y="1682448"/>
            <a:ext cx="549187"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35677</a:t>
            </a:r>
          </a:p>
        </p:txBody>
      </p:sp>
      <p:sp>
        <p:nvSpPr>
          <p:cNvPr id="39" name="TextBox 38">
            <a:extLst>
              <a:ext uri="{FF2B5EF4-FFF2-40B4-BE49-F238E27FC236}">
                <a16:creationId xmlns:a16="http://schemas.microsoft.com/office/drawing/2014/main" id="{43C09411-F18E-944C-9EBC-3F7D53174942}"/>
              </a:ext>
            </a:extLst>
          </p:cNvPr>
          <p:cNvSpPr txBox="1"/>
          <p:nvPr/>
        </p:nvSpPr>
        <p:spPr>
          <a:xfrm>
            <a:off x="5192975" y="1664990"/>
            <a:ext cx="549187"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35679</a:t>
            </a:r>
          </a:p>
        </p:txBody>
      </p:sp>
      <p:sp>
        <p:nvSpPr>
          <p:cNvPr id="40" name="TextBox 39">
            <a:extLst>
              <a:ext uri="{FF2B5EF4-FFF2-40B4-BE49-F238E27FC236}">
                <a16:creationId xmlns:a16="http://schemas.microsoft.com/office/drawing/2014/main" id="{9FFDB5B7-43F8-0641-83B3-7E67EB1A9BB5}"/>
              </a:ext>
            </a:extLst>
          </p:cNvPr>
          <p:cNvSpPr txBox="1"/>
          <p:nvPr/>
        </p:nvSpPr>
        <p:spPr>
          <a:xfrm>
            <a:off x="5727021" y="1955306"/>
            <a:ext cx="2510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sp>
        <p:nvSpPr>
          <p:cNvPr id="41" name="TextBox 40">
            <a:extLst>
              <a:ext uri="{FF2B5EF4-FFF2-40B4-BE49-F238E27FC236}">
                <a16:creationId xmlns:a16="http://schemas.microsoft.com/office/drawing/2014/main" id="{8DB27B78-CE54-4345-9500-6FBC0D849357}"/>
              </a:ext>
            </a:extLst>
          </p:cNvPr>
          <p:cNvSpPr txBox="1"/>
          <p:nvPr/>
        </p:nvSpPr>
        <p:spPr>
          <a:xfrm>
            <a:off x="6089421" y="2323267"/>
            <a:ext cx="549187"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40000</a:t>
            </a:r>
          </a:p>
        </p:txBody>
      </p:sp>
      <p:sp>
        <p:nvSpPr>
          <p:cNvPr id="42" name="TextBox 41">
            <a:extLst>
              <a:ext uri="{FF2B5EF4-FFF2-40B4-BE49-F238E27FC236}">
                <a16:creationId xmlns:a16="http://schemas.microsoft.com/office/drawing/2014/main" id="{E10EEA7C-D8E4-9940-AD1C-A405F6E7E4CF}"/>
              </a:ext>
            </a:extLst>
          </p:cNvPr>
          <p:cNvSpPr txBox="1"/>
          <p:nvPr/>
        </p:nvSpPr>
        <p:spPr>
          <a:xfrm>
            <a:off x="7336214" y="1909011"/>
            <a:ext cx="430634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|Vocabulary| = </a:t>
            </a:r>
            <a:r>
              <a:rPr kumimoji="0" lang="en-US" sz="1800" b="0" i="1" u="none" strike="noStrike" cap="none" spc="0" normalizeH="0" baseline="0" dirty="0">
                <a:ln>
                  <a:noFill/>
                </a:ln>
                <a:solidFill>
                  <a:srgbClr val="000000"/>
                </a:solidFill>
                <a:effectLst/>
                <a:uFillTx/>
                <a:latin typeface="+mn-lt"/>
                <a:ea typeface="+mn-ea"/>
                <a:cs typeface="+mn-cs"/>
                <a:sym typeface="Calibri"/>
              </a:rPr>
              <a:t>#</a:t>
            </a:r>
            <a:r>
              <a:rPr kumimoji="0" lang="en-US" sz="1800" b="0" i="0" u="none" strike="noStrike" cap="none" spc="0" normalizeH="0" baseline="0" dirty="0">
                <a:ln>
                  <a:noFill/>
                </a:ln>
                <a:solidFill>
                  <a:srgbClr val="000000"/>
                </a:solidFill>
                <a:effectLst/>
                <a:uFillTx/>
                <a:latin typeface="+mn-lt"/>
                <a:ea typeface="+mn-ea"/>
                <a:cs typeface="+mn-cs"/>
                <a:sym typeface="Calibri"/>
              </a:rPr>
              <a:t>distinct words in the corpus</a:t>
            </a:r>
          </a:p>
        </p:txBody>
      </p:sp>
      <p:sp>
        <p:nvSpPr>
          <p:cNvPr id="63" name="Rectangle 62">
            <a:extLst>
              <a:ext uri="{FF2B5EF4-FFF2-40B4-BE49-F238E27FC236}">
                <a16:creationId xmlns:a16="http://schemas.microsoft.com/office/drawing/2014/main" id="{768FF675-2797-BC47-9398-FFBB46412885}"/>
              </a:ext>
            </a:extLst>
          </p:cNvPr>
          <p:cNvSpPr/>
          <p:nvPr/>
        </p:nvSpPr>
        <p:spPr>
          <a:xfrm>
            <a:off x="2477630" y="4382429"/>
            <a:ext cx="3722448" cy="1865971"/>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4" name="TextBox 63">
            <a:extLst>
              <a:ext uri="{FF2B5EF4-FFF2-40B4-BE49-F238E27FC236}">
                <a16:creationId xmlns:a16="http://schemas.microsoft.com/office/drawing/2014/main" id="{F6764175-63CE-0244-982D-F9A353195C40}"/>
              </a:ext>
            </a:extLst>
          </p:cNvPr>
          <p:cNvSpPr txBox="1"/>
          <p:nvPr/>
        </p:nvSpPr>
        <p:spPr>
          <a:xfrm>
            <a:off x="2886644" y="4671054"/>
            <a:ext cx="629273" cy="369330"/>
          </a:xfrm>
          <a:prstGeom prst="rect">
            <a:avLst/>
          </a:prstGeom>
          <a:noFill/>
          <a:ln w="12700"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Glove</a:t>
            </a:r>
          </a:p>
        </p:txBody>
      </p:sp>
      <p:sp>
        <p:nvSpPr>
          <p:cNvPr id="65" name="TextBox 64">
            <a:extLst>
              <a:ext uri="{FF2B5EF4-FFF2-40B4-BE49-F238E27FC236}">
                <a16:creationId xmlns:a16="http://schemas.microsoft.com/office/drawing/2014/main" id="{C07957A7-B41F-6F40-AD63-1B73AB50B056}"/>
              </a:ext>
            </a:extLst>
          </p:cNvPr>
          <p:cNvSpPr txBox="1"/>
          <p:nvPr/>
        </p:nvSpPr>
        <p:spPr>
          <a:xfrm>
            <a:off x="2844582" y="5681398"/>
            <a:ext cx="847346" cy="369330"/>
          </a:xfrm>
          <a:prstGeom prst="rect">
            <a:avLst/>
          </a:prstGeom>
          <a:noFill/>
          <a:ln w="12700"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err="1">
                <a:solidFill>
                  <a:srgbClr val="000000"/>
                </a:solidFill>
                <a:sym typeface="Calibri"/>
              </a:rPr>
              <a:t>FastText</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6" name="TextBox 65">
            <a:extLst>
              <a:ext uri="{FF2B5EF4-FFF2-40B4-BE49-F238E27FC236}">
                <a16:creationId xmlns:a16="http://schemas.microsoft.com/office/drawing/2014/main" id="{822D377C-708A-C84F-A8C4-FC619F0D4B89}"/>
              </a:ext>
            </a:extLst>
          </p:cNvPr>
          <p:cNvSpPr txBox="1"/>
          <p:nvPr/>
        </p:nvSpPr>
        <p:spPr>
          <a:xfrm>
            <a:off x="3597842" y="5114396"/>
            <a:ext cx="1058686" cy="369330"/>
          </a:xfrm>
          <a:prstGeom prst="rect">
            <a:avLst/>
          </a:prstGeom>
          <a:noFill/>
          <a:ln w="12700"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Word2Vec</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7" name="TextBox 66">
            <a:extLst>
              <a:ext uri="{FF2B5EF4-FFF2-40B4-BE49-F238E27FC236}">
                <a16:creationId xmlns:a16="http://schemas.microsoft.com/office/drawing/2014/main" id="{6E8C197A-AEC1-4346-9B31-9651A0EFDC8E}"/>
              </a:ext>
            </a:extLst>
          </p:cNvPr>
          <p:cNvSpPr txBox="1"/>
          <p:nvPr/>
        </p:nvSpPr>
        <p:spPr>
          <a:xfrm>
            <a:off x="7641540" y="4627808"/>
            <a:ext cx="81047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Jack </a:t>
            </a:r>
            <a:r>
              <a:rPr kumimoji="0" lang="en-US" sz="1800" b="0" i="0" u="none" strike="noStrike" cap="none" spc="0" normalizeH="0" baseline="0" dirty="0">
                <a:ln>
                  <a:noFill/>
                </a:ln>
                <a:solidFill>
                  <a:srgbClr val="000000"/>
                </a:solidFill>
                <a:effectLst/>
                <a:uFillTx/>
                <a:latin typeface="+mn-lt"/>
                <a:ea typeface="+mn-ea"/>
                <a:cs typeface="+mn-cs"/>
                <a:sym typeface="Wingdings" pitchFamily="2" charset="2"/>
              </a:rPr>
              <a:t></a:t>
            </a:r>
            <a:r>
              <a:rPr kumimoji="0" lang="en-US" sz="1800" b="0" i="0" u="none" strike="noStrike" cap="none" spc="0" normalizeH="0" baseline="0" dirty="0">
                <a:ln>
                  <a:noFill/>
                </a:ln>
                <a:solidFill>
                  <a:srgbClr val="000000"/>
                </a:solidFill>
                <a:effectLst/>
                <a:uFillTx/>
                <a:latin typeface="+mn-lt"/>
                <a:ea typeface="+mn-ea"/>
                <a:cs typeface="+mn-cs"/>
                <a:sym typeface="Calibri"/>
              </a:rPr>
              <a:t> </a:t>
            </a:r>
          </a:p>
        </p:txBody>
      </p:sp>
      <p:sp>
        <p:nvSpPr>
          <p:cNvPr id="68" name="TextBox 67">
            <a:extLst>
              <a:ext uri="{FF2B5EF4-FFF2-40B4-BE49-F238E27FC236}">
                <a16:creationId xmlns:a16="http://schemas.microsoft.com/office/drawing/2014/main" id="{52F0798B-58F7-114C-ABC4-A504585319AF}"/>
              </a:ext>
            </a:extLst>
          </p:cNvPr>
          <p:cNvSpPr txBox="1"/>
          <p:nvPr/>
        </p:nvSpPr>
        <p:spPr>
          <a:xfrm>
            <a:off x="5013000" y="5357324"/>
            <a:ext cx="621322" cy="369330"/>
          </a:xfrm>
          <a:prstGeom prst="rect">
            <a:avLst/>
          </a:prstGeom>
          <a:noFill/>
          <a:ln w="12700"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err="1">
                <a:solidFill>
                  <a:srgbClr val="000000"/>
                </a:solidFill>
                <a:sym typeface="Calibri"/>
              </a:rPr>
              <a:t>ELMo</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9" name="TextBox 68">
            <a:extLst>
              <a:ext uri="{FF2B5EF4-FFF2-40B4-BE49-F238E27FC236}">
                <a16:creationId xmlns:a16="http://schemas.microsoft.com/office/drawing/2014/main" id="{650F4170-5090-1949-B99A-4152CF71B6CB}"/>
              </a:ext>
            </a:extLst>
          </p:cNvPr>
          <p:cNvSpPr txBox="1"/>
          <p:nvPr/>
        </p:nvSpPr>
        <p:spPr>
          <a:xfrm>
            <a:off x="4957379" y="4663923"/>
            <a:ext cx="564576" cy="369330"/>
          </a:xfrm>
          <a:prstGeom prst="rect">
            <a:avLst/>
          </a:prstGeom>
          <a:noFill/>
          <a:ln w="12700" cap="flat">
            <a:solidFill>
              <a:schemeClr val="tx1">
                <a:lumMod val="95000"/>
                <a:lumOff val="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000000"/>
                </a:solidFill>
                <a:sym typeface="Calibri"/>
              </a:rPr>
              <a:t>BERT</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70" name="Rectangle 69">
            <a:extLst>
              <a:ext uri="{FF2B5EF4-FFF2-40B4-BE49-F238E27FC236}">
                <a16:creationId xmlns:a16="http://schemas.microsoft.com/office/drawing/2014/main" id="{CFFC703F-AA43-1041-B06D-F0538DEE7407}"/>
              </a:ext>
            </a:extLst>
          </p:cNvPr>
          <p:cNvSpPr/>
          <p:nvPr/>
        </p:nvSpPr>
        <p:spPr>
          <a:xfrm>
            <a:off x="8452016" y="4651564"/>
            <a:ext cx="412595" cy="338552"/>
          </a:xfrm>
          <a:prstGeom prst="rect">
            <a:avLst/>
          </a:prstGeom>
          <a:solidFill>
            <a:srgbClr val="FFFFFF"/>
          </a:solidFill>
          <a:ln w="127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600" dirty="0">
                <a:solidFill>
                  <a:srgbClr val="000000"/>
                </a:solidFill>
                <a:sym typeface="Calibri"/>
              </a:rPr>
              <a:t>0.8</a:t>
            </a:r>
            <a:endParaRPr kumimoji="0" lang="en-US" sz="1600" b="0" i="0" u="none" strike="noStrike" cap="none" spc="0" normalizeH="0" baseline="0" dirty="0">
              <a:ln>
                <a:noFill/>
              </a:ln>
              <a:solidFill>
                <a:srgbClr val="000000"/>
              </a:solidFill>
              <a:effectLst/>
              <a:uFillTx/>
              <a:latin typeface="+mn-lt"/>
              <a:ea typeface="+mn-ea"/>
              <a:cs typeface="+mn-cs"/>
              <a:sym typeface="Calibri"/>
            </a:endParaRPr>
          </a:p>
        </p:txBody>
      </p:sp>
      <p:sp>
        <p:nvSpPr>
          <p:cNvPr id="71" name="Rectangle 70">
            <a:extLst>
              <a:ext uri="{FF2B5EF4-FFF2-40B4-BE49-F238E27FC236}">
                <a16:creationId xmlns:a16="http://schemas.microsoft.com/office/drawing/2014/main" id="{B2CBB4C6-C959-794B-ADD8-9706C151F545}"/>
              </a:ext>
            </a:extLst>
          </p:cNvPr>
          <p:cNvSpPr/>
          <p:nvPr/>
        </p:nvSpPr>
        <p:spPr>
          <a:xfrm>
            <a:off x="8864611" y="4652222"/>
            <a:ext cx="440745" cy="338552"/>
          </a:xfrm>
          <a:prstGeom prst="rect">
            <a:avLst/>
          </a:prstGeom>
          <a:solidFill>
            <a:srgbClr val="FFFFFF"/>
          </a:solidFill>
          <a:ln w="127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600" dirty="0">
                <a:solidFill>
                  <a:srgbClr val="000000"/>
                </a:solidFill>
                <a:sym typeface="Calibri"/>
              </a:rPr>
              <a:t>-0.1</a:t>
            </a:r>
            <a:endParaRPr kumimoji="0" lang="en-US" sz="1600" b="0" i="0" u="none" strike="noStrike" cap="none" spc="0" normalizeH="0" baseline="0" dirty="0">
              <a:ln>
                <a:noFill/>
              </a:ln>
              <a:solidFill>
                <a:srgbClr val="000000"/>
              </a:solidFill>
              <a:effectLst/>
              <a:uFillTx/>
              <a:latin typeface="+mn-lt"/>
              <a:ea typeface="+mn-ea"/>
              <a:cs typeface="+mn-cs"/>
              <a:sym typeface="Calibri"/>
            </a:endParaRPr>
          </a:p>
        </p:txBody>
      </p:sp>
      <p:sp>
        <p:nvSpPr>
          <p:cNvPr id="72" name="Rectangle 71">
            <a:extLst>
              <a:ext uri="{FF2B5EF4-FFF2-40B4-BE49-F238E27FC236}">
                <a16:creationId xmlns:a16="http://schemas.microsoft.com/office/drawing/2014/main" id="{127FD904-4971-7B4D-ABDE-A69296520FDF}"/>
              </a:ext>
            </a:extLst>
          </p:cNvPr>
          <p:cNvSpPr/>
          <p:nvPr/>
        </p:nvSpPr>
        <p:spPr>
          <a:xfrm>
            <a:off x="9277206" y="4646043"/>
            <a:ext cx="397881" cy="338552"/>
          </a:xfrm>
          <a:prstGeom prst="rect">
            <a:avLst/>
          </a:prstGeom>
          <a:solidFill>
            <a:srgbClr val="FFFFFF"/>
          </a:solidFill>
          <a:ln w="127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600" dirty="0">
                <a:solidFill>
                  <a:srgbClr val="000000"/>
                </a:solidFill>
                <a:sym typeface="Calibri"/>
              </a:rPr>
              <a:t>0.2</a:t>
            </a:r>
            <a:endParaRPr kumimoji="0" lang="en-US" sz="1600" b="0" i="0" u="none" strike="noStrike" cap="none" spc="0" normalizeH="0" baseline="0" dirty="0">
              <a:ln>
                <a:noFill/>
              </a:ln>
              <a:solidFill>
                <a:srgbClr val="000000"/>
              </a:solidFill>
              <a:effectLst/>
              <a:uFillTx/>
              <a:latin typeface="+mn-lt"/>
              <a:ea typeface="+mn-ea"/>
              <a:cs typeface="+mn-cs"/>
              <a:sym typeface="Calibri"/>
            </a:endParaRPr>
          </a:p>
        </p:txBody>
      </p:sp>
      <p:sp>
        <p:nvSpPr>
          <p:cNvPr id="73" name="Rectangle 72">
            <a:extLst>
              <a:ext uri="{FF2B5EF4-FFF2-40B4-BE49-F238E27FC236}">
                <a16:creationId xmlns:a16="http://schemas.microsoft.com/office/drawing/2014/main" id="{154941DB-A686-D546-BF5E-532DA2ABF8AD}"/>
              </a:ext>
            </a:extLst>
          </p:cNvPr>
          <p:cNvSpPr/>
          <p:nvPr/>
        </p:nvSpPr>
        <p:spPr>
          <a:xfrm>
            <a:off x="9686085" y="4651455"/>
            <a:ext cx="412595" cy="338552"/>
          </a:xfrm>
          <a:prstGeom prst="rect">
            <a:avLst/>
          </a:prstGeom>
          <a:solidFill>
            <a:srgbClr val="FFFFFF"/>
          </a:solidFill>
          <a:ln w="127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mn-lt"/>
                <a:ea typeface="+mn-ea"/>
                <a:cs typeface="+mn-cs"/>
                <a:sym typeface="Calibri"/>
              </a:rPr>
              <a:t>0.6</a:t>
            </a:r>
          </a:p>
        </p:txBody>
      </p:sp>
      <p:sp>
        <p:nvSpPr>
          <p:cNvPr id="74" name="Rectangle 73">
            <a:extLst>
              <a:ext uri="{FF2B5EF4-FFF2-40B4-BE49-F238E27FC236}">
                <a16:creationId xmlns:a16="http://schemas.microsoft.com/office/drawing/2014/main" id="{90A4AD11-33FE-A04E-8FA8-758E32A7D9D6}"/>
              </a:ext>
            </a:extLst>
          </p:cNvPr>
          <p:cNvSpPr/>
          <p:nvPr/>
        </p:nvSpPr>
        <p:spPr>
          <a:xfrm>
            <a:off x="10652050" y="4651455"/>
            <a:ext cx="412595" cy="338552"/>
          </a:xfrm>
          <a:prstGeom prst="rect">
            <a:avLst/>
          </a:prstGeom>
          <a:solidFill>
            <a:srgbClr val="FFFFFF"/>
          </a:solidFill>
          <a:ln w="12700" cap="flat">
            <a:solidFill>
              <a:schemeClr val="tx1">
                <a:lumMod val="95000"/>
                <a:lumOff val="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1600" dirty="0">
                <a:solidFill>
                  <a:srgbClr val="000000"/>
                </a:solidFill>
                <a:sym typeface="Calibri"/>
              </a:rPr>
              <a:t>-0.9</a:t>
            </a:r>
            <a:endParaRPr kumimoji="0" lang="en-US" sz="1600" b="0" i="0" u="none" strike="noStrike" cap="none" spc="0" normalizeH="0" baseline="0" dirty="0">
              <a:ln>
                <a:noFill/>
              </a:ln>
              <a:solidFill>
                <a:srgbClr val="000000"/>
              </a:solidFill>
              <a:effectLst/>
              <a:uFillTx/>
              <a:latin typeface="+mn-lt"/>
              <a:ea typeface="+mn-ea"/>
              <a:cs typeface="+mn-cs"/>
              <a:sym typeface="Calibri"/>
            </a:endParaRPr>
          </a:p>
        </p:txBody>
      </p:sp>
      <p:sp>
        <p:nvSpPr>
          <p:cNvPr id="75" name="TextBox 74">
            <a:extLst>
              <a:ext uri="{FF2B5EF4-FFF2-40B4-BE49-F238E27FC236}">
                <a16:creationId xmlns:a16="http://schemas.microsoft.com/office/drawing/2014/main" id="{20FFB50C-D854-9946-B0F5-4BEE97670985}"/>
              </a:ext>
            </a:extLst>
          </p:cNvPr>
          <p:cNvSpPr txBox="1"/>
          <p:nvPr/>
        </p:nvSpPr>
        <p:spPr>
          <a:xfrm>
            <a:off x="10256530" y="4651465"/>
            <a:ext cx="2510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sp>
        <p:nvSpPr>
          <p:cNvPr id="76" name="TextBox 75">
            <a:extLst>
              <a:ext uri="{FF2B5EF4-FFF2-40B4-BE49-F238E27FC236}">
                <a16:creationId xmlns:a16="http://schemas.microsoft.com/office/drawing/2014/main" id="{07288664-76CE-4443-9841-89E5FC6765BC}"/>
              </a:ext>
            </a:extLst>
          </p:cNvPr>
          <p:cNvSpPr txBox="1"/>
          <p:nvPr/>
        </p:nvSpPr>
        <p:spPr>
          <a:xfrm>
            <a:off x="8488178" y="4320033"/>
            <a:ext cx="18370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1</a:t>
            </a:r>
          </a:p>
        </p:txBody>
      </p:sp>
      <p:sp>
        <p:nvSpPr>
          <p:cNvPr id="77" name="TextBox 76">
            <a:extLst>
              <a:ext uri="{FF2B5EF4-FFF2-40B4-BE49-F238E27FC236}">
                <a16:creationId xmlns:a16="http://schemas.microsoft.com/office/drawing/2014/main" id="{12174A43-6FA0-D34A-8CFF-D25B86FEF9E2}"/>
              </a:ext>
            </a:extLst>
          </p:cNvPr>
          <p:cNvSpPr txBox="1"/>
          <p:nvPr/>
        </p:nvSpPr>
        <p:spPr>
          <a:xfrm>
            <a:off x="8977199" y="4320033"/>
            <a:ext cx="18370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2</a:t>
            </a:r>
          </a:p>
        </p:txBody>
      </p:sp>
      <p:sp>
        <p:nvSpPr>
          <p:cNvPr id="78" name="TextBox 77">
            <a:extLst>
              <a:ext uri="{FF2B5EF4-FFF2-40B4-BE49-F238E27FC236}">
                <a16:creationId xmlns:a16="http://schemas.microsoft.com/office/drawing/2014/main" id="{33001B42-DBFB-CF40-8400-8AF52E854C1F}"/>
              </a:ext>
            </a:extLst>
          </p:cNvPr>
          <p:cNvSpPr txBox="1"/>
          <p:nvPr/>
        </p:nvSpPr>
        <p:spPr>
          <a:xfrm>
            <a:off x="9391651" y="4320032"/>
            <a:ext cx="18370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3</a:t>
            </a:r>
          </a:p>
        </p:txBody>
      </p:sp>
      <p:sp>
        <p:nvSpPr>
          <p:cNvPr id="79" name="TextBox 78">
            <a:extLst>
              <a:ext uri="{FF2B5EF4-FFF2-40B4-BE49-F238E27FC236}">
                <a16:creationId xmlns:a16="http://schemas.microsoft.com/office/drawing/2014/main" id="{C025F266-C66D-AA4A-AC3E-78C8D10535A9}"/>
              </a:ext>
            </a:extLst>
          </p:cNvPr>
          <p:cNvSpPr txBox="1"/>
          <p:nvPr/>
        </p:nvSpPr>
        <p:spPr>
          <a:xfrm>
            <a:off x="9788820" y="4314959"/>
            <a:ext cx="18370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4</a:t>
            </a:r>
          </a:p>
        </p:txBody>
      </p:sp>
      <p:sp>
        <p:nvSpPr>
          <p:cNvPr id="80" name="TextBox 79">
            <a:extLst>
              <a:ext uri="{FF2B5EF4-FFF2-40B4-BE49-F238E27FC236}">
                <a16:creationId xmlns:a16="http://schemas.microsoft.com/office/drawing/2014/main" id="{0C2B7CC6-E427-EB4E-8CA4-A98FBD03B6DC}"/>
              </a:ext>
            </a:extLst>
          </p:cNvPr>
          <p:cNvSpPr txBox="1"/>
          <p:nvPr/>
        </p:nvSpPr>
        <p:spPr>
          <a:xfrm>
            <a:off x="10652050" y="4322849"/>
            <a:ext cx="366445"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400" dirty="0">
                <a:solidFill>
                  <a:srgbClr val="000000"/>
                </a:solidFill>
                <a:sym typeface="Calibri"/>
              </a:rPr>
              <a:t>300</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81" name="TextBox 80">
            <a:extLst>
              <a:ext uri="{FF2B5EF4-FFF2-40B4-BE49-F238E27FC236}">
                <a16:creationId xmlns:a16="http://schemas.microsoft.com/office/drawing/2014/main" id="{91F69A95-4CB8-034B-8370-F49043920A1E}"/>
              </a:ext>
            </a:extLst>
          </p:cNvPr>
          <p:cNvSpPr txBox="1"/>
          <p:nvPr/>
        </p:nvSpPr>
        <p:spPr>
          <a:xfrm>
            <a:off x="1791371" y="1217290"/>
            <a:ext cx="303570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Sparse (or local) representation</a:t>
            </a:r>
          </a:p>
        </p:txBody>
      </p:sp>
      <p:sp>
        <p:nvSpPr>
          <p:cNvPr id="82" name="TextBox 81">
            <a:extLst>
              <a:ext uri="{FF2B5EF4-FFF2-40B4-BE49-F238E27FC236}">
                <a16:creationId xmlns:a16="http://schemas.microsoft.com/office/drawing/2014/main" id="{A1D675C8-8312-4B49-BA41-E066653CF5CE}"/>
              </a:ext>
            </a:extLst>
          </p:cNvPr>
          <p:cNvSpPr txBox="1"/>
          <p:nvPr/>
        </p:nvSpPr>
        <p:spPr>
          <a:xfrm>
            <a:off x="2132641" y="3658743"/>
            <a:ext cx="359438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Distributed (or dense) representation</a:t>
            </a:r>
          </a:p>
        </p:txBody>
      </p:sp>
      <p:sp>
        <p:nvSpPr>
          <p:cNvPr id="83" name="TextBox 82">
            <a:extLst>
              <a:ext uri="{FF2B5EF4-FFF2-40B4-BE49-F238E27FC236}">
                <a16:creationId xmlns:a16="http://schemas.microsoft.com/office/drawing/2014/main" id="{1D6D7067-95D0-414D-8158-F3BCA6D30601}"/>
              </a:ext>
            </a:extLst>
          </p:cNvPr>
          <p:cNvSpPr txBox="1"/>
          <p:nvPr/>
        </p:nvSpPr>
        <p:spPr>
          <a:xfrm>
            <a:off x="647665" y="5232477"/>
            <a:ext cx="126059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dirty="0">
                <a:ln>
                  <a:noFill/>
                </a:ln>
                <a:solidFill>
                  <a:srgbClr val="000000"/>
                </a:solidFill>
                <a:effectLst/>
                <a:uFillTx/>
                <a:latin typeface="+mn-lt"/>
                <a:ea typeface="+mn-ea"/>
                <a:cs typeface="+mn-cs"/>
                <a:sym typeface="Calibri"/>
              </a:rPr>
              <a:t>Context-free</a:t>
            </a:r>
          </a:p>
        </p:txBody>
      </p:sp>
      <p:cxnSp>
        <p:nvCxnSpPr>
          <p:cNvPr id="85" name="Straight Arrow Connector 84">
            <a:extLst>
              <a:ext uri="{FF2B5EF4-FFF2-40B4-BE49-F238E27FC236}">
                <a16:creationId xmlns:a16="http://schemas.microsoft.com/office/drawing/2014/main" id="{51EACB75-575D-F54A-BD8B-988F25B54C4E}"/>
              </a:ext>
            </a:extLst>
          </p:cNvPr>
          <p:cNvCxnSpPr>
            <a:stCxn id="64" idx="1"/>
            <a:endCxn id="83" idx="3"/>
          </p:cNvCxnSpPr>
          <p:nvPr/>
        </p:nvCxnSpPr>
        <p:spPr>
          <a:xfrm flipH="1">
            <a:off x="1908264" y="4855719"/>
            <a:ext cx="978380" cy="561423"/>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7" name="Straight Arrow Connector 86">
            <a:extLst>
              <a:ext uri="{FF2B5EF4-FFF2-40B4-BE49-F238E27FC236}">
                <a16:creationId xmlns:a16="http://schemas.microsoft.com/office/drawing/2014/main" id="{792A06EE-F040-014D-80A7-1C87421E9635}"/>
              </a:ext>
            </a:extLst>
          </p:cNvPr>
          <p:cNvCxnSpPr>
            <a:stCxn id="66" idx="1"/>
            <a:endCxn id="83" idx="3"/>
          </p:cNvCxnSpPr>
          <p:nvPr/>
        </p:nvCxnSpPr>
        <p:spPr>
          <a:xfrm flipH="1">
            <a:off x="1908264" y="5299061"/>
            <a:ext cx="1689578" cy="118081"/>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9" name="Straight Arrow Connector 88">
            <a:extLst>
              <a:ext uri="{FF2B5EF4-FFF2-40B4-BE49-F238E27FC236}">
                <a16:creationId xmlns:a16="http://schemas.microsoft.com/office/drawing/2014/main" id="{B8087344-A59B-A54E-B40F-332A51D011E0}"/>
              </a:ext>
            </a:extLst>
          </p:cNvPr>
          <p:cNvCxnSpPr>
            <a:stCxn id="65" idx="1"/>
            <a:endCxn id="83" idx="3"/>
          </p:cNvCxnSpPr>
          <p:nvPr/>
        </p:nvCxnSpPr>
        <p:spPr>
          <a:xfrm flipH="1" flipV="1">
            <a:off x="1908264" y="5417142"/>
            <a:ext cx="936318" cy="448921"/>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A94FE514-314F-1B4D-B3D4-51A42AFA3234}"/>
              </a:ext>
            </a:extLst>
          </p:cNvPr>
          <p:cNvSpPr txBox="1"/>
          <p:nvPr/>
        </p:nvSpPr>
        <p:spPr>
          <a:xfrm>
            <a:off x="6769444" y="5613125"/>
            <a:ext cx="145885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1" u="none" strike="noStrike" cap="none" spc="0" normalizeH="0" baseline="0" dirty="0">
                <a:ln>
                  <a:noFill/>
                </a:ln>
                <a:solidFill>
                  <a:srgbClr val="000000"/>
                </a:solidFill>
                <a:effectLst/>
                <a:uFillTx/>
                <a:latin typeface="+mn-lt"/>
                <a:ea typeface="+mn-ea"/>
                <a:cs typeface="+mn-cs"/>
                <a:sym typeface="Calibri"/>
              </a:rPr>
              <a:t>Context-aware</a:t>
            </a:r>
          </a:p>
        </p:txBody>
      </p:sp>
      <p:cxnSp>
        <p:nvCxnSpPr>
          <p:cNvPr id="92" name="Straight Arrow Connector 91">
            <a:extLst>
              <a:ext uri="{FF2B5EF4-FFF2-40B4-BE49-F238E27FC236}">
                <a16:creationId xmlns:a16="http://schemas.microsoft.com/office/drawing/2014/main" id="{9B01564D-FC67-9E4C-80D5-04E7FC7B1C1F}"/>
              </a:ext>
            </a:extLst>
          </p:cNvPr>
          <p:cNvCxnSpPr>
            <a:stCxn id="68" idx="3"/>
            <a:endCxn id="90" idx="1"/>
          </p:cNvCxnSpPr>
          <p:nvPr/>
        </p:nvCxnSpPr>
        <p:spPr>
          <a:xfrm>
            <a:off x="5634322" y="5541989"/>
            <a:ext cx="1135122" cy="255801"/>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4" name="Straight Arrow Connector 93">
            <a:extLst>
              <a:ext uri="{FF2B5EF4-FFF2-40B4-BE49-F238E27FC236}">
                <a16:creationId xmlns:a16="http://schemas.microsoft.com/office/drawing/2014/main" id="{2301A162-55D3-A54B-BF0E-8BFD7A3E37DB}"/>
              </a:ext>
            </a:extLst>
          </p:cNvPr>
          <p:cNvCxnSpPr>
            <a:stCxn id="69" idx="3"/>
            <a:endCxn id="90" idx="1"/>
          </p:cNvCxnSpPr>
          <p:nvPr/>
        </p:nvCxnSpPr>
        <p:spPr>
          <a:xfrm>
            <a:off x="5521955" y="4848588"/>
            <a:ext cx="1247489" cy="949202"/>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8C1B2317-7189-D546-9E32-3DC405F26D84}"/>
              </a:ext>
            </a:extLst>
          </p:cNvPr>
          <p:cNvSpPr txBox="1"/>
          <p:nvPr/>
        </p:nvSpPr>
        <p:spPr>
          <a:xfrm>
            <a:off x="7380170" y="3715959"/>
            <a:ext cx="4390367" cy="369330"/>
          </a:xfrm>
          <a:prstGeom prst="rect">
            <a:avLst/>
          </a:prstGeom>
          <a:solidFill>
            <a:srgbClr val="FFC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In practice, performs much better to One-hot </a:t>
            </a:r>
          </a:p>
        </p:txBody>
      </p:sp>
    </p:spTree>
    <p:extLst>
      <p:ext uri="{BB962C8B-B14F-4D97-AF65-F5344CB8AC3E}">
        <p14:creationId xmlns:p14="http://schemas.microsoft.com/office/powerpoint/2010/main" val="3168949276"/>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ounded Rectangle 117">
            <a:extLst>
              <a:ext uri="{FF2B5EF4-FFF2-40B4-BE49-F238E27FC236}">
                <a16:creationId xmlns:a16="http://schemas.microsoft.com/office/drawing/2014/main" id="{76D33705-137E-AF48-B797-E3B4F2E2D2A9}"/>
              </a:ext>
            </a:extLst>
          </p:cNvPr>
          <p:cNvSpPr/>
          <p:nvPr/>
        </p:nvSpPr>
        <p:spPr>
          <a:xfrm>
            <a:off x="3451746" y="1172234"/>
            <a:ext cx="4191446" cy="2902689"/>
          </a:xfrm>
          <a:prstGeom prst="roundRect">
            <a:avLst>
              <a:gd name="adj" fmla="val 5263"/>
            </a:avLst>
          </a:prstGeom>
          <a:noFill/>
          <a:ln w="9525" cap="flat">
            <a:solidFill>
              <a:schemeClr val="tx1"/>
            </a:solidFill>
            <a:prstDash val="dash"/>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nvGrpSpPr>
          <p:cNvPr id="65" name="Group 64">
            <a:extLst>
              <a:ext uri="{FF2B5EF4-FFF2-40B4-BE49-F238E27FC236}">
                <a16:creationId xmlns:a16="http://schemas.microsoft.com/office/drawing/2014/main" id="{9C65DABC-8336-6241-9250-28968436A802}"/>
              </a:ext>
            </a:extLst>
          </p:cNvPr>
          <p:cNvGrpSpPr/>
          <p:nvPr/>
        </p:nvGrpSpPr>
        <p:grpSpPr>
          <a:xfrm>
            <a:off x="4423074" y="1864302"/>
            <a:ext cx="3028004" cy="763901"/>
            <a:chOff x="4846841" y="1389334"/>
            <a:chExt cx="3236965" cy="763901"/>
          </a:xfrm>
        </p:grpSpPr>
        <p:sp>
          <p:nvSpPr>
            <p:cNvPr id="69" name="Rounded Rectangle 68">
              <a:extLst>
                <a:ext uri="{FF2B5EF4-FFF2-40B4-BE49-F238E27FC236}">
                  <a16:creationId xmlns:a16="http://schemas.microsoft.com/office/drawing/2014/main" id="{1AB3C724-AE86-B143-929B-F143DB15CE69}"/>
                </a:ext>
              </a:extLst>
            </p:cNvPr>
            <p:cNvSpPr/>
            <p:nvPr/>
          </p:nvSpPr>
          <p:spPr>
            <a:xfrm>
              <a:off x="4846841" y="1389334"/>
              <a:ext cx="1654778" cy="369330"/>
            </a:xfrm>
            <a:prstGeom prst="roundRect">
              <a:avLst/>
            </a:prstGeom>
            <a:solidFill>
              <a:schemeClr val="accent5">
                <a:lumMod val="60000"/>
                <a:lumOff val="40000"/>
              </a:schemeClr>
            </a:solidFill>
            <a:ln w="25400" cap="flat">
              <a:solidFill>
                <a:schemeClr val="tx1"/>
              </a:solidFill>
              <a:prstDash val="sysDot"/>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0" name="Rectangle 69">
              <a:extLst>
                <a:ext uri="{FF2B5EF4-FFF2-40B4-BE49-F238E27FC236}">
                  <a16:creationId xmlns:a16="http://schemas.microsoft.com/office/drawing/2014/main" id="{DD00DF2D-9563-184A-B230-B0CBD86FD990}"/>
                </a:ext>
              </a:extLst>
            </p:cNvPr>
            <p:cNvSpPr/>
            <p:nvPr/>
          </p:nvSpPr>
          <p:spPr>
            <a:xfrm>
              <a:off x="6586829" y="1411371"/>
              <a:ext cx="536986" cy="523754"/>
            </a:xfrm>
            <a:prstGeom prst="rect">
              <a:avLst/>
            </a:prstGeom>
            <a:solidFill>
              <a:schemeClr val="accent5">
                <a:lumMod val="60000"/>
                <a:lumOff val="40000"/>
              </a:schemeClr>
            </a:solidFill>
            <a:ln w="25400" cap="flat">
              <a:solidFill>
                <a:schemeClr val="accent5">
                  <a:lumMod val="60000"/>
                  <a:lumOff val="40000"/>
                </a:schemeClr>
              </a:solidFill>
              <a:prstDash val="solid"/>
              <a:round/>
            </a:ln>
            <a:effectLst>
              <a:outerShdw dist="23000" sx="1000" sy="1000" rotWithShape="0">
                <a:srgbClr val="000000"/>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68" name="Rounded Rectangle 67">
              <a:extLst>
                <a:ext uri="{FF2B5EF4-FFF2-40B4-BE49-F238E27FC236}">
                  <a16:creationId xmlns:a16="http://schemas.microsoft.com/office/drawing/2014/main" id="{94CE6424-0234-CC40-9801-79004B8987BA}"/>
                </a:ext>
              </a:extLst>
            </p:cNvPr>
            <p:cNvSpPr/>
            <p:nvPr/>
          </p:nvSpPr>
          <p:spPr>
            <a:xfrm>
              <a:off x="6366300" y="1389334"/>
              <a:ext cx="1717506" cy="763901"/>
            </a:xfrm>
            <a:prstGeom prst="roundRect">
              <a:avLst/>
            </a:prstGeom>
            <a:solidFill>
              <a:schemeClr val="accent5">
                <a:lumMod val="60000"/>
                <a:lumOff val="40000"/>
              </a:schemeClr>
            </a:solidFill>
            <a:ln w="25400" cap="flat">
              <a:solidFill>
                <a:schemeClr val="tx1"/>
              </a:solidFill>
              <a:prstDash val="sysDot"/>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
        <p:nvSpPr>
          <p:cNvPr id="2" name="Slide Number Placeholder 1">
            <a:extLst>
              <a:ext uri="{FF2B5EF4-FFF2-40B4-BE49-F238E27FC236}">
                <a16:creationId xmlns:a16="http://schemas.microsoft.com/office/drawing/2014/main" id="{DBD59E09-9B79-45A8-B5AC-3E49CBFFB32D}"/>
              </a:ext>
            </a:extLst>
          </p:cNvPr>
          <p:cNvSpPr>
            <a:spLocks noGrp="1"/>
          </p:cNvSpPr>
          <p:nvPr>
            <p:ph type="sldNum" sz="quarter" idx="2"/>
          </p:nvPr>
        </p:nvSpPr>
        <p:spPr>
          <a:xfrm>
            <a:off x="10951314" y="7392085"/>
            <a:ext cx="146817" cy="200037"/>
          </a:xfrm>
        </p:spPr>
        <p:txBody>
          <a:bodyPr/>
          <a:lstStyle/>
          <a:p>
            <a:fld id="{86CB4B4D-7CA3-9044-876B-883B54F8677D}" type="slidenum">
              <a:rPr lang="en-US">
                <a:latin typeface="IBM Plex Sans" panose="020B0503050203000203" pitchFamily="34" charset="77"/>
              </a:rPr>
              <a:t>97</a:t>
            </a:fld>
            <a:endParaRPr lang="en-US">
              <a:latin typeface="IBM Plex Sans" panose="020B0503050203000203" pitchFamily="34" charset="77"/>
            </a:endParaRPr>
          </a:p>
        </p:txBody>
      </p:sp>
      <p:sp>
        <p:nvSpPr>
          <p:cNvPr id="3" name="Title 2">
            <a:extLst>
              <a:ext uri="{FF2B5EF4-FFF2-40B4-BE49-F238E27FC236}">
                <a16:creationId xmlns:a16="http://schemas.microsoft.com/office/drawing/2014/main" id="{96A50600-F040-4C74-8E00-32FE5D06E2C0}"/>
              </a:ext>
            </a:extLst>
          </p:cNvPr>
          <p:cNvSpPr>
            <a:spLocks noGrp="1"/>
          </p:cNvSpPr>
          <p:nvPr>
            <p:ph type="title"/>
          </p:nvPr>
        </p:nvSpPr>
        <p:spPr/>
        <p:txBody>
          <a:bodyPr lIns="0" tIns="0" rIns="0" bIns="0" anchor="t">
            <a:normAutofit/>
          </a:bodyPr>
          <a:lstStyle/>
          <a:p>
            <a:r>
              <a:rPr lang="en-US" dirty="0">
                <a:latin typeface="IBM Plex Sans" panose="020B0503050203000203" pitchFamily="34" charset="77"/>
              </a:rPr>
              <a:t>DL for ER Landscape</a:t>
            </a:r>
          </a:p>
        </p:txBody>
      </p:sp>
      <p:sp>
        <p:nvSpPr>
          <p:cNvPr id="9" name="Rounded Rectangle 8">
            <a:extLst>
              <a:ext uri="{FF2B5EF4-FFF2-40B4-BE49-F238E27FC236}">
                <a16:creationId xmlns:a16="http://schemas.microsoft.com/office/drawing/2014/main" id="{1A9B8D64-4252-5F4E-B889-F03B701F439E}"/>
              </a:ext>
            </a:extLst>
          </p:cNvPr>
          <p:cNvSpPr/>
          <p:nvPr/>
        </p:nvSpPr>
        <p:spPr>
          <a:xfrm>
            <a:off x="6693153" y="4985675"/>
            <a:ext cx="1133090" cy="548694"/>
          </a:xfrm>
          <a:prstGeom prst="round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sp>
        <p:nvSpPr>
          <p:cNvPr id="10" name="TextBox 9">
            <a:extLst>
              <a:ext uri="{FF2B5EF4-FFF2-40B4-BE49-F238E27FC236}">
                <a16:creationId xmlns:a16="http://schemas.microsoft.com/office/drawing/2014/main" id="{3D7522CF-471A-DE45-9EC2-5467BEE0DDA2}"/>
              </a:ext>
            </a:extLst>
          </p:cNvPr>
          <p:cNvSpPr txBox="1"/>
          <p:nvPr/>
        </p:nvSpPr>
        <p:spPr>
          <a:xfrm>
            <a:off x="6752582" y="5121615"/>
            <a:ext cx="1003801" cy="307777"/>
          </a:xfrm>
          <a:prstGeom prst="rect">
            <a:avLst/>
          </a:prstGeom>
          <a:noFill/>
        </p:spPr>
        <p:txBody>
          <a:bodyPr wrap="none" rtlCol="0">
            <a:spAutoFit/>
          </a:bodyPr>
          <a:lstStyle/>
          <a:p>
            <a:r>
              <a:rPr lang="en-US" sz="1400" dirty="0">
                <a:latin typeface="IBM Plex Sans" panose="020B0503050203000203" pitchFamily="34" charset="77"/>
              </a:rPr>
              <a:t>Clustering</a:t>
            </a:r>
          </a:p>
        </p:txBody>
      </p:sp>
      <p:sp>
        <p:nvSpPr>
          <p:cNvPr id="11" name="Rectangle 10">
            <a:extLst>
              <a:ext uri="{FF2B5EF4-FFF2-40B4-BE49-F238E27FC236}">
                <a16:creationId xmlns:a16="http://schemas.microsoft.com/office/drawing/2014/main" id="{1784C934-4549-784B-8B70-106F41BCA5B9}"/>
              </a:ext>
            </a:extLst>
          </p:cNvPr>
          <p:cNvSpPr/>
          <p:nvPr/>
        </p:nvSpPr>
        <p:spPr>
          <a:xfrm>
            <a:off x="1394254" y="4995315"/>
            <a:ext cx="1133090" cy="550621"/>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sp>
        <p:nvSpPr>
          <p:cNvPr id="12" name="TextBox 11">
            <a:extLst>
              <a:ext uri="{FF2B5EF4-FFF2-40B4-BE49-F238E27FC236}">
                <a16:creationId xmlns:a16="http://schemas.microsoft.com/office/drawing/2014/main" id="{ADE1299B-24BF-4C48-8374-12D0943361F2}"/>
              </a:ext>
            </a:extLst>
          </p:cNvPr>
          <p:cNvSpPr txBox="1"/>
          <p:nvPr/>
        </p:nvSpPr>
        <p:spPr>
          <a:xfrm>
            <a:off x="1510326" y="5111118"/>
            <a:ext cx="930063" cy="307777"/>
          </a:xfrm>
          <a:prstGeom prst="rect">
            <a:avLst/>
          </a:prstGeom>
          <a:noFill/>
        </p:spPr>
        <p:txBody>
          <a:bodyPr wrap="none" rtlCol="0">
            <a:spAutoFit/>
          </a:bodyPr>
          <a:lstStyle/>
          <a:p>
            <a:r>
              <a:rPr lang="en-US" sz="1400" dirty="0">
                <a:latin typeface="IBM Plex Sans" panose="020B0503050203000203" pitchFamily="34" charset="77"/>
              </a:rPr>
              <a:t>Mentions</a:t>
            </a:r>
          </a:p>
        </p:txBody>
      </p:sp>
      <p:sp>
        <p:nvSpPr>
          <p:cNvPr id="13" name="Rectangle 12">
            <a:extLst>
              <a:ext uri="{FF2B5EF4-FFF2-40B4-BE49-F238E27FC236}">
                <a16:creationId xmlns:a16="http://schemas.microsoft.com/office/drawing/2014/main" id="{C5F9EAE5-7C72-BB42-9E40-D6F96032BD40}"/>
              </a:ext>
            </a:extLst>
          </p:cNvPr>
          <p:cNvSpPr/>
          <p:nvPr/>
        </p:nvSpPr>
        <p:spPr>
          <a:xfrm>
            <a:off x="8506187" y="4952841"/>
            <a:ext cx="1228725" cy="614362"/>
          </a:xfrm>
          <a:prstGeom prst="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sp>
        <p:nvSpPr>
          <p:cNvPr id="14" name="TextBox 13">
            <a:extLst>
              <a:ext uri="{FF2B5EF4-FFF2-40B4-BE49-F238E27FC236}">
                <a16:creationId xmlns:a16="http://schemas.microsoft.com/office/drawing/2014/main" id="{F3A38B8E-8E94-2345-91AB-99D5D6722C6C}"/>
              </a:ext>
            </a:extLst>
          </p:cNvPr>
          <p:cNvSpPr txBox="1"/>
          <p:nvPr/>
        </p:nvSpPr>
        <p:spPr>
          <a:xfrm>
            <a:off x="8591017" y="4998412"/>
            <a:ext cx="1059063" cy="523220"/>
          </a:xfrm>
          <a:prstGeom prst="rect">
            <a:avLst/>
          </a:prstGeom>
          <a:noFill/>
        </p:spPr>
        <p:txBody>
          <a:bodyPr wrap="square" rtlCol="0">
            <a:spAutoFit/>
          </a:bodyPr>
          <a:lstStyle/>
          <a:p>
            <a:pPr algn="ctr"/>
            <a:r>
              <a:rPr lang="en-US" sz="1400" dirty="0">
                <a:latin typeface="IBM Plex Sans" panose="020B0503050203000203" pitchFamily="34" charset="77"/>
              </a:rPr>
              <a:t>Resolved Entities</a:t>
            </a:r>
          </a:p>
        </p:txBody>
      </p:sp>
      <p:cxnSp>
        <p:nvCxnSpPr>
          <p:cNvPr id="25" name="Straight Arrow Connector 24">
            <a:extLst>
              <a:ext uri="{FF2B5EF4-FFF2-40B4-BE49-F238E27FC236}">
                <a16:creationId xmlns:a16="http://schemas.microsoft.com/office/drawing/2014/main" id="{E1A642E7-2D05-A243-80BA-D2B01AC4CB85}"/>
              </a:ext>
            </a:extLst>
          </p:cNvPr>
          <p:cNvCxnSpPr>
            <a:cxnSpLocks/>
            <a:stCxn id="11" idx="3"/>
            <a:endCxn id="105" idx="1"/>
          </p:cNvCxnSpPr>
          <p:nvPr/>
        </p:nvCxnSpPr>
        <p:spPr>
          <a:xfrm flipV="1">
            <a:off x="2527344" y="5266341"/>
            <a:ext cx="613739" cy="42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DF15697-62B8-9C4B-B990-8A4D69F5875F}"/>
              </a:ext>
            </a:extLst>
          </p:cNvPr>
          <p:cNvCxnSpPr>
            <a:cxnSpLocks/>
            <a:stCxn id="105" idx="3"/>
            <a:endCxn id="103" idx="1"/>
          </p:cNvCxnSpPr>
          <p:nvPr/>
        </p:nvCxnSpPr>
        <p:spPr>
          <a:xfrm flipV="1">
            <a:off x="4274173" y="5265007"/>
            <a:ext cx="714130" cy="13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F37CAD4-50CF-714C-9CE3-62CF47ED7AFD}"/>
              </a:ext>
            </a:extLst>
          </p:cNvPr>
          <p:cNvCxnSpPr>
            <a:cxnSpLocks/>
            <a:stCxn id="103" idx="3"/>
            <a:endCxn id="9" idx="1"/>
          </p:cNvCxnSpPr>
          <p:nvPr/>
        </p:nvCxnSpPr>
        <p:spPr>
          <a:xfrm flipV="1">
            <a:off x="6121393" y="5260022"/>
            <a:ext cx="571760" cy="49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D9E42BA-A547-6541-86BC-39FA09024C4E}"/>
              </a:ext>
            </a:extLst>
          </p:cNvPr>
          <p:cNvCxnSpPr>
            <a:cxnSpLocks/>
            <a:stCxn id="9" idx="3"/>
            <a:endCxn id="13" idx="1"/>
          </p:cNvCxnSpPr>
          <p:nvPr/>
        </p:nvCxnSpPr>
        <p:spPr>
          <a:xfrm>
            <a:off x="7826243" y="5260022"/>
            <a:ext cx="67994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78669CBE-C5AD-7548-BC17-8BDF5EE083E1}"/>
              </a:ext>
            </a:extLst>
          </p:cNvPr>
          <p:cNvSpPr txBox="1"/>
          <p:nvPr/>
        </p:nvSpPr>
        <p:spPr>
          <a:xfrm>
            <a:off x="5983937" y="2279085"/>
            <a:ext cx="132664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IBM Plex Sans" panose="020B0503050203000203" pitchFamily="34" charset="77"/>
                <a:sym typeface="Calibri"/>
              </a:rPr>
              <a:t>Active Learning</a:t>
            </a:r>
          </a:p>
        </p:txBody>
      </p:sp>
      <p:cxnSp>
        <p:nvCxnSpPr>
          <p:cNvPr id="53" name="Elbow Connector 52">
            <a:extLst>
              <a:ext uri="{FF2B5EF4-FFF2-40B4-BE49-F238E27FC236}">
                <a16:creationId xmlns:a16="http://schemas.microsoft.com/office/drawing/2014/main" id="{D42F9A82-144C-BB4A-8FC1-1D23FFE1CA47}"/>
              </a:ext>
            </a:extLst>
          </p:cNvPr>
          <p:cNvCxnSpPr>
            <a:cxnSpLocks/>
            <a:stCxn id="37" idx="3"/>
            <a:endCxn id="66" idx="1"/>
          </p:cNvCxnSpPr>
          <p:nvPr/>
        </p:nvCxnSpPr>
        <p:spPr>
          <a:xfrm>
            <a:off x="7310581" y="3460492"/>
            <a:ext cx="1265533" cy="173790"/>
          </a:xfrm>
          <a:prstGeom prst="bentConnector3">
            <a:avLst>
              <a:gd name="adj1" fmla="val 50000"/>
            </a:avLst>
          </a:prstGeom>
          <a:noFill/>
          <a:ln w="9525" cap="flat">
            <a:solidFill>
              <a:schemeClr val="tx1"/>
            </a:solidFill>
            <a:prstDash val="sysDash"/>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1EAE759E-14AC-A64F-A676-07734FFDF3C8}"/>
              </a:ext>
            </a:extLst>
          </p:cNvPr>
          <p:cNvCxnSpPr>
            <a:cxnSpLocks/>
          </p:cNvCxnSpPr>
          <p:nvPr/>
        </p:nvCxnSpPr>
        <p:spPr>
          <a:xfrm>
            <a:off x="3538701" y="4074923"/>
            <a:ext cx="1449602" cy="975593"/>
          </a:xfrm>
          <a:prstGeom prst="line">
            <a:avLst/>
          </a:prstGeom>
          <a:noFill/>
          <a:ln w="9525" cap="flat">
            <a:solidFill>
              <a:schemeClr val="tx1"/>
            </a:solidFill>
            <a:prstDash val="dash"/>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FA895370-5D79-7A40-81D5-54A553E73DB8}"/>
              </a:ext>
            </a:extLst>
          </p:cNvPr>
          <p:cNvCxnSpPr>
            <a:cxnSpLocks/>
          </p:cNvCxnSpPr>
          <p:nvPr/>
        </p:nvCxnSpPr>
        <p:spPr>
          <a:xfrm flipH="1">
            <a:off x="6108843" y="4074923"/>
            <a:ext cx="1446467" cy="975593"/>
          </a:xfrm>
          <a:prstGeom prst="line">
            <a:avLst/>
          </a:prstGeom>
          <a:noFill/>
          <a:ln w="9525" cap="flat">
            <a:solidFill>
              <a:schemeClr val="tx1"/>
            </a:solidFill>
            <a:prstDash val="dash"/>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TextBox 65">
            <a:extLst>
              <a:ext uri="{FF2B5EF4-FFF2-40B4-BE49-F238E27FC236}">
                <a16:creationId xmlns:a16="http://schemas.microsoft.com/office/drawing/2014/main" id="{877ED69D-A3D7-1743-9B5F-60C6EFDF24D8}"/>
              </a:ext>
            </a:extLst>
          </p:cNvPr>
          <p:cNvSpPr txBox="1"/>
          <p:nvPr/>
        </p:nvSpPr>
        <p:spPr>
          <a:xfrm>
            <a:off x="8576114" y="3218784"/>
            <a:ext cx="2418988" cy="830995"/>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dirty="0" err="1">
                <a:ln>
                  <a:noFill/>
                </a:ln>
                <a:solidFill>
                  <a:srgbClr val="000000"/>
                </a:solidFill>
                <a:effectLst/>
                <a:uFillTx/>
                <a:latin typeface="IBM Plex Sans" panose="020B0503050203000203" pitchFamily="34" charset="77"/>
                <a:sym typeface="Calibri"/>
              </a:rPr>
              <a:t>DeepMatcher</a:t>
            </a:r>
            <a:r>
              <a:rPr kumimoji="0" lang="en-US" sz="1200" b="1" i="0" u="none" strike="noStrike" cap="none" spc="0" normalizeH="0" baseline="0" dirty="0">
                <a:ln>
                  <a:noFill/>
                </a:ln>
                <a:solidFill>
                  <a:srgbClr val="000000"/>
                </a:solidFill>
                <a:effectLst/>
                <a:uFillTx/>
                <a:latin typeface="IBM Plex Sans" panose="020B0503050203000203" pitchFamily="34" charset="77"/>
                <a:sym typeface="Calibri"/>
              </a:rPr>
              <a:t>: </a:t>
            </a:r>
            <a:r>
              <a:rPr kumimoji="0" lang="en-US" sz="1200" b="0" i="0" u="none" strike="noStrike" cap="none" spc="0" normalizeH="0" baseline="0" dirty="0" err="1">
                <a:ln>
                  <a:noFill/>
                </a:ln>
                <a:solidFill>
                  <a:srgbClr val="000000"/>
                </a:solidFill>
                <a:effectLst/>
                <a:uFillTx/>
                <a:latin typeface="IBM Plex Sans" panose="020B0503050203000203" pitchFamily="34" charset="77"/>
                <a:sym typeface="Calibri"/>
              </a:rPr>
              <a:t>Mugdal</a:t>
            </a:r>
            <a:r>
              <a:rPr kumimoji="0" lang="en-US" sz="1200" b="0" i="0" u="none" strike="noStrike" cap="none" spc="0" normalizeH="0" baseline="0" dirty="0">
                <a:ln>
                  <a:noFill/>
                </a:ln>
                <a:solidFill>
                  <a:srgbClr val="000000"/>
                </a:solidFill>
                <a:effectLst/>
                <a:uFillTx/>
                <a:latin typeface="IBM Plex Sans" panose="020B0503050203000203" pitchFamily="34" charset="77"/>
                <a:sym typeface="Calibri"/>
              </a:rPr>
              <a:t> et al., SIGMOD 2017</a:t>
            </a:r>
          </a:p>
          <a:p>
            <a:pPr hangingPunct="0"/>
            <a:r>
              <a:rPr lang="en-US" sz="1200" b="1" dirty="0" err="1">
                <a:latin typeface="IBM Plex Sans" panose="020B0503050203000203" pitchFamily="34" charset="0"/>
              </a:rPr>
              <a:t>DeepER</a:t>
            </a:r>
            <a:r>
              <a:rPr lang="en-US" sz="1200" b="1" dirty="0">
                <a:latin typeface="IBM Plex Sans" panose="020B0503050203000203" pitchFamily="34" charset="0"/>
              </a:rPr>
              <a:t>:</a:t>
            </a:r>
            <a:r>
              <a:rPr lang="en-US" sz="1200" dirty="0">
                <a:latin typeface="IBM Plex Sans" panose="020B0503050203000203" pitchFamily="34" charset="0"/>
              </a:rPr>
              <a:t>  </a:t>
            </a:r>
            <a:r>
              <a:rPr lang="en-US" sz="1200" dirty="0" err="1">
                <a:latin typeface="IBM Plex Sans" panose="020B0503050203000203" pitchFamily="34" charset="77"/>
              </a:rPr>
              <a:t>Ebraheem</a:t>
            </a:r>
            <a:r>
              <a:rPr lang="en-US" sz="1200" dirty="0">
                <a:latin typeface="IBM Plex Sans" panose="020B0503050203000203" pitchFamily="34" charset="77"/>
              </a:rPr>
              <a:t> et al., VLDB 2018</a:t>
            </a:r>
            <a:endParaRPr kumimoji="0" lang="en-US" sz="1200" b="0" i="0" u="none" strike="noStrike" cap="none" spc="0" normalizeH="0" baseline="0" dirty="0">
              <a:ln>
                <a:noFill/>
              </a:ln>
              <a:solidFill>
                <a:srgbClr val="000000"/>
              </a:solidFill>
              <a:effectLst/>
              <a:uFillTx/>
              <a:latin typeface="IBM Plex Sans" panose="020B0503050203000203" pitchFamily="34" charset="77"/>
              <a:sym typeface="Calibri"/>
            </a:endParaRPr>
          </a:p>
        </p:txBody>
      </p:sp>
      <p:sp>
        <p:nvSpPr>
          <p:cNvPr id="75" name="TextBox 74">
            <a:extLst>
              <a:ext uri="{FF2B5EF4-FFF2-40B4-BE49-F238E27FC236}">
                <a16:creationId xmlns:a16="http://schemas.microsoft.com/office/drawing/2014/main" id="{80600D2F-EAA3-C44D-ACCB-13CFFC17F6C1}"/>
              </a:ext>
            </a:extLst>
          </p:cNvPr>
          <p:cNvSpPr txBox="1"/>
          <p:nvPr/>
        </p:nvSpPr>
        <p:spPr>
          <a:xfrm>
            <a:off x="8591017" y="2442404"/>
            <a:ext cx="2349359" cy="276997"/>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dirty="0">
                <a:ln>
                  <a:noFill/>
                </a:ln>
                <a:solidFill>
                  <a:srgbClr val="000000"/>
                </a:solidFill>
                <a:effectLst/>
                <a:uFillTx/>
                <a:latin typeface="IBM Plex Sans" panose="020B0503050203000203" pitchFamily="34" charset="77"/>
                <a:sym typeface="Calibri"/>
              </a:rPr>
              <a:t>DTAL:</a:t>
            </a:r>
            <a:r>
              <a:rPr kumimoji="0" lang="en-US" sz="1200" b="0" i="0" u="none" strike="noStrike" cap="none" spc="0" normalizeH="0" baseline="0" dirty="0">
                <a:ln>
                  <a:noFill/>
                </a:ln>
                <a:solidFill>
                  <a:srgbClr val="000000"/>
                </a:solidFill>
                <a:effectLst/>
                <a:uFillTx/>
                <a:latin typeface="IBM Plex Sans" panose="020B0503050203000203" pitchFamily="34" charset="77"/>
                <a:sym typeface="Calibri"/>
              </a:rPr>
              <a:t> Kasai et al., ACL 2019</a:t>
            </a:r>
          </a:p>
        </p:txBody>
      </p:sp>
      <p:grpSp>
        <p:nvGrpSpPr>
          <p:cNvPr id="76" name="Group 75">
            <a:extLst>
              <a:ext uri="{FF2B5EF4-FFF2-40B4-BE49-F238E27FC236}">
                <a16:creationId xmlns:a16="http://schemas.microsoft.com/office/drawing/2014/main" id="{EBC98773-0F4E-C041-99BD-3AA28A7F60C9}"/>
              </a:ext>
            </a:extLst>
          </p:cNvPr>
          <p:cNvGrpSpPr/>
          <p:nvPr/>
        </p:nvGrpSpPr>
        <p:grpSpPr>
          <a:xfrm>
            <a:off x="3560328" y="1956590"/>
            <a:ext cx="790064" cy="790239"/>
            <a:chOff x="4489495" y="1431095"/>
            <a:chExt cx="790064" cy="790239"/>
          </a:xfrm>
        </p:grpSpPr>
        <p:pic>
          <p:nvPicPr>
            <p:cNvPr id="1036" name="Picture 12" descr="Image result for deep learning icon">
              <a:extLst>
                <a:ext uri="{FF2B5EF4-FFF2-40B4-BE49-F238E27FC236}">
                  <a16:creationId xmlns:a16="http://schemas.microsoft.com/office/drawing/2014/main" id="{38FCCD81-FA8F-764C-9557-C5919FB9F4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3657" y="1482251"/>
              <a:ext cx="706146" cy="706146"/>
            </a:xfrm>
            <a:prstGeom prst="rect">
              <a:avLst/>
            </a:prstGeom>
            <a:noFill/>
            <a:extLst>
              <a:ext uri="{909E8E84-426E-40DD-AFC4-6F175D3DCCD1}">
                <a14:hiddenFill xmlns:a14="http://schemas.microsoft.com/office/drawing/2010/main">
                  <a:solidFill>
                    <a:srgbClr val="FFFFFF"/>
                  </a:solidFill>
                </a14:hiddenFill>
              </a:ext>
            </a:extLst>
          </p:spPr>
        </p:pic>
        <p:sp>
          <p:nvSpPr>
            <p:cNvPr id="74" name="Oval 73">
              <a:extLst>
                <a:ext uri="{FF2B5EF4-FFF2-40B4-BE49-F238E27FC236}">
                  <a16:creationId xmlns:a16="http://schemas.microsoft.com/office/drawing/2014/main" id="{8FD8C388-F9EF-4740-AAEC-93557EB7D385}"/>
                </a:ext>
              </a:extLst>
            </p:cNvPr>
            <p:cNvSpPr/>
            <p:nvPr/>
          </p:nvSpPr>
          <p:spPr>
            <a:xfrm>
              <a:off x="4489495" y="1431095"/>
              <a:ext cx="790064" cy="790239"/>
            </a:xfrm>
            <a:prstGeom prst="ellipse">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
        <p:nvSpPr>
          <p:cNvPr id="77" name="TextBox 76">
            <a:extLst>
              <a:ext uri="{FF2B5EF4-FFF2-40B4-BE49-F238E27FC236}">
                <a16:creationId xmlns:a16="http://schemas.microsoft.com/office/drawing/2014/main" id="{97AE23BC-8DE7-9C41-97DC-B4DFCC187802}"/>
              </a:ext>
            </a:extLst>
          </p:cNvPr>
          <p:cNvSpPr txBox="1"/>
          <p:nvPr/>
        </p:nvSpPr>
        <p:spPr>
          <a:xfrm>
            <a:off x="3451745" y="1413206"/>
            <a:ext cx="956735"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400" dirty="0">
                <a:solidFill>
                  <a:srgbClr val="000000"/>
                </a:solidFill>
                <a:sym typeface="Calibri"/>
              </a:rPr>
              <a:t>Pre-t</a:t>
            </a:r>
            <a:r>
              <a:rPr kumimoji="0" lang="en-US" sz="1400" b="0" i="0" u="none" strike="noStrike" cap="none" spc="0" normalizeH="0" baseline="0" dirty="0">
                <a:ln>
                  <a:noFill/>
                </a:ln>
                <a:solidFill>
                  <a:srgbClr val="000000"/>
                </a:solidFill>
                <a:effectLst/>
                <a:uFillTx/>
                <a:latin typeface="+mn-lt"/>
                <a:ea typeface="+mn-ea"/>
                <a:cs typeface="+mn-cs"/>
                <a:sym typeface="Calibri"/>
              </a:rPr>
              <a:t>rained </a:t>
            </a:r>
          </a:p>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ER Model</a:t>
            </a:r>
          </a:p>
        </p:txBody>
      </p:sp>
      <p:sp>
        <p:nvSpPr>
          <p:cNvPr id="85" name="TextBox 84">
            <a:extLst>
              <a:ext uri="{FF2B5EF4-FFF2-40B4-BE49-F238E27FC236}">
                <a16:creationId xmlns:a16="http://schemas.microsoft.com/office/drawing/2014/main" id="{8A248305-E3E8-C448-862C-1AD1B4B0390E}"/>
              </a:ext>
            </a:extLst>
          </p:cNvPr>
          <p:cNvSpPr txBox="1"/>
          <p:nvPr/>
        </p:nvSpPr>
        <p:spPr>
          <a:xfrm>
            <a:off x="4442362" y="1905205"/>
            <a:ext cx="1628255" cy="307775"/>
          </a:xfrm>
          <a:prstGeom prst="rect">
            <a:avLst/>
          </a:prstGeom>
          <a:solidFill>
            <a:schemeClr val="accent3">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IBM Plex Sans" panose="020B0503050203000203" pitchFamily="34" charset="77"/>
                <a:sym typeface="Calibri"/>
              </a:rPr>
              <a:t>Transfer Learning</a:t>
            </a:r>
          </a:p>
        </p:txBody>
      </p:sp>
      <p:cxnSp>
        <p:nvCxnSpPr>
          <p:cNvPr id="88" name="Elbow Connector 87">
            <a:extLst>
              <a:ext uri="{FF2B5EF4-FFF2-40B4-BE49-F238E27FC236}">
                <a16:creationId xmlns:a16="http://schemas.microsoft.com/office/drawing/2014/main" id="{4C35B533-77B7-DE48-8B16-BB214F0F45E5}"/>
              </a:ext>
            </a:extLst>
          </p:cNvPr>
          <p:cNvCxnSpPr>
            <a:cxnSpLocks/>
            <a:stCxn id="74" idx="6"/>
            <a:endCxn id="37" idx="0"/>
          </p:cNvCxnSpPr>
          <p:nvPr/>
        </p:nvCxnSpPr>
        <p:spPr>
          <a:xfrm>
            <a:off x="4350392" y="2351710"/>
            <a:ext cx="1252967" cy="682789"/>
          </a:xfrm>
          <a:prstGeom prst="bentConnector2">
            <a:avLst/>
          </a:prstGeom>
          <a:noFill/>
          <a:ln w="9525"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52" name="TextBox 51">
            <a:extLst>
              <a:ext uri="{FF2B5EF4-FFF2-40B4-BE49-F238E27FC236}">
                <a16:creationId xmlns:a16="http://schemas.microsoft.com/office/drawing/2014/main" id="{E5F0B91A-13AE-8B49-AC84-3F59806AF5D6}"/>
              </a:ext>
            </a:extLst>
          </p:cNvPr>
          <p:cNvSpPr txBox="1"/>
          <p:nvPr/>
        </p:nvSpPr>
        <p:spPr>
          <a:xfrm>
            <a:off x="8601189" y="1233378"/>
            <a:ext cx="2350125" cy="646329"/>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1" i="0" u="none" strike="noStrike" cap="none" spc="0" normalizeH="0" baseline="0" dirty="0">
                <a:ln>
                  <a:noFill/>
                </a:ln>
                <a:solidFill>
                  <a:srgbClr val="000000"/>
                </a:solidFill>
                <a:effectLst/>
                <a:uFillTx/>
                <a:latin typeface="IBM Plex Sans" panose="020B0503050203000203" pitchFamily="34" charset="77"/>
                <a:sym typeface="Calibri"/>
              </a:rPr>
              <a:t>Auto-EM:</a:t>
            </a:r>
            <a:r>
              <a:rPr kumimoji="0" lang="en-US" sz="1200" b="0" i="0" u="none" strike="noStrike" cap="none" spc="0" normalizeH="0" baseline="0" dirty="0">
                <a:ln>
                  <a:noFill/>
                </a:ln>
                <a:solidFill>
                  <a:srgbClr val="000000"/>
                </a:solidFill>
                <a:effectLst/>
                <a:uFillTx/>
                <a:latin typeface="IBM Plex Sans" panose="020B0503050203000203" pitchFamily="34" charset="77"/>
                <a:sym typeface="Calibri"/>
              </a:rPr>
              <a:t> Chen et al., TWC 2019</a:t>
            </a:r>
          </a:p>
          <a:p>
            <a:pPr hangingPunct="0"/>
            <a:r>
              <a:rPr lang="en-US" sz="1200" b="1" dirty="0" err="1">
                <a:latin typeface="IBM Plex Sans" panose="020B0503050203000203" pitchFamily="34" charset="0"/>
              </a:rPr>
              <a:t>DeepER</a:t>
            </a:r>
            <a:r>
              <a:rPr lang="en-US" sz="1200" b="1" dirty="0">
                <a:latin typeface="IBM Plex Sans" panose="020B0503050203000203" pitchFamily="34" charset="0"/>
              </a:rPr>
              <a:t>:</a:t>
            </a:r>
            <a:r>
              <a:rPr lang="en-US" sz="1200" dirty="0">
                <a:latin typeface="IBM Plex Sans" panose="020B0503050203000203" pitchFamily="34" charset="0"/>
              </a:rPr>
              <a:t> </a:t>
            </a:r>
            <a:r>
              <a:rPr lang="en-US" sz="1200" dirty="0" err="1">
                <a:latin typeface="IBM Plex Sans" panose="020B0503050203000203" pitchFamily="34" charset="0"/>
              </a:rPr>
              <a:t>Thirumuruganathan</a:t>
            </a:r>
            <a:r>
              <a:rPr lang="en-US" sz="1200" dirty="0">
                <a:latin typeface="IBM Plex Sans" panose="020B0503050203000203" pitchFamily="34" charset="0"/>
              </a:rPr>
              <a:t> et al., </a:t>
            </a:r>
            <a:r>
              <a:rPr lang="en-US" sz="1200" dirty="0" err="1">
                <a:latin typeface="IBM Plex Sans" panose="020B0503050203000203" pitchFamily="34" charset="0"/>
              </a:rPr>
              <a:t>arXiv</a:t>
            </a:r>
            <a:r>
              <a:rPr lang="en-US" sz="1200" dirty="0">
                <a:latin typeface="IBM Plex Sans" panose="020B0503050203000203" pitchFamily="34" charset="0"/>
              </a:rPr>
              <a:t> 2018</a:t>
            </a:r>
            <a:endParaRPr kumimoji="0" lang="en-US" sz="1200" b="0" i="0" u="none" strike="noStrike" cap="none" spc="0" normalizeH="0" baseline="0" dirty="0">
              <a:ln>
                <a:noFill/>
              </a:ln>
              <a:solidFill>
                <a:srgbClr val="000000"/>
              </a:solidFill>
              <a:effectLst/>
              <a:uFillTx/>
              <a:latin typeface="IBM Plex Sans" panose="020B0503050203000203" pitchFamily="34" charset="0"/>
              <a:sym typeface="Calibri"/>
            </a:endParaRPr>
          </a:p>
        </p:txBody>
      </p:sp>
      <p:sp>
        <p:nvSpPr>
          <p:cNvPr id="32" name="TextBox 31">
            <a:extLst>
              <a:ext uri="{FF2B5EF4-FFF2-40B4-BE49-F238E27FC236}">
                <a16:creationId xmlns:a16="http://schemas.microsoft.com/office/drawing/2014/main" id="{9B9E5D24-FC24-C74C-B945-42CB484B3E12}"/>
              </a:ext>
            </a:extLst>
          </p:cNvPr>
          <p:cNvSpPr txBox="1"/>
          <p:nvPr/>
        </p:nvSpPr>
        <p:spPr>
          <a:xfrm>
            <a:off x="6273124" y="1799882"/>
            <a:ext cx="271867"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Calibri"/>
              </a:rPr>
              <a:t>+</a:t>
            </a:r>
          </a:p>
        </p:txBody>
      </p:sp>
      <p:cxnSp>
        <p:nvCxnSpPr>
          <p:cNvPr id="72" name="Elbow Connector 71">
            <a:extLst>
              <a:ext uri="{FF2B5EF4-FFF2-40B4-BE49-F238E27FC236}">
                <a16:creationId xmlns:a16="http://schemas.microsoft.com/office/drawing/2014/main" id="{AF50C713-A353-AB48-9A26-6BE80F43ABB0}"/>
              </a:ext>
            </a:extLst>
          </p:cNvPr>
          <p:cNvCxnSpPr>
            <a:cxnSpLocks/>
            <a:stCxn id="68" idx="3"/>
            <a:endCxn id="75" idx="1"/>
          </p:cNvCxnSpPr>
          <p:nvPr/>
        </p:nvCxnSpPr>
        <p:spPr>
          <a:xfrm>
            <a:off x="7451078" y="2246253"/>
            <a:ext cx="1139939" cy="334650"/>
          </a:xfrm>
          <a:prstGeom prst="bentConnector3">
            <a:avLst>
              <a:gd name="adj1" fmla="val 50000"/>
            </a:avLst>
          </a:prstGeom>
          <a:noFill/>
          <a:ln w="9525" cap="flat">
            <a:solidFill>
              <a:schemeClr val="tx1"/>
            </a:solidFill>
            <a:prstDash val="sysDash"/>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Elbow Connector 77">
            <a:extLst>
              <a:ext uri="{FF2B5EF4-FFF2-40B4-BE49-F238E27FC236}">
                <a16:creationId xmlns:a16="http://schemas.microsoft.com/office/drawing/2014/main" id="{4E63B593-756C-824A-B2D7-05DB74D947E4}"/>
              </a:ext>
            </a:extLst>
          </p:cNvPr>
          <p:cNvCxnSpPr>
            <a:cxnSpLocks/>
            <a:stCxn id="85" idx="0"/>
            <a:endCxn id="52" idx="1"/>
          </p:cNvCxnSpPr>
          <p:nvPr/>
        </p:nvCxnSpPr>
        <p:spPr>
          <a:xfrm rot="5400000" flipH="1" flipV="1">
            <a:off x="6754508" y="58525"/>
            <a:ext cx="348662" cy="3344699"/>
          </a:xfrm>
          <a:prstGeom prst="bentConnector2">
            <a:avLst/>
          </a:prstGeom>
          <a:noFill/>
          <a:ln w="9525" cap="flat">
            <a:solidFill>
              <a:schemeClr val="tx1"/>
            </a:solidFill>
            <a:prstDash val="sysDash"/>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3" name="Rounded Rectangle 102">
            <a:extLst>
              <a:ext uri="{FF2B5EF4-FFF2-40B4-BE49-F238E27FC236}">
                <a16:creationId xmlns:a16="http://schemas.microsoft.com/office/drawing/2014/main" id="{F0E3E688-16D1-BB4E-9016-2A0B291937A5}"/>
              </a:ext>
            </a:extLst>
          </p:cNvPr>
          <p:cNvSpPr/>
          <p:nvPr/>
        </p:nvSpPr>
        <p:spPr>
          <a:xfrm>
            <a:off x="4988303" y="4990660"/>
            <a:ext cx="1133090" cy="548694"/>
          </a:xfrm>
          <a:prstGeom prst="roundRect">
            <a:avLst/>
          </a:prstGeom>
          <a:solidFill>
            <a:schemeClr val="tx2">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sp>
        <p:nvSpPr>
          <p:cNvPr id="104" name="TextBox 103">
            <a:extLst>
              <a:ext uri="{FF2B5EF4-FFF2-40B4-BE49-F238E27FC236}">
                <a16:creationId xmlns:a16="http://schemas.microsoft.com/office/drawing/2014/main" id="{49774BA6-97C6-0A45-A892-CD76053CF09F}"/>
              </a:ext>
            </a:extLst>
          </p:cNvPr>
          <p:cNvSpPr txBox="1"/>
          <p:nvPr/>
        </p:nvSpPr>
        <p:spPr>
          <a:xfrm>
            <a:off x="5110787" y="5111118"/>
            <a:ext cx="923651" cy="307777"/>
          </a:xfrm>
          <a:prstGeom prst="rect">
            <a:avLst/>
          </a:prstGeom>
          <a:noFill/>
        </p:spPr>
        <p:txBody>
          <a:bodyPr wrap="none" rtlCol="0">
            <a:spAutoFit/>
          </a:bodyPr>
          <a:lstStyle/>
          <a:p>
            <a:r>
              <a:rPr lang="en-US" sz="1400" dirty="0">
                <a:latin typeface="IBM Plex Sans" panose="020B0503050203000203" pitchFamily="34" charset="77"/>
              </a:rPr>
              <a:t>Matching</a:t>
            </a:r>
          </a:p>
        </p:txBody>
      </p:sp>
      <p:sp>
        <p:nvSpPr>
          <p:cNvPr id="105" name="Rounded Rectangle 104">
            <a:extLst>
              <a:ext uri="{FF2B5EF4-FFF2-40B4-BE49-F238E27FC236}">
                <a16:creationId xmlns:a16="http://schemas.microsoft.com/office/drawing/2014/main" id="{A6207575-19D6-CC4F-AC0E-66D2E6BA1C03}"/>
              </a:ext>
            </a:extLst>
          </p:cNvPr>
          <p:cNvSpPr/>
          <p:nvPr/>
        </p:nvSpPr>
        <p:spPr>
          <a:xfrm>
            <a:off x="3141083" y="4991994"/>
            <a:ext cx="1133090" cy="548694"/>
          </a:xfrm>
          <a:prstGeom prst="roundRec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sp>
        <p:nvSpPr>
          <p:cNvPr id="106" name="TextBox 105">
            <a:extLst>
              <a:ext uri="{FF2B5EF4-FFF2-40B4-BE49-F238E27FC236}">
                <a16:creationId xmlns:a16="http://schemas.microsoft.com/office/drawing/2014/main" id="{95C74B96-D944-E646-A5F2-6CA2B6F2697C}"/>
              </a:ext>
            </a:extLst>
          </p:cNvPr>
          <p:cNvSpPr txBox="1"/>
          <p:nvPr/>
        </p:nvSpPr>
        <p:spPr>
          <a:xfrm>
            <a:off x="3285835" y="5100485"/>
            <a:ext cx="877163" cy="307777"/>
          </a:xfrm>
          <a:prstGeom prst="rect">
            <a:avLst/>
          </a:prstGeom>
          <a:noFill/>
        </p:spPr>
        <p:txBody>
          <a:bodyPr wrap="none" rtlCol="0">
            <a:spAutoFit/>
          </a:bodyPr>
          <a:lstStyle/>
          <a:p>
            <a:r>
              <a:rPr lang="en-US" sz="1400" dirty="0">
                <a:latin typeface="IBM Plex Sans" panose="020B0503050203000203" pitchFamily="34" charset="77"/>
              </a:rPr>
              <a:t>Blocking</a:t>
            </a:r>
          </a:p>
        </p:txBody>
      </p:sp>
      <p:sp>
        <p:nvSpPr>
          <p:cNvPr id="125" name="Rectangle 124">
            <a:extLst>
              <a:ext uri="{FF2B5EF4-FFF2-40B4-BE49-F238E27FC236}">
                <a16:creationId xmlns:a16="http://schemas.microsoft.com/office/drawing/2014/main" id="{3C05030F-2B65-D648-B978-20171514F07B}"/>
              </a:ext>
            </a:extLst>
          </p:cNvPr>
          <p:cNvSpPr/>
          <p:nvPr/>
        </p:nvSpPr>
        <p:spPr>
          <a:xfrm>
            <a:off x="916554" y="3871929"/>
            <a:ext cx="2226362" cy="461665"/>
          </a:xfrm>
          <a:prstGeom prst="rect">
            <a:avLst/>
          </a:prstGeom>
          <a:ln>
            <a:solidFill>
              <a:schemeClr val="tx1"/>
            </a:solidFill>
          </a:ln>
        </p:spPr>
        <p:txBody>
          <a:bodyPr wrap="square">
            <a:spAutoFit/>
          </a:bodyPr>
          <a:lstStyle/>
          <a:p>
            <a:pPr hangingPunct="0"/>
            <a:r>
              <a:rPr lang="en-US" sz="1200" b="1" dirty="0" err="1">
                <a:latin typeface="IBM Plex Sans" panose="020B0503050203000203" pitchFamily="34" charset="0"/>
              </a:rPr>
              <a:t>DeepER</a:t>
            </a:r>
            <a:r>
              <a:rPr lang="en-US" sz="1200" b="1" dirty="0">
                <a:latin typeface="IBM Plex Sans" panose="020B0503050203000203" pitchFamily="34" charset="0"/>
              </a:rPr>
              <a:t>: </a:t>
            </a:r>
            <a:r>
              <a:rPr lang="en-US" sz="1200" dirty="0" err="1">
                <a:latin typeface="IBM Plex Sans" panose="020B0503050203000203" pitchFamily="34" charset="0"/>
              </a:rPr>
              <a:t>Thirumuruganathan</a:t>
            </a:r>
            <a:r>
              <a:rPr lang="en-US" sz="1200" dirty="0">
                <a:latin typeface="IBM Plex Sans" panose="020B0503050203000203" pitchFamily="34" charset="0"/>
              </a:rPr>
              <a:t> et al., </a:t>
            </a:r>
            <a:r>
              <a:rPr lang="en-US" sz="1200" dirty="0" err="1">
                <a:latin typeface="IBM Plex Sans" panose="020B0503050203000203" pitchFamily="34" charset="0"/>
              </a:rPr>
              <a:t>arXiv</a:t>
            </a:r>
            <a:r>
              <a:rPr lang="en-US" sz="1200" dirty="0">
                <a:latin typeface="IBM Plex Sans" panose="020B0503050203000203" pitchFamily="34" charset="0"/>
              </a:rPr>
              <a:t> 2018</a:t>
            </a:r>
            <a:endParaRPr lang="en-US" sz="1200" dirty="0">
              <a:solidFill>
                <a:srgbClr val="000000"/>
              </a:solidFill>
              <a:latin typeface="IBM Plex Sans" panose="020B0503050203000203" pitchFamily="34" charset="0"/>
              <a:sym typeface="Calibri"/>
            </a:endParaRPr>
          </a:p>
        </p:txBody>
      </p:sp>
      <p:cxnSp>
        <p:nvCxnSpPr>
          <p:cNvPr id="128" name="Elbow Connector 127">
            <a:extLst>
              <a:ext uri="{FF2B5EF4-FFF2-40B4-BE49-F238E27FC236}">
                <a16:creationId xmlns:a16="http://schemas.microsoft.com/office/drawing/2014/main" id="{C67379A1-5FDA-4F4A-BEAC-7B3FECD2BD5C}"/>
              </a:ext>
            </a:extLst>
          </p:cNvPr>
          <p:cNvCxnSpPr>
            <a:cxnSpLocks/>
            <a:stCxn id="105" idx="0"/>
            <a:endCxn id="125" idx="2"/>
          </p:cNvCxnSpPr>
          <p:nvPr/>
        </p:nvCxnSpPr>
        <p:spPr>
          <a:xfrm rot="16200000" flipV="1">
            <a:off x="2539482" y="3823847"/>
            <a:ext cx="658400" cy="1677893"/>
          </a:xfrm>
          <a:prstGeom prst="bentConnector3">
            <a:avLst>
              <a:gd name="adj1" fmla="val 50000"/>
            </a:avLst>
          </a:prstGeom>
          <a:noFill/>
          <a:ln w="9525" cap="flat">
            <a:solidFill>
              <a:schemeClr val="tx1"/>
            </a:solidFill>
            <a:prstDash val="sysDash"/>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1026" name="Picture 2">
            <a:extLst>
              <a:ext uri="{FF2B5EF4-FFF2-40B4-BE49-F238E27FC236}">
                <a16:creationId xmlns:a16="http://schemas.microsoft.com/office/drawing/2014/main" id="{7BC763CF-B7DF-9644-B79C-F06561FB2C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9057" y="1844100"/>
            <a:ext cx="473717" cy="477078"/>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0EBE5BB3-0DF0-5F44-848D-73DB3A98D4A0}"/>
              </a:ext>
            </a:extLst>
          </p:cNvPr>
          <p:cNvGrpSpPr/>
          <p:nvPr/>
        </p:nvGrpSpPr>
        <p:grpSpPr>
          <a:xfrm>
            <a:off x="3896136" y="3034499"/>
            <a:ext cx="3414445" cy="851986"/>
            <a:chOff x="3846441" y="3034499"/>
            <a:chExt cx="3414445" cy="851986"/>
          </a:xfrm>
        </p:grpSpPr>
        <p:grpSp>
          <p:nvGrpSpPr>
            <p:cNvPr id="42" name="Group 41">
              <a:extLst>
                <a:ext uri="{FF2B5EF4-FFF2-40B4-BE49-F238E27FC236}">
                  <a16:creationId xmlns:a16="http://schemas.microsoft.com/office/drawing/2014/main" id="{22CE4FBD-97D3-EB4C-8609-99AE6DB76B25}"/>
                </a:ext>
              </a:extLst>
            </p:cNvPr>
            <p:cNvGrpSpPr/>
            <p:nvPr/>
          </p:nvGrpSpPr>
          <p:grpSpPr>
            <a:xfrm>
              <a:off x="3846441" y="3034499"/>
              <a:ext cx="3414445" cy="851986"/>
              <a:chOff x="6362705" y="1684701"/>
              <a:chExt cx="1438504" cy="851986"/>
            </a:xfrm>
            <a:solidFill>
              <a:srgbClr val="FFC000"/>
            </a:solidFill>
          </p:grpSpPr>
          <p:sp>
            <p:nvSpPr>
              <p:cNvPr id="37" name="Rounded Rectangle 36">
                <a:extLst>
                  <a:ext uri="{FF2B5EF4-FFF2-40B4-BE49-F238E27FC236}">
                    <a16:creationId xmlns:a16="http://schemas.microsoft.com/office/drawing/2014/main" id="{7E434946-A004-7641-8312-968F524A40B6}"/>
                  </a:ext>
                </a:extLst>
              </p:cNvPr>
              <p:cNvSpPr/>
              <p:nvPr/>
            </p:nvSpPr>
            <p:spPr>
              <a:xfrm>
                <a:off x="6362705" y="1684701"/>
                <a:ext cx="1438504" cy="851986"/>
              </a:xfrm>
              <a:prstGeom prst="roundRect">
                <a:avLst/>
              </a:prstGeom>
              <a:grp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BM Plex Sans" panose="020B0503050203000203" pitchFamily="34" charset="77"/>
                </a:endParaRPr>
              </a:p>
            </p:txBody>
          </p:sp>
          <p:sp>
            <p:nvSpPr>
              <p:cNvPr id="38" name="TextBox 37">
                <a:extLst>
                  <a:ext uri="{FF2B5EF4-FFF2-40B4-BE49-F238E27FC236}">
                    <a16:creationId xmlns:a16="http://schemas.microsoft.com/office/drawing/2014/main" id="{37940664-D2AA-8240-AB21-CF5B1CD428A7}"/>
                  </a:ext>
                </a:extLst>
              </p:cNvPr>
              <p:cNvSpPr txBox="1"/>
              <p:nvPr/>
            </p:nvSpPr>
            <p:spPr>
              <a:xfrm>
                <a:off x="6414412" y="1739500"/>
                <a:ext cx="604835" cy="738664"/>
              </a:xfrm>
              <a:prstGeom prst="rect">
                <a:avLst/>
              </a:prstGeom>
              <a:solidFill>
                <a:schemeClr val="bg1"/>
              </a:solidFill>
            </p:spPr>
            <p:txBody>
              <a:bodyPr wrap="square" rtlCol="0">
                <a:spAutoFit/>
              </a:bodyPr>
              <a:lstStyle/>
              <a:p>
                <a:pPr algn="ctr"/>
                <a:r>
                  <a:rPr lang="en-US" sz="1400" dirty="0">
                    <a:latin typeface="IBM Plex Sans" panose="020B0503050203000203" pitchFamily="34" charset="77"/>
                  </a:rPr>
                  <a:t>Distributed</a:t>
                </a:r>
              </a:p>
              <a:p>
                <a:pPr algn="ctr"/>
                <a:r>
                  <a:rPr lang="en-US" sz="1400" dirty="0">
                    <a:latin typeface="IBM Plex Sans" panose="020B0503050203000203" pitchFamily="34" charset="77"/>
                  </a:rPr>
                  <a:t>Tuple Representation</a:t>
                </a:r>
              </a:p>
            </p:txBody>
          </p:sp>
        </p:grpSp>
        <p:sp>
          <p:nvSpPr>
            <p:cNvPr id="56" name="TextBox 55">
              <a:extLst>
                <a:ext uri="{FF2B5EF4-FFF2-40B4-BE49-F238E27FC236}">
                  <a16:creationId xmlns:a16="http://schemas.microsoft.com/office/drawing/2014/main" id="{18F25459-C41F-7343-BF0F-65E115F9CE86}"/>
                </a:ext>
              </a:extLst>
            </p:cNvPr>
            <p:cNvSpPr txBox="1"/>
            <p:nvPr/>
          </p:nvSpPr>
          <p:spPr>
            <a:xfrm>
              <a:off x="5558569" y="3125305"/>
              <a:ext cx="1533302" cy="677108"/>
            </a:xfrm>
            <a:prstGeom prst="rect">
              <a:avLst/>
            </a:prstGeom>
            <a:solidFill>
              <a:schemeClr val="bg1"/>
            </a:solidFill>
          </p:spPr>
          <p:txBody>
            <a:bodyPr wrap="square" rtlCol="0">
              <a:spAutoFit/>
            </a:bodyPr>
            <a:lstStyle/>
            <a:p>
              <a:pPr algn="ctr"/>
              <a:endParaRPr lang="en-US" sz="1200" dirty="0">
                <a:latin typeface="IBM Plex Sans" panose="020B0503050203000203" pitchFamily="34" charset="77"/>
              </a:endParaRPr>
            </a:p>
            <a:p>
              <a:pPr algn="ctr"/>
              <a:endParaRPr lang="en-US" sz="1400" dirty="0">
                <a:latin typeface="IBM Plex Sans" panose="020B0503050203000203" pitchFamily="34" charset="77"/>
              </a:endParaRPr>
            </a:p>
            <a:p>
              <a:pPr algn="ctr"/>
              <a:endParaRPr lang="en-US" sz="1200" dirty="0">
                <a:latin typeface="IBM Plex Sans" panose="020B0503050203000203" pitchFamily="34" charset="77"/>
              </a:endParaRPr>
            </a:p>
          </p:txBody>
        </p:sp>
      </p:grpSp>
      <p:sp>
        <p:nvSpPr>
          <p:cNvPr id="5" name="Rectangle 4">
            <a:extLst>
              <a:ext uri="{FF2B5EF4-FFF2-40B4-BE49-F238E27FC236}">
                <a16:creationId xmlns:a16="http://schemas.microsoft.com/office/drawing/2014/main" id="{BA52EFAD-4E90-C34D-9E7A-E58ABBDB7D52}"/>
              </a:ext>
            </a:extLst>
          </p:cNvPr>
          <p:cNvSpPr/>
          <p:nvPr/>
        </p:nvSpPr>
        <p:spPr>
          <a:xfrm>
            <a:off x="5904696" y="3319466"/>
            <a:ext cx="928459" cy="307777"/>
          </a:xfrm>
          <a:prstGeom prst="rect">
            <a:avLst/>
          </a:prstGeom>
        </p:spPr>
        <p:txBody>
          <a:bodyPr wrap="none">
            <a:spAutoFit/>
          </a:bodyPr>
          <a:lstStyle/>
          <a:p>
            <a:pPr algn="ctr"/>
            <a:r>
              <a:rPr lang="en-US" sz="1400" dirty="0">
                <a:latin typeface="IBM Plex Sans" panose="020B0503050203000203" pitchFamily="34" charset="77"/>
              </a:rPr>
              <a:t>Classifier</a:t>
            </a:r>
          </a:p>
        </p:txBody>
      </p:sp>
      <p:grpSp>
        <p:nvGrpSpPr>
          <p:cNvPr id="16" name="Group 15">
            <a:extLst>
              <a:ext uri="{FF2B5EF4-FFF2-40B4-BE49-F238E27FC236}">
                <a16:creationId xmlns:a16="http://schemas.microsoft.com/office/drawing/2014/main" id="{E08DCBA5-264B-B64D-B6EF-EBF64E106958}"/>
              </a:ext>
            </a:extLst>
          </p:cNvPr>
          <p:cNvGrpSpPr/>
          <p:nvPr/>
        </p:nvGrpSpPr>
        <p:grpSpPr>
          <a:xfrm>
            <a:off x="6931857" y="3034499"/>
            <a:ext cx="345688" cy="369330"/>
            <a:chOff x="10259122" y="4643597"/>
            <a:chExt cx="345688" cy="369330"/>
          </a:xfrm>
        </p:grpSpPr>
        <p:sp>
          <p:nvSpPr>
            <p:cNvPr id="6" name="Oval 5">
              <a:extLst>
                <a:ext uri="{FF2B5EF4-FFF2-40B4-BE49-F238E27FC236}">
                  <a16:creationId xmlns:a16="http://schemas.microsoft.com/office/drawing/2014/main" id="{CF58ACC1-2892-9049-BA57-61FE2EF72A02}"/>
                </a:ext>
              </a:extLst>
            </p:cNvPr>
            <p:cNvSpPr/>
            <p:nvPr/>
          </p:nvSpPr>
          <p:spPr>
            <a:xfrm>
              <a:off x="10259122" y="4661210"/>
              <a:ext cx="345688" cy="334105"/>
            </a:xfrm>
            <a:prstGeom prst="ellipse">
              <a:avLst/>
            </a:prstGeom>
            <a:solidFill>
              <a:srgbClr val="C00000"/>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 name="TextBox 6">
              <a:extLst>
                <a:ext uri="{FF2B5EF4-FFF2-40B4-BE49-F238E27FC236}">
                  <a16:creationId xmlns:a16="http://schemas.microsoft.com/office/drawing/2014/main" id="{B688FA95-2F5A-E44B-B8AD-AD1E3CF72FFA}"/>
                </a:ext>
              </a:extLst>
            </p:cNvPr>
            <p:cNvSpPr txBox="1"/>
            <p:nvPr/>
          </p:nvSpPr>
          <p:spPr>
            <a:xfrm>
              <a:off x="10327290" y="4643597"/>
              <a:ext cx="20935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bg1"/>
                  </a:solidFill>
                  <a:effectLst/>
                  <a:uFillTx/>
                  <a:latin typeface="+mn-lt"/>
                  <a:ea typeface="+mn-ea"/>
                  <a:cs typeface="+mn-cs"/>
                  <a:sym typeface="Calibri"/>
                </a:rPr>
                <a:t>2</a:t>
              </a:r>
            </a:p>
          </p:txBody>
        </p:sp>
      </p:grpSp>
      <p:sp>
        <p:nvSpPr>
          <p:cNvPr id="8" name="TextBox 7">
            <a:extLst>
              <a:ext uri="{FF2B5EF4-FFF2-40B4-BE49-F238E27FC236}">
                <a16:creationId xmlns:a16="http://schemas.microsoft.com/office/drawing/2014/main" id="{CB03F63F-BCD9-254E-877E-F44F26563B6A}"/>
              </a:ext>
            </a:extLst>
          </p:cNvPr>
          <p:cNvSpPr txBox="1"/>
          <p:nvPr/>
        </p:nvSpPr>
        <p:spPr>
          <a:xfrm>
            <a:off x="10995102" y="5062654"/>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grpSp>
        <p:nvGrpSpPr>
          <p:cNvPr id="15" name="Group 14">
            <a:extLst>
              <a:ext uri="{FF2B5EF4-FFF2-40B4-BE49-F238E27FC236}">
                <a16:creationId xmlns:a16="http://schemas.microsoft.com/office/drawing/2014/main" id="{3532F7DE-4EE7-8743-9285-995BB92C755E}"/>
              </a:ext>
            </a:extLst>
          </p:cNvPr>
          <p:cNvGrpSpPr/>
          <p:nvPr/>
        </p:nvGrpSpPr>
        <p:grpSpPr>
          <a:xfrm>
            <a:off x="5226174" y="3023126"/>
            <a:ext cx="345688" cy="369330"/>
            <a:chOff x="10411522" y="4795997"/>
            <a:chExt cx="345688" cy="369330"/>
          </a:xfrm>
        </p:grpSpPr>
        <p:sp>
          <p:nvSpPr>
            <p:cNvPr id="54" name="Oval 53">
              <a:extLst>
                <a:ext uri="{FF2B5EF4-FFF2-40B4-BE49-F238E27FC236}">
                  <a16:creationId xmlns:a16="http://schemas.microsoft.com/office/drawing/2014/main" id="{5DFC1FB9-1DB3-1747-B853-0CCA363E76FC}"/>
                </a:ext>
              </a:extLst>
            </p:cNvPr>
            <p:cNvSpPr/>
            <p:nvPr/>
          </p:nvSpPr>
          <p:spPr>
            <a:xfrm>
              <a:off x="10411522" y="4813610"/>
              <a:ext cx="345688" cy="334105"/>
            </a:xfrm>
            <a:prstGeom prst="ellipse">
              <a:avLst/>
            </a:prstGeom>
            <a:solidFill>
              <a:srgbClr val="C00000"/>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5" name="TextBox 54">
              <a:extLst>
                <a:ext uri="{FF2B5EF4-FFF2-40B4-BE49-F238E27FC236}">
                  <a16:creationId xmlns:a16="http://schemas.microsoft.com/office/drawing/2014/main" id="{B78FE644-5A34-BD49-8F9A-416F3F2A49B1}"/>
                </a:ext>
              </a:extLst>
            </p:cNvPr>
            <p:cNvSpPr txBox="1"/>
            <p:nvPr/>
          </p:nvSpPr>
          <p:spPr>
            <a:xfrm>
              <a:off x="10479690" y="4795997"/>
              <a:ext cx="20935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bg1"/>
                  </a:solidFill>
                  <a:effectLst/>
                  <a:uFillTx/>
                  <a:latin typeface="+mn-lt"/>
                  <a:ea typeface="+mn-ea"/>
                  <a:cs typeface="+mn-cs"/>
                  <a:sym typeface="Calibri"/>
                </a:rPr>
                <a:t>1</a:t>
              </a:r>
            </a:p>
          </p:txBody>
        </p:sp>
      </p:grpSp>
      <p:grpSp>
        <p:nvGrpSpPr>
          <p:cNvPr id="58" name="Group 57">
            <a:extLst>
              <a:ext uri="{FF2B5EF4-FFF2-40B4-BE49-F238E27FC236}">
                <a16:creationId xmlns:a16="http://schemas.microsoft.com/office/drawing/2014/main" id="{3D7EB7E3-46E1-F041-9458-EEB5F7B2AF60}"/>
              </a:ext>
            </a:extLst>
          </p:cNvPr>
          <p:cNvGrpSpPr/>
          <p:nvPr/>
        </p:nvGrpSpPr>
        <p:grpSpPr>
          <a:xfrm>
            <a:off x="7194343" y="1680268"/>
            <a:ext cx="345688" cy="369330"/>
            <a:chOff x="10259122" y="4643597"/>
            <a:chExt cx="345688" cy="369330"/>
          </a:xfrm>
        </p:grpSpPr>
        <p:sp>
          <p:nvSpPr>
            <p:cNvPr id="59" name="Oval 58">
              <a:extLst>
                <a:ext uri="{FF2B5EF4-FFF2-40B4-BE49-F238E27FC236}">
                  <a16:creationId xmlns:a16="http://schemas.microsoft.com/office/drawing/2014/main" id="{5B2FE47D-D418-254D-BDD1-A0A1B20587B5}"/>
                </a:ext>
              </a:extLst>
            </p:cNvPr>
            <p:cNvSpPr/>
            <p:nvPr/>
          </p:nvSpPr>
          <p:spPr>
            <a:xfrm>
              <a:off x="10259122" y="4661210"/>
              <a:ext cx="345688" cy="334105"/>
            </a:xfrm>
            <a:prstGeom prst="ellipse">
              <a:avLst/>
            </a:prstGeom>
            <a:solidFill>
              <a:srgbClr val="C00000"/>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0" name="TextBox 59">
              <a:extLst>
                <a:ext uri="{FF2B5EF4-FFF2-40B4-BE49-F238E27FC236}">
                  <a16:creationId xmlns:a16="http://schemas.microsoft.com/office/drawing/2014/main" id="{32CB6EA4-FABD-BB41-BF1F-54CC35E2490E}"/>
                </a:ext>
              </a:extLst>
            </p:cNvPr>
            <p:cNvSpPr txBox="1"/>
            <p:nvPr/>
          </p:nvSpPr>
          <p:spPr>
            <a:xfrm>
              <a:off x="10327290" y="4643597"/>
              <a:ext cx="20935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bg1"/>
                  </a:solidFill>
                  <a:effectLst/>
                  <a:uFillTx/>
                  <a:latin typeface="+mn-lt"/>
                  <a:ea typeface="+mn-ea"/>
                  <a:cs typeface="+mn-cs"/>
                  <a:sym typeface="Calibri"/>
                </a:rPr>
                <a:t>3</a:t>
              </a:r>
            </a:p>
          </p:txBody>
        </p:sp>
      </p:grpSp>
    </p:spTree>
    <p:extLst>
      <p:ext uri="{BB962C8B-B14F-4D97-AF65-F5344CB8AC3E}">
        <p14:creationId xmlns:p14="http://schemas.microsoft.com/office/powerpoint/2010/main" val="3705409705"/>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EFD43B-8C43-744F-A8BB-21FC71271CC1}"/>
              </a:ext>
            </a:extLst>
          </p:cNvPr>
          <p:cNvSpPr>
            <a:spLocks noGrp="1"/>
          </p:cNvSpPr>
          <p:nvPr>
            <p:ph type="sldNum" sz="quarter" idx="2"/>
          </p:nvPr>
        </p:nvSpPr>
        <p:spPr/>
        <p:txBody>
          <a:bodyPr/>
          <a:lstStyle/>
          <a:p>
            <a:fld id="{86CB4B4D-7CA3-9044-876B-883B54F8677D}" type="slidenum">
              <a:rPr lang="en-US" smtClean="0"/>
              <a:t>98</a:t>
            </a:fld>
            <a:endParaRPr lang="en-US"/>
          </a:p>
        </p:txBody>
      </p:sp>
      <p:sp>
        <p:nvSpPr>
          <p:cNvPr id="3" name="Title 2">
            <a:extLst>
              <a:ext uri="{FF2B5EF4-FFF2-40B4-BE49-F238E27FC236}">
                <a16:creationId xmlns:a16="http://schemas.microsoft.com/office/drawing/2014/main" id="{A56369C2-74CE-6344-9B19-396775FCCEC4}"/>
              </a:ext>
            </a:extLst>
          </p:cNvPr>
          <p:cNvSpPr>
            <a:spLocks noGrp="1"/>
          </p:cNvSpPr>
          <p:nvPr>
            <p:ph type="title"/>
          </p:nvPr>
        </p:nvSpPr>
        <p:spPr>
          <a:xfrm>
            <a:off x="609519" y="266702"/>
            <a:ext cx="10972166" cy="571498"/>
          </a:xfrm>
        </p:spPr>
        <p:txBody>
          <a:bodyPr/>
          <a:lstStyle/>
          <a:p>
            <a:r>
              <a:rPr lang="en-US" dirty="0"/>
              <a:t>How can DL help ER?</a:t>
            </a:r>
          </a:p>
        </p:txBody>
      </p:sp>
      <p:graphicFrame>
        <p:nvGraphicFramePr>
          <p:cNvPr id="5" name="Table 4">
            <a:extLst>
              <a:ext uri="{FF2B5EF4-FFF2-40B4-BE49-F238E27FC236}">
                <a16:creationId xmlns:a16="http://schemas.microsoft.com/office/drawing/2014/main" id="{59438986-795F-F842-B506-73C484E3231E}"/>
              </a:ext>
            </a:extLst>
          </p:cNvPr>
          <p:cNvGraphicFramePr>
            <a:graphicFrameLocks noGrp="1"/>
          </p:cNvGraphicFramePr>
          <p:nvPr/>
        </p:nvGraphicFramePr>
        <p:xfrm>
          <a:off x="920432" y="1985774"/>
          <a:ext cx="4097141" cy="883581"/>
        </p:xfrm>
        <a:graphic>
          <a:graphicData uri="http://schemas.openxmlformats.org/drawingml/2006/table">
            <a:tbl>
              <a:tblPr firstRow="1" bandRow="1">
                <a:effectLst>
                  <a:outerShdw blurRad="50800" dist="38100" dir="2700000" algn="tl" rotWithShape="0">
                    <a:prstClr val="black">
                      <a:alpha val="40000"/>
                    </a:prstClr>
                  </a:outerShdw>
                </a:effectLst>
                <a:tableStyleId>{F2DE63D5-997A-4646-A377-4702673A728D}</a:tableStyleId>
              </a:tblPr>
              <a:tblGrid>
                <a:gridCol w="927340">
                  <a:extLst>
                    <a:ext uri="{9D8B030D-6E8A-4147-A177-3AD203B41FA5}">
                      <a16:colId xmlns:a16="http://schemas.microsoft.com/office/drawing/2014/main" val="436094400"/>
                    </a:ext>
                  </a:extLst>
                </a:gridCol>
                <a:gridCol w="1160249">
                  <a:extLst>
                    <a:ext uri="{9D8B030D-6E8A-4147-A177-3AD203B41FA5}">
                      <a16:colId xmlns:a16="http://schemas.microsoft.com/office/drawing/2014/main" val="3162137117"/>
                    </a:ext>
                  </a:extLst>
                </a:gridCol>
                <a:gridCol w="2009552">
                  <a:extLst>
                    <a:ext uri="{9D8B030D-6E8A-4147-A177-3AD203B41FA5}">
                      <a16:colId xmlns:a16="http://schemas.microsoft.com/office/drawing/2014/main" val="4261946968"/>
                    </a:ext>
                  </a:extLst>
                </a:gridCol>
              </a:tblGrid>
              <a:tr h="289221">
                <a:tc>
                  <a:txBody>
                    <a:bodyPr/>
                    <a:lstStyle/>
                    <a:p>
                      <a:pPr algn="l"/>
                      <a:r>
                        <a:rPr lang="en-US" sz="1200" dirty="0"/>
                        <a:t>Name</a:t>
                      </a:r>
                    </a:p>
                  </a:txBody>
                  <a:tcPr/>
                </a:tc>
                <a:tc>
                  <a:txBody>
                    <a:bodyPr/>
                    <a:lstStyle/>
                    <a:p>
                      <a:pPr algn="l"/>
                      <a:r>
                        <a:rPr lang="en-US" sz="1200" dirty="0" err="1"/>
                        <a:t>WorksAt</a:t>
                      </a:r>
                      <a:endParaRPr lang="en-US" sz="1200" dirty="0"/>
                    </a:p>
                  </a:txBody>
                  <a:tcPr/>
                </a:tc>
                <a:tc>
                  <a:txBody>
                    <a:bodyPr/>
                    <a:lstStyle/>
                    <a:p>
                      <a:pPr algn="l"/>
                      <a:r>
                        <a:rPr lang="en-US" sz="1200" dirty="0" err="1"/>
                        <a:t>KnownFor</a:t>
                      </a:r>
                      <a:endParaRPr lang="en-US" sz="1200" dirty="0"/>
                    </a:p>
                  </a:txBody>
                  <a:tcPr/>
                </a:tc>
                <a:extLst>
                  <a:ext uri="{0D108BD9-81ED-4DB2-BD59-A6C34878D82A}">
                    <a16:rowId xmlns:a16="http://schemas.microsoft.com/office/drawing/2014/main" val="2952343957"/>
                  </a:ext>
                </a:extLst>
              </a:tr>
              <a:tr h="289221">
                <a:tc>
                  <a:txBody>
                    <a:bodyPr/>
                    <a:lstStyle/>
                    <a:p>
                      <a:pPr algn="l"/>
                      <a:r>
                        <a:rPr lang="en-US" sz="1100" dirty="0"/>
                        <a:t>Ronald Fagin</a:t>
                      </a:r>
                    </a:p>
                  </a:txBody>
                  <a:tcPr/>
                </a:tc>
                <a:tc>
                  <a:txBody>
                    <a:bodyPr/>
                    <a:lstStyle/>
                    <a:p>
                      <a:pPr algn="l"/>
                      <a:r>
                        <a:rPr lang="en-US" sz="1100" dirty="0"/>
                        <a:t>IBM Almaden Research Center</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t>Database theory, finite model theory, and reasoning about knowledge</a:t>
                      </a:r>
                    </a:p>
                  </a:txBody>
                  <a:tcPr/>
                </a:tc>
                <a:extLst>
                  <a:ext uri="{0D108BD9-81ED-4DB2-BD59-A6C34878D82A}">
                    <a16:rowId xmlns:a16="http://schemas.microsoft.com/office/drawing/2014/main" val="1331484549"/>
                  </a:ext>
                </a:extLst>
              </a:tr>
            </a:tbl>
          </a:graphicData>
        </a:graphic>
      </p:graphicFrame>
      <p:graphicFrame>
        <p:nvGraphicFramePr>
          <p:cNvPr id="6" name="Table 5">
            <a:extLst>
              <a:ext uri="{FF2B5EF4-FFF2-40B4-BE49-F238E27FC236}">
                <a16:creationId xmlns:a16="http://schemas.microsoft.com/office/drawing/2014/main" id="{84CF4657-936C-BF4C-A192-A405260BE53A}"/>
              </a:ext>
            </a:extLst>
          </p:cNvPr>
          <p:cNvGraphicFramePr>
            <a:graphicFrameLocks noGrp="1"/>
          </p:cNvGraphicFramePr>
          <p:nvPr/>
        </p:nvGraphicFramePr>
        <p:xfrm>
          <a:off x="957223" y="3805323"/>
          <a:ext cx="4079472" cy="715941"/>
        </p:xfrm>
        <a:graphic>
          <a:graphicData uri="http://schemas.openxmlformats.org/drawingml/2006/table">
            <a:tbl>
              <a:tblPr firstRow="1" bandRow="1">
                <a:effectLst>
                  <a:outerShdw blurRad="50800" dist="38100" dir="2700000" algn="tl" rotWithShape="0">
                    <a:prstClr val="black">
                      <a:alpha val="40000"/>
                    </a:prstClr>
                  </a:outerShdw>
                </a:effectLst>
                <a:tableStyleId>{F2DE63D5-997A-4646-A377-4702673A728D}</a:tableStyleId>
              </a:tblPr>
              <a:tblGrid>
                <a:gridCol w="978225">
                  <a:extLst>
                    <a:ext uri="{9D8B030D-6E8A-4147-A177-3AD203B41FA5}">
                      <a16:colId xmlns:a16="http://schemas.microsoft.com/office/drawing/2014/main" val="436094400"/>
                    </a:ext>
                  </a:extLst>
                </a:gridCol>
                <a:gridCol w="904012">
                  <a:extLst>
                    <a:ext uri="{9D8B030D-6E8A-4147-A177-3AD203B41FA5}">
                      <a16:colId xmlns:a16="http://schemas.microsoft.com/office/drawing/2014/main" val="3162137117"/>
                    </a:ext>
                  </a:extLst>
                </a:gridCol>
                <a:gridCol w="2197235">
                  <a:extLst>
                    <a:ext uri="{9D8B030D-6E8A-4147-A177-3AD203B41FA5}">
                      <a16:colId xmlns:a16="http://schemas.microsoft.com/office/drawing/2014/main" val="4261946968"/>
                    </a:ext>
                  </a:extLst>
                </a:gridCol>
              </a:tblGrid>
              <a:tr h="289221">
                <a:tc>
                  <a:txBody>
                    <a:bodyPr/>
                    <a:lstStyle/>
                    <a:p>
                      <a:pPr algn="l"/>
                      <a:r>
                        <a:rPr lang="en-US" sz="1200" dirty="0"/>
                        <a:t>Name</a:t>
                      </a:r>
                    </a:p>
                  </a:txBody>
                  <a:tcPr/>
                </a:tc>
                <a:tc>
                  <a:txBody>
                    <a:bodyPr/>
                    <a:lstStyle/>
                    <a:p>
                      <a:pPr algn="l"/>
                      <a:r>
                        <a:rPr lang="en-US" sz="1200" dirty="0" err="1"/>
                        <a:t>WorksAt</a:t>
                      </a:r>
                      <a:endParaRPr lang="en-US" sz="1200" dirty="0"/>
                    </a:p>
                  </a:txBody>
                  <a:tcPr/>
                </a:tc>
                <a:tc>
                  <a:txBody>
                    <a:bodyPr/>
                    <a:lstStyle/>
                    <a:p>
                      <a:pPr algn="l"/>
                      <a:r>
                        <a:rPr lang="en-US" sz="1200" dirty="0" err="1"/>
                        <a:t>KnownFor</a:t>
                      </a:r>
                      <a:endParaRPr lang="en-US" sz="1200" dirty="0"/>
                    </a:p>
                  </a:txBody>
                  <a:tcPr/>
                </a:tc>
                <a:extLst>
                  <a:ext uri="{0D108BD9-81ED-4DB2-BD59-A6C34878D82A}">
                    <a16:rowId xmlns:a16="http://schemas.microsoft.com/office/drawing/2014/main" val="2952343957"/>
                  </a:ext>
                </a:extLst>
              </a:tr>
              <a:tr h="289221">
                <a:tc>
                  <a:txBody>
                    <a:bodyPr/>
                    <a:lstStyle/>
                    <a:p>
                      <a:pPr algn="l"/>
                      <a:r>
                        <a:rPr lang="en-US" sz="1100" dirty="0"/>
                        <a:t>Ron Fagin</a:t>
                      </a:r>
                    </a:p>
                  </a:txBody>
                  <a:tcPr/>
                </a:tc>
                <a:tc>
                  <a:txBody>
                    <a:bodyPr/>
                    <a:lstStyle/>
                    <a:p>
                      <a:pPr algn="l"/>
                      <a:r>
                        <a:rPr lang="en-US" sz="1100" dirty="0"/>
                        <a:t>IBM Almaden</a:t>
                      </a:r>
                    </a:p>
                  </a:txBody>
                  <a:tcPr/>
                </a:tc>
                <a:tc>
                  <a:txBody>
                    <a:bodyPr/>
                    <a:lstStyle/>
                    <a:p>
                      <a:pPr algn="l"/>
                      <a:r>
                        <a:rPr lang="en-US" sz="1100" dirty="0"/>
                        <a:t>finite-model theory, theoretical relational concepts</a:t>
                      </a:r>
                    </a:p>
                  </a:txBody>
                  <a:tcPr/>
                </a:tc>
                <a:extLst>
                  <a:ext uri="{0D108BD9-81ED-4DB2-BD59-A6C34878D82A}">
                    <a16:rowId xmlns:a16="http://schemas.microsoft.com/office/drawing/2014/main" val="1331484549"/>
                  </a:ext>
                </a:extLst>
              </a:tr>
            </a:tbl>
          </a:graphicData>
        </a:graphic>
      </p:graphicFrame>
      <p:sp>
        <p:nvSpPr>
          <p:cNvPr id="7" name="Equal 6">
            <a:extLst>
              <a:ext uri="{FF2B5EF4-FFF2-40B4-BE49-F238E27FC236}">
                <a16:creationId xmlns:a16="http://schemas.microsoft.com/office/drawing/2014/main" id="{B97A0954-2792-7F4D-B9DE-A7E23CD411BA}"/>
              </a:ext>
            </a:extLst>
          </p:cNvPr>
          <p:cNvSpPr/>
          <p:nvPr/>
        </p:nvSpPr>
        <p:spPr>
          <a:xfrm>
            <a:off x="2578098" y="3257033"/>
            <a:ext cx="414669" cy="340242"/>
          </a:xfrm>
          <a:prstGeom prst="mathEqual">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 name="TextBox 7">
            <a:extLst>
              <a:ext uri="{FF2B5EF4-FFF2-40B4-BE49-F238E27FC236}">
                <a16:creationId xmlns:a16="http://schemas.microsoft.com/office/drawing/2014/main" id="{D49A2220-23C0-6449-AE61-17D48E7B42F0}"/>
              </a:ext>
            </a:extLst>
          </p:cNvPr>
          <p:cNvSpPr txBox="1"/>
          <p:nvPr/>
        </p:nvSpPr>
        <p:spPr>
          <a:xfrm>
            <a:off x="2685565" y="3004659"/>
            <a:ext cx="19973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n-lt"/>
                <a:ea typeface="+mn-ea"/>
                <a:cs typeface="+mn-cs"/>
                <a:sym typeface="Calibri"/>
              </a:rPr>
              <a:t>?</a:t>
            </a:r>
          </a:p>
        </p:txBody>
      </p:sp>
      <p:sp>
        <p:nvSpPr>
          <p:cNvPr id="9" name="TextBox 8">
            <a:extLst>
              <a:ext uri="{FF2B5EF4-FFF2-40B4-BE49-F238E27FC236}">
                <a16:creationId xmlns:a16="http://schemas.microsoft.com/office/drawing/2014/main" id="{15190380-DCE0-0345-9D24-5654AB7D0456}"/>
              </a:ext>
            </a:extLst>
          </p:cNvPr>
          <p:cNvSpPr txBox="1"/>
          <p:nvPr/>
        </p:nvSpPr>
        <p:spPr>
          <a:xfrm>
            <a:off x="2576909" y="1442465"/>
            <a:ext cx="84375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ER Task:</a:t>
            </a:r>
          </a:p>
        </p:txBody>
      </p:sp>
      <p:sp>
        <p:nvSpPr>
          <p:cNvPr id="15" name="TextBox 14">
            <a:extLst>
              <a:ext uri="{FF2B5EF4-FFF2-40B4-BE49-F238E27FC236}">
                <a16:creationId xmlns:a16="http://schemas.microsoft.com/office/drawing/2014/main" id="{6AAC562D-3C64-6A4C-8CF3-7EC84343389C}"/>
              </a:ext>
            </a:extLst>
          </p:cNvPr>
          <p:cNvSpPr txBox="1"/>
          <p:nvPr/>
        </p:nvSpPr>
        <p:spPr>
          <a:xfrm>
            <a:off x="5853485" y="1061550"/>
            <a:ext cx="199823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sng" strike="noStrike" cap="none" spc="0" normalizeH="0" baseline="0" dirty="0">
                <a:ln>
                  <a:noFill/>
                </a:ln>
                <a:solidFill>
                  <a:srgbClr val="000000"/>
                </a:solidFill>
                <a:effectLst/>
                <a:uFillTx/>
                <a:latin typeface="+mn-lt"/>
                <a:ea typeface="+mn-ea"/>
                <a:cs typeface="+mn-cs"/>
                <a:sym typeface="Calibri"/>
              </a:rPr>
              <a:t>Feature Engineering</a:t>
            </a:r>
          </a:p>
        </p:txBody>
      </p:sp>
      <p:sp>
        <p:nvSpPr>
          <p:cNvPr id="17" name="TextBox 16">
            <a:extLst>
              <a:ext uri="{FF2B5EF4-FFF2-40B4-BE49-F238E27FC236}">
                <a16:creationId xmlns:a16="http://schemas.microsoft.com/office/drawing/2014/main" id="{AF2D8F0B-8E8C-7246-B8F9-9D33FC755340}"/>
              </a:ext>
            </a:extLst>
          </p:cNvPr>
          <p:cNvSpPr txBox="1"/>
          <p:nvPr/>
        </p:nvSpPr>
        <p:spPr>
          <a:xfrm>
            <a:off x="5853482" y="4855037"/>
            <a:ext cx="145417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b="1" u="sng" dirty="0">
                <a:solidFill>
                  <a:srgbClr val="000000"/>
                </a:solidFill>
                <a:sym typeface="Calibri"/>
              </a:rPr>
              <a:t>Transferability</a:t>
            </a:r>
            <a:endParaRPr kumimoji="0" lang="en-US" sz="1800" b="1" i="0" u="sng" strike="noStrike" cap="none" spc="0" normalizeH="0" baseline="0" dirty="0">
              <a:ln>
                <a:noFill/>
              </a:ln>
              <a:solidFill>
                <a:srgbClr val="000000"/>
              </a:solidFill>
              <a:effectLst/>
              <a:uFillTx/>
              <a:latin typeface="+mn-lt"/>
              <a:ea typeface="+mn-ea"/>
              <a:cs typeface="+mn-cs"/>
              <a:sym typeface="Calibri"/>
            </a:endParaRPr>
          </a:p>
        </p:txBody>
      </p:sp>
      <p:sp>
        <p:nvSpPr>
          <p:cNvPr id="18" name="TextBox 17">
            <a:extLst>
              <a:ext uri="{FF2B5EF4-FFF2-40B4-BE49-F238E27FC236}">
                <a16:creationId xmlns:a16="http://schemas.microsoft.com/office/drawing/2014/main" id="{F9F939E1-05D2-3B4D-9153-B1BC19D5BD7B}"/>
              </a:ext>
            </a:extLst>
          </p:cNvPr>
          <p:cNvSpPr txBox="1"/>
          <p:nvPr/>
        </p:nvSpPr>
        <p:spPr>
          <a:xfrm>
            <a:off x="5925878" y="1367595"/>
            <a:ext cx="4933360" cy="1323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600" b="0" i="0" u="none" strike="noStrike" cap="none" spc="0" normalizeH="0" baseline="0" dirty="0">
                <a:ln>
                  <a:noFill/>
                </a:ln>
                <a:solidFill>
                  <a:srgbClr val="000000"/>
                </a:solidFill>
                <a:effectLst/>
                <a:uFillTx/>
                <a:latin typeface="+mn-lt"/>
                <a:ea typeface="+mn-ea"/>
                <a:cs typeface="+mn-cs"/>
                <a:sym typeface="Calibri"/>
              </a:rPr>
              <a:t>Traditional ML-based ER techniques rely on features crafted from the human provided blocking and similarity functions.</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1600" b="1" i="1" dirty="0">
                <a:solidFill>
                  <a:srgbClr val="000000"/>
                </a:solidFill>
                <a:sym typeface="Calibri"/>
              </a:rPr>
              <a:t>DL methods can automatically learn features from raw data (text)</a:t>
            </a:r>
            <a:endParaRPr kumimoji="0" lang="en-US" sz="1600" b="1" i="1" u="none" strike="noStrike" cap="none" spc="0" normalizeH="0" baseline="0" dirty="0">
              <a:ln>
                <a:noFill/>
              </a:ln>
              <a:solidFill>
                <a:srgbClr val="000000"/>
              </a:solidFill>
              <a:effectLst/>
              <a:uFillTx/>
              <a:latin typeface="+mn-lt"/>
              <a:ea typeface="+mn-ea"/>
              <a:cs typeface="+mn-cs"/>
              <a:sym typeface="Calibri"/>
            </a:endParaRPr>
          </a:p>
        </p:txBody>
      </p:sp>
      <p:sp>
        <p:nvSpPr>
          <p:cNvPr id="19" name="TextBox 18">
            <a:extLst>
              <a:ext uri="{FF2B5EF4-FFF2-40B4-BE49-F238E27FC236}">
                <a16:creationId xmlns:a16="http://schemas.microsoft.com/office/drawing/2014/main" id="{FDF69E60-4947-8346-9CCE-06741DD87A5B}"/>
              </a:ext>
            </a:extLst>
          </p:cNvPr>
          <p:cNvSpPr txBox="1"/>
          <p:nvPr/>
        </p:nvSpPr>
        <p:spPr>
          <a:xfrm>
            <a:off x="5853482" y="2771439"/>
            <a:ext cx="193046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sng" strike="noStrike" cap="none" spc="0" normalizeH="0" baseline="0" dirty="0">
                <a:ln>
                  <a:noFill/>
                </a:ln>
                <a:solidFill>
                  <a:srgbClr val="000000"/>
                </a:solidFill>
                <a:effectLst/>
                <a:uFillTx/>
                <a:latin typeface="+mn-lt"/>
                <a:ea typeface="+mn-ea"/>
                <a:cs typeface="+mn-cs"/>
                <a:sym typeface="Calibri"/>
              </a:rPr>
              <a:t>Semanti</a:t>
            </a:r>
            <a:r>
              <a:rPr lang="en-US" b="1" u="sng" dirty="0">
                <a:solidFill>
                  <a:srgbClr val="000000"/>
                </a:solidFill>
                <a:sym typeface="Calibri"/>
              </a:rPr>
              <a:t>c Similarity</a:t>
            </a:r>
            <a:endParaRPr kumimoji="0" lang="en-US" sz="1800" b="1" i="0" u="sng" strike="noStrike" cap="none" spc="0" normalizeH="0" baseline="0" dirty="0">
              <a:ln>
                <a:noFill/>
              </a:ln>
              <a:solidFill>
                <a:srgbClr val="000000"/>
              </a:solidFill>
              <a:effectLst/>
              <a:uFillTx/>
              <a:latin typeface="+mn-lt"/>
              <a:ea typeface="+mn-ea"/>
              <a:cs typeface="+mn-cs"/>
              <a:sym typeface="Calibri"/>
            </a:endParaRPr>
          </a:p>
        </p:txBody>
      </p:sp>
      <p:sp>
        <p:nvSpPr>
          <p:cNvPr id="21" name="TextBox 20">
            <a:extLst>
              <a:ext uri="{FF2B5EF4-FFF2-40B4-BE49-F238E27FC236}">
                <a16:creationId xmlns:a16="http://schemas.microsoft.com/office/drawing/2014/main" id="{D06B5BED-7591-0141-AB62-4F1FDA7CB9E5}"/>
              </a:ext>
            </a:extLst>
          </p:cNvPr>
          <p:cNvSpPr txBox="1"/>
          <p:nvPr/>
        </p:nvSpPr>
        <p:spPr>
          <a:xfrm>
            <a:off x="5925878" y="3059849"/>
            <a:ext cx="5345690"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sz="1600" dirty="0">
                <a:solidFill>
                  <a:srgbClr val="000000"/>
                </a:solidFill>
                <a:sym typeface="Calibri"/>
              </a:rPr>
              <a:t>Majority of string similarity functions are limited to surface-level syntactic similarity</a:t>
            </a:r>
            <a:br>
              <a:rPr lang="en-US" sz="1600" dirty="0">
                <a:solidFill>
                  <a:srgbClr val="000000"/>
                </a:solidFill>
                <a:sym typeface="Calibri"/>
              </a:rPr>
            </a:br>
            <a:r>
              <a:rPr lang="en-US" sz="1600" dirty="0">
                <a:solidFill>
                  <a:srgbClr val="000000"/>
                </a:solidFill>
                <a:sym typeface="Calibri"/>
              </a:rPr>
              <a:t>e.g</a:t>
            </a:r>
            <a:r>
              <a:rPr lang="en-US" sz="900" dirty="0">
                <a:solidFill>
                  <a:srgbClr val="000000"/>
                </a:solidFill>
                <a:latin typeface="Monaco" pitchFamily="2" charset="77"/>
                <a:sym typeface="Calibri"/>
              </a:rPr>
              <a:t>., </a:t>
            </a:r>
            <a:r>
              <a:rPr lang="en-US" sz="1200" dirty="0">
                <a:solidFill>
                  <a:srgbClr val="000000"/>
                </a:solidFill>
                <a:latin typeface="Monaco" pitchFamily="2" charset="77"/>
                <a:sym typeface="Calibri"/>
              </a:rPr>
              <a:t>Jaccard(“</a:t>
            </a:r>
            <a:r>
              <a:rPr lang="en-US" sz="1200" dirty="0">
                <a:latin typeface="Monaco" pitchFamily="2" charset="77"/>
              </a:rPr>
              <a:t>Database theory”, “theoretical relational concepts”</a:t>
            </a:r>
            <a:r>
              <a:rPr lang="en-US" sz="1200" dirty="0">
                <a:solidFill>
                  <a:srgbClr val="000000"/>
                </a:solidFill>
                <a:latin typeface="Monaco" pitchFamily="2" charset="77"/>
                <a:sym typeface="Calibri"/>
              </a:rPr>
              <a:t>) = 0</a:t>
            </a:r>
            <a:endParaRPr lang="en-US" sz="1050" dirty="0">
              <a:solidFill>
                <a:srgbClr val="000000"/>
              </a:solidFill>
              <a:latin typeface="Monaco" pitchFamily="2" charset="77"/>
              <a:sym typeface="Calibri"/>
            </a:endParaRPr>
          </a:p>
          <a:p>
            <a:pPr marL="285750" indent="-285750" hangingPunct="0">
              <a:buFont typeface="Arial" panose="020B0604020202020204" pitchFamily="34" charset="0"/>
              <a:buChar char="•"/>
            </a:pPr>
            <a:r>
              <a:rPr lang="en-US" sz="1600" b="1" i="1" dirty="0">
                <a:solidFill>
                  <a:srgbClr val="000000"/>
                </a:solidFill>
                <a:sym typeface="Calibri"/>
              </a:rPr>
              <a:t>DL models can leverage pre-trained word embeddings that captures semantic similarity</a:t>
            </a:r>
            <a:br>
              <a:rPr lang="en-US" sz="1600" dirty="0">
                <a:solidFill>
                  <a:srgbClr val="000000"/>
                </a:solidFill>
                <a:latin typeface="Monaco" pitchFamily="2" charset="77"/>
                <a:sym typeface="Calibri"/>
              </a:rPr>
            </a:br>
            <a:r>
              <a:rPr lang="en-US" sz="1200" dirty="0">
                <a:solidFill>
                  <a:srgbClr val="000000"/>
                </a:solidFill>
                <a:latin typeface="Monaco" pitchFamily="2" charset="77"/>
                <a:sym typeface="Calibri"/>
              </a:rPr>
              <a:t>e.g., king – man + woman = queen</a:t>
            </a:r>
            <a:endParaRPr lang="en-US" sz="1600" dirty="0">
              <a:solidFill>
                <a:srgbClr val="000000"/>
              </a:solidFill>
              <a:sym typeface="Calibri"/>
            </a:endParaRPr>
          </a:p>
        </p:txBody>
      </p:sp>
      <p:sp>
        <p:nvSpPr>
          <p:cNvPr id="22" name="TextBox 21">
            <a:extLst>
              <a:ext uri="{FF2B5EF4-FFF2-40B4-BE49-F238E27FC236}">
                <a16:creationId xmlns:a16="http://schemas.microsoft.com/office/drawing/2014/main" id="{2F256538-77D2-B743-B887-13FCFD2E0A1B}"/>
              </a:ext>
            </a:extLst>
          </p:cNvPr>
          <p:cNvSpPr txBox="1"/>
          <p:nvPr/>
        </p:nvSpPr>
        <p:spPr>
          <a:xfrm>
            <a:off x="6106977" y="5149019"/>
            <a:ext cx="4933360"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600" b="1" i="1" u="none" strike="noStrike" cap="none" spc="0" normalizeH="0" baseline="0" dirty="0">
                <a:ln>
                  <a:noFill/>
                </a:ln>
                <a:solidFill>
                  <a:srgbClr val="000000"/>
                </a:solidFill>
                <a:effectLst/>
                <a:uFillTx/>
                <a:latin typeface="+mn-lt"/>
                <a:ea typeface="+mn-ea"/>
                <a:cs typeface="+mn-cs"/>
                <a:sym typeface="Calibri"/>
              </a:rPr>
              <a:t>Transfer learning facilitate pre-trained DL models to be applicable for new datasets </a:t>
            </a:r>
          </a:p>
        </p:txBody>
      </p:sp>
    </p:spTree>
    <p:extLst>
      <p:ext uri="{BB962C8B-B14F-4D97-AF65-F5344CB8AC3E}">
        <p14:creationId xmlns:p14="http://schemas.microsoft.com/office/powerpoint/2010/main" val="774073875"/>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218188-651A-514C-8CD5-43C1275A2D93}"/>
              </a:ext>
            </a:extLst>
          </p:cNvPr>
          <p:cNvSpPr>
            <a:spLocks noGrp="1"/>
          </p:cNvSpPr>
          <p:nvPr>
            <p:ph type="sldNum" sz="quarter" idx="2"/>
          </p:nvPr>
        </p:nvSpPr>
        <p:spPr/>
        <p:txBody>
          <a:bodyPr/>
          <a:lstStyle/>
          <a:p>
            <a:fld id="{86CB4B4D-7CA3-9044-876B-883B54F8677D}" type="slidenum">
              <a:rPr lang="en-US" smtClean="0"/>
              <a:t>99</a:t>
            </a:fld>
            <a:endParaRPr lang="en-US"/>
          </a:p>
        </p:txBody>
      </p:sp>
      <p:sp>
        <p:nvSpPr>
          <p:cNvPr id="3" name="Title 2">
            <a:extLst>
              <a:ext uri="{FF2B5EF4-FFF2-40B4-BE49-F238E27FC236}">
                <a16:creationId xmlns:a16="http://schemas.microsoft.com/office/drawing/2014/main" id="{237787C1-1042-2E4C-A2C2-EFF3C93507CA}"/>
              </a:ext>
            </a:extLst>
          </p:cNvPr>
          <p:cNvSpPr>
            <a:spLocks noGrp="1"/>
          </p:cNvSpPr>
          <p:nvPr>
            <p:ph type="title"/>
          </p:nvPr>
        </p:nvSpPr>
        <p:spPr/>
        <p:txBody>
          <a:bodyPr/>
          <a:lstStyle/>
          <a:p>
            <a:r>
              <a:rPr lang="en-US" dirty="0"/>
              <a:t>Distributed Tuple Representation</a:t>
            </a:r>
          </a:p>
        </p:txBody>
      </p:sp>
      <p:sp>
        <p:nvSpPr>
          <p:cNvPr id="8" name="TextBox 7">
            <a:extLst>
              <a:ext uri="{FF2B5EF4-FFF2-40B4-BE49-F238E27FC236}">
                <a16:creationId xmlns:a16="http://schemas.microsoft.com/office/drawing/2014/main" id="{B6BAD9CF-85E0-664E-B45B-F058180F982E}"/>
              </a:ext>
            </a:extLst>
          </p:cNvPr>
          <p:cNvSpPr txBox="1"/>
          <p:nvPr/>
        </p:nvSpPr>
        <p:spPr>
          <a:xfrm>
            <a:off x="609519" y="1077840"/>
            <a:ext cx="3947232" cy="369330"/>
          </a:xfrm>
          <a:prstGeom prst="rect">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kumimoji="0" lang="en-US" sz="1800" b="1" i="0" u="none" strike="noStrike" cap="none" spc="0" normalizeH="0" baseline="0" dirty="0">
                <a:ln>
                  <a:noFill/>
                </a:ln>
                <a:solidFill>
                  <a:srgbClr val="0070C0"/>
                </a:solidFill>
                <a:effectLst/>
                <a:uFillTx/>
                <a:latin typeface="+mn-lt"/>
                <a:ea typeface="+mn-ea"/>
                <a:cs typeface="+mn-cs"/>
                <a:sym typeface="Calibri"/>
              </a:rPr>
              <a:t>Method 1</a:t>
            </a:r>
            <a:r>
              <a:rPr kumimoji="0" lang="en-US" sz="1800" b="0" i="0" u="none" strike="noStrike" cap="none" spc="0" normalizeH="0" baseline="0" dirty="0">
                <a:ln>
                  <a:noFill/>
                </a:ln>
                <a:solidFill>
                  <a:srgbClr val="0070C0"/>
                </a:solidFill>
                <a:effectLst/>
                <a:uFillTx/>
                <a:latin typeface="+mn-lt"/>
                <a:ea typeface="+mn-ea"/>
                <a:cs typeface="+mn-cs"/>
                <a:sym typeface="Calibri"/>
              </a:rPr>
              <a:t>: </a:t>
            </a:r>
            <a:r>
              <a:rPr kumimoji="0" lang="en-US" sz="1800" b="0" i="1" u="none" strike="noStrike" cap="none" spc="0" normalizeH="0" baseline="0" dirty="0">
                <a:ln>
                  <a:noFill/>
                </a:ln>
                <a:solidFill>
                  <a:srgbClr val="0070C0"/>
                </a:solidFill>
                <a:effectLst/>
                <a:uFillTx/>
                <a:latin typeface="+mn-lt"/>
                <a:ea typeface="+mn-ea"/>
                <a:cs typeface="+mn-cs"/>
                <a:sym typeface="Calibri"/>
              </a:rPr>
              <a:t>Tuple as a </a:t>
            </a:r>
            <a:r>
              <a:rPr lang="en-US" i="1" dirty="0">
                <a:solidFill>
                  <a:srgbClr val="0070C0"/>
                </a:solidFill>
                <a:sym typeface="Calibri"/>
              </a:rPr>
              <a:t>sequence of words</a:t>
            </a:r>
            <a:endParaRPr kumimoji="0" lang="en-US" sz="1800" b="0" i="1" u="none" strike="noStrike" cap="none" spc="0" normalizeH="0" baseline="0" dirty="0">
              <a:ln>
                <a:noFill/>
              </a:ln>
              <a:solidFill>
                <a:srgbClr val="0070C0"/>
              </a:solidFill>
              <a:effectLst/>
              <a:uFillTx/>
              <a:sym typeface="Calibri"/>
            </a:endParaRPr>
          </a:p>
        </p:txBody>
      </p:sp>
      <p:cxnSp>
        <p:nvCxnSpPr>
          <p:cNvPr id="11" name="Elbow Connector 10">
            <a:extLst>
              <a:ext uri="{FF2B5EF4-FFF2-40B4-BE49-F238E27FC236}">
                <a16:creationId xmlns:a16="http://schemas.microsoft.com/office/drawing/2014/main" id="{6988632B-5CAE-1142-AD88-2C16F4823FD6}"/>
              </a:ext>
            </a:extLst>
          </p:cNvPr>
          <p:cNvCxnSpPr>
            <a:cxnSpLocks/>
          </p:cNvCxnSpPr>
          <p:nvPr/>
        </p:nvCxnSpPr>
        <p:spPr>
          <a:xfrm rot="16200000" flipH="1">
            <a:off x="944710" y="3471984"/>
            <a:ext cx="1432431" cy="674826"/>
          </a:xfrm>
          <a:prstGeom prst="bentConnector2">
            <a:avLst/>
          </a:prstGeom>
          <a:noFill/>
          <a:ln w="1905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67" name="Picture 66">
            <a:extLst>
              <a:ext uri="{FF2B5EF4-FFF2-40B4-BE49-F238E27FC236}">
                <a16:creationId xmlns:a16="http://schemas.microsoft.com/office/drawing/2014/main" id="{26998CAB-65B6-6447-AFA7-4C17F9DE4E9F}"/>
              </a:ext>
            </a:extLst>
          </p:cNvPr>
          <p:cNvPicPr>
            <a:picLocks noChangeAspect="1"/>
          </p:cNvPicPr>
          <p:nvPr/>
        </p:nvPicPr>
        <p:blipFill>
          <a:blip r:embed="rId2"/>
          <a:stretch>
            <a:fillRect/>
          </a:stretch>
        </p:blipFill>
        <p:spPr>
          <a:xfrm>
            <a:off x="3325560" y="3124734"/>
            <a:ext cx="5282837" cy="2878021"/>
          </a:xfrm>
          <a:prstGeom prst="rect">
            <a:avLst/>
          </a:prstGeom>
        </p:spPr>
      </p:pic>
      <p:cxnSp>
        <p:nvCxnSpPr>
          <p:cNvPr id="50" name="Straight Arrow Connector 49">
            <a:extLst>
              <a:ext uri="{FF2B5EF4-FFF2-40B4-BE49-F238E27FC236}">
                <a16:creationId xmlns:a16="http://schemas.microsoft.com/office/drawing/2014/main" id="{CDCEE7EB-0B46-9248-AF53-EFA1FD50930E}"/>
              </a:ext>
            </a:extLst>
          </p:cNvPr>
          <p:cNvCxnSpPr>
            <a:cxnSpLocks/>
          </p:cNvCxnSpPr>
          <p:nvPr/>
        </p:nvCxnSpPr>
        <p:spPr>
          <a:xfrm>
            <a:off x="3101711" y="5152181"/>
            <a:ext cx="326879" cy="0"/>
          </a:xfrm>
          <a:prstGeom prst="straightConnector1">
            <a:avLst/>
          </a:prstGeom>
          <a:noFill/>
          <a:ln w="1905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Arrow Connector 46">
            <a:extLst>
              <a:ext uri="{FF2B5EF4-FFF2-40B4-BE49-F238E27FC236}">
                <a16:creationId xmlns:a16="http://schemas.microsoft.com/office/drawing/2014/main" id="{F71348F4-2CA8-0B4C-9328-75C7C56434F0}"/>
              </a:ext>
            </a:extLst>
          </p:cNvPr>
          <p:cNvCxnSpPr>
            <a:cxnSpLocks/>
          </p:cNvCxnSpPr>
          <p:nvPr/>
        </p:nvCxnSpPr>
        <p:spPr>
          <a:xfrm>
            <a:off x="3085428" y="4343315"/>
            <a:ext cx="343162" cy="0"/>
          </a:xfrm>
          <a:prstGeom prst="straightConnector1">
            <a:avLst/>
          </a:prstGeom>
          <a:noFill/>
          <a:ln w="1905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87366D4C-E8E2-DB4F-8664-CB482A8C1072}"/>
              </a:ext>
            </a:extLst>
          </p:cNvPr>
          <p:cNvSpPr txBox="1"/>
          <p:nvPr/>
        </p:nvSpPr>
        <p:spPr>
          <a:xfrm>
            <a:off x="2334626" y="3599315"/>
            <a:ext cx="74161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Ronald</a:t>
            </a:r>
          </a:p>
        </p:txBody>
      </p:sp>
      <p:cxnSp>
        <p:nvCxnSpPr>
          <p:cNvPr id="72" name="Straight Arrow Connector 71">
            <a:extLst>
              <a:ext uri="{FF2B5EF4-FFF2-40B4-BE49-F238E27FC236}">
                <a16:creationId xmlns:a16="http://schemas.microsoft.com/office/drawing/2014/main" id="{FBBC4001-5223-554C-8232-C9C7D566A17F}"/>
              </a:ext>
            </a:extLst>
          </p:cNvPr>
          <p:cNvCxnSpPr>
            <a:cxnSpLocks/>
          </p:cNvCxnSpPr>
          <p:nvPr/>
        </p:nvCxnSpPr>
        <p:spPr>
          <a:xfrm>
            <a:off x="3096061" y="3809397"/>
            <a:ext cx="343162" cy="0"/>
          </a:xfrm>
          <a:prstGeom prst="straightConnector1">
            <a:avLst/>
          </a:prstGeom>
          <a:noFill/>
          <a:ln w="1905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73" name="TextBox 72">
            <a:extLst>
              <a:ext uri="{FF2B5EF4-FFF2-40B4-BE49-F238E27FC236}">
                <a16:creationId xmlns:a16="http://schemas.microsoft.com/office/drawing/2014/main" id="{645858F1-EBCE-F542-946F-1C18BFA49F25}"/>
              </a:ext>
            </a:extLst>
          </p:cNvPr>
          <p:cNvSpPr txBox="1"/>
          <p:nvPr/>
        </p:nvSpPr>
        <p:spPr>
          <a:xfrm>
            <a:off x="2460412" y="4136348"/>
            <a:ext cx="58624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Fagin</a:t>
            </a:r>
          </a:p>
        </p:txBody>
      </p:sp>
      <p:sp>
        <p:nvSpPr>
          <p:cNvPr id="74" name="TextBox 73">
            <a:extLst>
              <a:ext uri="{FF2B5EF4-FFF2-40B4-BE49-F238E27FC236}">
                <a16:creationId xmlns:a16="http://schemas.microsoft.com/office/drawing/2014/main" id="{BC2E1778-A60E-0649-AF20-2F95E1F485D1}"/>
              </a:ext>
            </a:extLst>
          </p:cNvPr>
          <p:cNvSpPr txBox="1"/>
          <p:nvPr/>
        </p:nvSpPr>
        <p:spPr>
          <a:xfrm>
            <a:off x="1998901" y="4945214"/>
            <a:ext cx="112947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Knowledge</a:t>
            </a:r>
          </a:p>
        </p:txBody>
      </p:sp>
      <p:sp>
        <p:nvSpPr>
          <p:cNvPr id="75" name="TextBox 74">
            <a:extLst>
              <a:ext uri="{FF2B5EF4-FFF2-40B4-BE49-F238E27FC236}">
                <a16:creationId xmlns:a16="http://schemas.microsoft.com/office/drawing/2014/main" id="{6DF54BAB-DCC6-4442-A3BA-510FEAD8476B}"/>
              </a:ext>
            </a:extLst>
          </p:cNvPr>
          <p:cNvSpPr txBox="1"/>
          <p:nvPr/>
        </p:nvSpPr>
        <p:spPr>
          <a:xfrm rot="5400000">
            <a:off x="2691266" y="4540781"/>
            <a:ext cx="2510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a:t>
            </a:r>
          </a:p>
        </p:txBody>
      </p:sp>
      <p:sp>
        <p:nvSpPr>
          <p:cNvPr id="78" name="Oval Callout 77">
            <a:extLst>
              <a:ext uri="{FF2B5EF4-FFF2-40B4-BE49-F238E27FC236}">
                <a16:creationId xmlns:a16="http://schemas.microsoft.com/office/drawing/2014/main" id="{792F3325-DECD-E34A-A098-46233DBF4FAE}"/>
              </a:ext>
            </a:extLst>
          </p:cNvPr>
          <p:cNvSpPr/>
          <p:nvPr/>
        </p:nvSpPr>
        <p:spPr>
          <a:xfrm>
            <a:off x="8887415" y="4480155"/>
            <a:ext cx="2592766" cy="908861"/>
          </a:xfrm>
          <a:prstGeom prst="wedgeEllipseCallout">
            <a:avLst>
              <a:gd name="adj1" fmla="val -71870"/>
              <a:gd name="adj2" fmla="val 76087"/>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Distributed Representation!</a:t>
            </a:r>
          </a:p>
        </p:txBody>
      </p:sp>
      <p:graphicFrame>
        <p:nvGraphicFramePr>
          <p:cNvPr id="16" name="Table 15">
            <a:extLst>
              <a:ext uri="{FF2B5EF4-FFF2-40B4-BE49-F238E27FC236}">
                <a16:creationId xmlns:a16="http://schemas.microsoft.com/office/drawing/2014/main" id="{3A0DAF84-8BEB-2440-851B-3AAC07EE659A}"/>
              </a:ext>
            </a:extLst>
          </p:cNvPr>
          <p:cNvGraphicFramePr>
            <a:graphicFrameLocks noGrp="1"/>
          </p:cNvGraphicFramePr>
          <p:nvPr/>
        </p:nvGraphicFramePr>
        <p:xfrm>
          <a:off x="286055" y="2064143"/>
          <a:ext cx="4097141" cy="883581"/>
        </p:xfrm>
        <a:graphic>
          <a:graphicData uri="http://schemas.openxmlformats.org/drawingml/2006/table">
            <a:tbl>
              <a:tblPr firstRow="1" bandRow="1">
                <a:effectLst>
                  <a:outerShdw blurRad="50800" dist="38100" dir="2700000" algn="tl" rotWithShape="0">
                    <a:prstClr val="black">
                      <a:alpha val="40000"/>
                    </a:prstClr>
                  </a:outerShdw>
                </a:effectLst>
                <a:tableStyleId>{F2DE63D5-997A-4646-A377-4702673A728D}</a:tableStyleId>
              </a:tblPr>
              <a:tblGrid>
                <a:gridCol w="927340">
                  <a:extLst>
                    <a:ext uri="{9D8B030D-6E8A-4147-A177-3AD203B41FA5}">
                      <a16:colId xmlns:a16="http://schemas.microsoft.com/office/drawing/2014/main" val="436094400"/>
                    </a:ext>
                  </a:extLst>
                </a:gridCol>
                <a:gridCol w="1160249">
                  <a:extLst>
                    <a:ext uri="{9D8B030D-6E8A-4147-A177-3AD203B41FA5}">
                      <a16:colId xmlns:a16="http://schemas.microsoft.com/office/drawing/2014/main" val="3162137117"/>
                    </a:ext>
                  </a:extLst>
                </a:gridCol>
                <a:gridCol w="2009552">
                  <a:extLst>
                    <a:ext uri="{9D8B030D-6E8A-4147-A177-3AD203B41FA5}">
                      <a16:colId xmlns:a16="http://schemas.microsoft.com/office/drawing/2014/main" val="4261946968"/>
                    </a:ext>
                  </a:extLst>
                </a:gridCol>
              </a:tblGrid>
              <a:tr h="289221">
                <a:tc>
                  <a:txBody>
                    <a:bodyPr/>
                    <a:lstStyle/>
                    <a:p>
                      <a:pPr algn="l"/>
                      <a:r>
                        <a:rPr lang="en-US" sz="1200" dirty="0"/>
                        <a:t>Name</a:t>
                      </a:r>
                    </a:p>
                  </a:txBody>
                  <a:tcPr/>
                </a:tc>
                <a:tc>
                  <a:txBody>
                    <a:bodyPr/>
                    <a:lstStyle/>
                    <a:p>
                      <a:pPr algn="l"/>
                      <a:r>
                        <a:rPr lang="en-US" sz="1200" dirty="0" err="1"/>
                        <a:t>WorksAt</a:t>
                      </a:r>
                      <a:endParaRPr lang="en-US" sz="1200" dirty="0"/>
                    </a:p>
                  </a:txBody>
                  <a:tcPr/>
                </a:tc>
                <a:tc>
                  <a:txBody>
                    <a:bodyPr/>
                    <a:lstStyle/>
                    <a:p>
                      <a:pPr algn="l"/>
                      <a:r>
                        <a:rPr lang="en-US" sz="1200" dirty="0" err="1"/>
                        <a:t>KnownFor</a:t>
                      </a:r>
                      <a:endParaRPr lang="en-US" sz="1200" dirty="0"/>
                    </a:p>
                  </a:txBody>
                  <a:tcPr/>
                </a:tc>
                <a:extLst>
                  <a:ext uri="{0D108BD9-81ED-4DB2-BD59-A6C34878D82A}">
                    <a16:rowId xmlns:a16="http://schemas.microsoft.com/office/drawing/2014/main" val="2952343957"/>
                  </a:ext>
                </a:extLst>
              </a:tr>
              <a:tr h="289221">
                <a:tc>
                  <a:txBody>
                    <a:bodyPr/>
                    <a:lstStyle/>
                    <a:p>
                      <a:pPr algn="l"/>
                      <a:r>
                        <a:rPr lang="en-US" sz="1100" dirty="0"/>
                        <a:t>Ronald Fagin</a:t>
                      </a:r>
                    </a:p>
                  </a:txBody>
                  <a:tcPr/>
                </a:tc>
                <a:tc>
                  <a:txBody>
                    <a:bodyPr/>
                    <a:lstStyle/>
                    <a:p>
                      <a:pPr algn="l"/>
                      <a:r>
                        <a:rPr lang="en-US" sz="1100" dirty="0"/>
                        <a:t>IBM Almaden Research Center</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t>Database theory, finite model theory, and reasoning about knowledge</a:t>
                      </a:r>
                    </a:p>
                  </a:txBody>
                  <a:tcPr/>
                </a:tc>
                <a:extLst>
                  <a:ext uri="{0D108BD9-81ED-4DB2-BD59-A6C34878D82A}">
                    <a16:rowId xmlns:a16="http://schemas.microsoft.com/office/drawing/2014/main" val="1331484549"/>
                  </a:ext>
                </a:extLst>
              </a:tr>
            </a:tbl>
          </a:graphicData>
        </a:graphic>
      </p:graphicFrame>
      <p:sp>
        <p:nvSpPr>
          <p:cNvPr id="17" name="Rectangle 16">
            <a:extLst>
              <a:ext uri="{FF2B5EF4-FFF2-40B4-BE49-F238E27FC236}">
                <a16:creationId xmlns:a16="http://schemas.microsoft.com/office/drawing/2014/main" id="{3CCCC99E-12C4-AB4F-B351-AD644DF6B8F2}"/>
              </a:ext>
            </a:extLst>
          </p:cNvPr>
          <p:cNvSpPr/>
          <p:nvPr/>
        </p:nvSpPr>
        <p:spPr>
          <a:xfrm>
            <a:off x="9115387" y="855245"/>
            <a:ext cx="2753126" cy="369332"/>
          </a:xfrm>
          <a:prstGeom prst="rect">
            <a:avLst/>
          </a:prstGeom>
        </p:spPr>
        <p:txBody>
          <a:bodyPr wrap="none">
            <a:spAutoFit/>
          </a:bodyPr>
          <a:lstStyle/>
          <a:p>
            <a:r>
              <a:rPr lang="en-US" dirty="0">
                <a:solidFill>
                  <a:srgbClr val="000000"/>
                </a:solidFill>
                <a:sym typeface="Calibri"/>
              </a:rPr>
              <a:t>[</a:t>
            </a:r>
            <a:r>
              <a:rPr lang="en-US" dirty="0" err="1"/>
              <a:t>Ebraheem</a:t>
            </a:r>
            <a:r>
              <a:rPr lang="en-US" dirty="0"/>
              <a:t> et al., VLDB’18</a:t>
            </a:r>
            <a:r>
              <a:rPr lang="en-US" dirty="0">
                <a:solidFill>
                  <a:srgbClr val="000000"/>
                </a:solidFill>
                <a:sym typeface="Calibri"/>
              </a:rPr>
              <a:t>] </a:t>
            </a:r>
            <a:endParaRPr lang="en-US" dirty="0"/>
          </a:p>
        </p:txBody>
      </p:sp>
      <p:grpSp>
        <p:nvGrpSpPr>
          <p:cNvPr id="19" name="Group 18">
            <a:extLst>
              <a:ext uri="{FF2B5EF4-FFF2-40B4-BE49-F238E27FC236}">
                <a16:creationId xmlns:a16="http://schemas.microsoft.com/office/drawing/2014/main" id="{046196DD-8C99-FC43-B3B5-96D4174A442D}"/>
              </a:ext>
            </a:extLst>
          </p:cNvPr>
          <p:cNvGrpSpPr/>
          <p:nvPr/>
        </p:nvGrpSpPr>
        <p:grpSpPr>
          <a:xfrm>
            <a:off x="5966978" y="2383658"/>
            <a:ext cx="986814" cy="244549"/>
            <a:chOff x="7153997" y="4784651"/>
            <a:chExt cx="986814" cy="244549"/>
          </a:xfrm>
        </p:grpSpPr>
        <p:sp>
          <p:nvSpPr>
            <p:cNvPr id="20" name="Rounded Rectangle 19">
              <a:extLst>
                <a:ext uri="{FF2B5EF4-FFF2-40B4-BE49-F238E27FC236}">
                  <a16:creationId xmlns:a16="http://schemas.microsoft.com/office/drawing/2014/main" id="{479A4736-BC27-CD4B-9FF4-D3AE9B4AA331}"/>
                </a:ext>
              </a:extLst>
            </p:cNvPr>
            <p:cNvSpPr/>
            <p:nvPr/>
          </p:nvSpPr>
          <p:spPr>
            <a:xfrm>
              <a:off x="7153997" y="4784651"/>
              <a:ext cx="986814" cy="244549"/>
            </a:xfrm>
            <a:prstGeom prst="roundRect">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1" name="Oval 20">
              <a:extLst>
                <a:ext uri="{FF2B5EF4-FFF2-40B4-BE49-F238E27FC236}">
                  <a16:creationId xmlns:a16="http://schemas.microsoft.com/office/drawing/2014/main" id="{45DAB389-CFB4-0246-8A39-2EB7DB7C42FB}"/>
                </a:ext>
              </a:extLst>
            </p:cNvPr>
            <p:cNvSpPr/>
            <p:nvPr/>
          </p:nvSpPr>
          <p:spPr>
            <a:xfrm>
              <a:off x="7208016"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2" name="Oval 21">
              <a:extLst>
                <a:ext uri="{FF2B5EF4-FFF2-40B4-BE49-F238E27FC236}">
                  <a16:creationId xmlns:a16="http://schemas.microsoft.com/office/drawing/2014/main" id="{5A9E7CC4-6EA1-BE43-8B6F-EF0E164D236B}"/>
                </a:ext>
              </a:extLst>
            </p:cNvPr>
            <p:cNvSpPr/>
            <p:nvPr/>
          </p:nvSpPr>
          <p:spPr>
            <a:xfrm>
              <a:off x="7401973"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3" name="Oval 22">
              <a:extLst>
                <a:ext uri="{FF2B5EF4-FFF2-40B4-BE49-F238E27FC236}">
                  <a16:creationId xmlns:a16="http://schemas.microsoft.com/office/drawing/2014/main" id="{5FB53A94-0488-564E-9B90-CFF3FEA411CB}"/>
                </a:ext>
              </a:extLst>
            </p:cNvPr>
            <p:cNvSpPr/>
            <p:nvPr/>
          </p:nvSpPr>
          <p:spPr>
            <a:xfrm>
              <a:off x="7582024"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4" name="Oval 23">
              <a:extLst>
                <a:ext uri="{FF2B5EF4-FFF2-40B4-BE49-F238E27FC236}">
                  <a16:creationId xmlns:a16="http://schemas.microsoft.com/office/drawing/2014/main" id="{E901C944-B77A-0A45-9F26-17AA3D650D6F}"/>
                </a:ext>
              </a:extLst>
            </p:cNvPr>
            <p:cNvSpPr/>
            <p:nvPr/>
          </p:nvSpPr>
          <p:spPr>
            <a:xfrm>
              <a:off x="7775981" y="4831460"/>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5" name="Oval 24">
              <a:extLst>
                <a:ext uri="{FF2B5EF4-FFF2-40B4-BE49-F238E27FC236}">
                  <a16:creationId xmlns:a16="http://schemas.microsoft.com/office/drawing/2014/main" id="{D0DD17CD-7B9D-A646-AE4B-88FAF68EDD79}"/>
                </a:ext>
              </a:extLst>
            </p:cNvPr>
            <p:cNvSpPr/>
            <p:nvPr/>
          </p:nvSpPr>
          <p:spPr>
            <a:xfrm>
              <a:off x="7960280" y="4824365"/>
              <a:ext cx="129305" cy="159488"/>
            </a:xfrm>
            <a:prstGeom prst="ellipse">
              <a:avLst/>
            </a:prstGeom>
            <a:solidFill>
              <a:srgbClr val="FFFFFF"/>
            </a:solidFill>
            <a:ln w="63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cxnSp>
        <p:nvCxnSpPr>
          <p:cNvPr id="7" name="Straight Arrow Connector 6">
            <a:extLst>
              <a:ext uri="{FF2B5EF4-FFF2-40B4-BE49-F238E27FC236}">
                <a16:creationId xmlns:a16="http://schemas.microsoft.com/office/drawing/2014/main" id="{4FC4DCE1-B7C5-9C4F-A988-A2C606CA8F09}"/>
              </a:ext>
            </a:extLst>
          </p:cNvPr>
          <p:cNvCxnSpPr>
            <a:endCxn id="20" idx="1"/>
          </p:cNvCxnSpPr>
          <p:nvPr/>
        </p:nvCxnSpPr>
        <p:spPr>
          <a:xfrm flipV="1">
            <a:off x="4383196" y="2505933"/>
            <a:ext cx="1583782" cy="4278"/>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D780A634-8ED9-1840-8292-BF6C6CFF00F3}"/>
              </a:ext>
            </a:extLst>
          </p:cNvPr>
          <p:cNvSpPr txBox="1"/>
          <p:nvPr/>
        </p:nvSpPr>
        <p:spPr>
          <a:xfrm>
            <a:off x="5388146" y="2017812"/>
            <a:ext cx="214302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Vector representation</a:t>
            </a:r>
          </a:p>
        </p:txBody>
      </p:sp>
    </p:spTree>
    <p:extLst>
      <p:ext uri="{BB962C8B-B14F-4D97-AF65-F5344CB8AC3E}">
        <p14:creationId xmlns:p14="http://schemas.microsoft.com/office/powerpoint/2010/main" val="17615913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500"/>
                                        <p:tgtEl>
                                          <p:spTgt spid="7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fade">
                                      <p:cBhvr>
                                        <p:cTn id="13" dur="500"/>
                                        <p:tgtEl>
                                          <p:spTgt spid="7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fade">
                                      <p:cBhvr>
                                        <p:cTn id="16" dur="500"/>
                                        <p:tgtEl>
                                          <p:spTgt spid="7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fade">
                                      <p:cBhvr>
                                        <p:cTn id="19" dur="500"/>
                                        <p:tgtEl>
                                          <p:spTgt spid="7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7"/>
                                        </p:tgtEl>
                                        <p:attrNameLst>
                                          <p:attrName>style.visibility</p:attrName>
                                        </p:attrNameLst>
                                      </p:cBhvr>
                                      <p:to>
                                        <p:strVal val="visible"/>
                                      </p:to>
                                    </p:set>
                                    <p:animEffect transition="in" filter="fade">
                                      <p:cBhvr>
                                        <p:cTn id="24" dur="500"/>
                                        <p:tgtEl>
                                          <p:spTgt spid="67"/>
                                        </p:tgtEl>
                                      </p:cBhvr>
                                    </p:animEffect>
                                  </p:childTnLst>
                                </p:cTn>
                              </p:par>
                              <p:par>
                                <p:cTn id="25" presetID="10"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72"/>
                                        </p:tgtEl>
                                        <p:attrNameLst>
                                          <p:attrName>style.visibility</p:attrName>
                                        </p:attrNameLst>
                                      </p:cBhvr>
                                      <p:to>
                                        <p:strVal val="visible"/>
                                      </p:to>
                                    </p:set>
                                    <p:animEffect transition="in" filter="fade">
                                      <p:cBhvr>
                                        <p:cTn id="33" dur="500"/>
                                        <p:tgtEl>
                                          <p:spTgt spid="7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8"/>
                                        </p:tgtEl>
                                        <p:attrNameLst>
                                          <p:attrName>style.visibility</p:attrName>
                                        </p:attrNameLst>
                                      </p:cBhvr>
                                      <p:to>
                                        <p:strVal val="visible"/>
                                      </p:to>
                                    </p:set>
                                    <p:animEffect transition="in" filter="fade">
                                      <p:cBhvr>
                                        <p:cTn id="3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3" grpId="0"/>
      <p:bldP spid="74" grpId="0"/>
      <p:bldP spid="75" grpId="0"/>
      <p:bldP spid="7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9.1|10.7"/>
</p:tagLst>
</file>

<file path=ppt/tags/tag2.xml><?xml version="1.0" encoding="utf-8"?>
<p:tagLst xmlns:a="http://schemas.openxmlformats.org/drawingml/2006/main" xmlns:r="http://schemas.openxmlformats.org/officeDocument/2006/relationships" xmlns:p="http://schemas.openxmlformats.org/presentationml/2006/main">
  <p:tag name="TIMING" val="|26.3"/>
</p:tagLst>
</file>

<file path=ppt/tags/tag3.xml><?xml version="1.0" encoding="utf-8"?>
<p:tagLst xmlns:a="http://schemas.openxmlformats.org/drawingml/2006/main" xmlns:r="http://schemas.openxmlformats.org/officeDocument/2006/relationships" xmlns:p="http://schemas.openxmlformats.org/presentationml/2006/main">
  <p:tag name="TIMING" val="|30.2|21.2|24.7"/>
</p:tagLst>
</file>

<file path=ppt/tags/tag4.xml><?xml version="1.0" encoding="utf-8"?>
<p:tagLst xmlns:a="http://schemas.openxmlformats.org/drawingml/2006/main" xmlns:r="http://schemas.openxmlformats.org/officeDocument/2006/relationships" xmlns:p="http://schemas.openxmlformats.org/presentationml/2006/main">
  <p:tag name="TIMING" val="|29.1|87.8"/>
</p:tagLst>
</file>

<file path=ppt/tags/tag5.xml><?xml version="1.0" encoding="utf-8"?>
<p:tagLst xmlns:a="http://schemas.openxmlformats.org/drawingml/2006/main" xmlns:r="http://schemas.openxmlformats.org/officeDocument/2006/relationships" xmlns:p="http://schemas.openxmlformats.org/presentationml/2006/main">
  <p:tag name="TIMING" val="|29.9|15.6|35.9|14.9|17.4"/>
</p:tagLst>
</file>

<file path=ppt/tags/tag6.xml><?xml version="1.0" encoding="utf-8"?>
<p:tagLst xmlns:a="http://schemas.openxmlformats.org/drawingml/2006/main" xmlns:r="http://schemas.openxmlformats.org/officeDocument/2006/relationships" xmlns:p="http://schemas.openxmlformats.org/presentationml/2006/main">
  <p:tag name="TIMING" val="|43.6|54.7"/>
</p:tagLst>
</file>

<file path=ppt/tags/tag7.xml><?xml version="1.0" encoding="utf-8"?>
<p:tagLst xmlns:a="http://schemas.openxmlformats.org/drawingml/2006/main" xmlns:r="http://schemas.openxmlformats.org/officeDocument/2006/relationships" xmlns:p="http://schemas.openxmlformats.org/presentationml/2006/main">
  <p:tag name="TIMING" val="|33.3|56.6|25.7"/>
</p:tagLst>
</file>

<file path=ppt/theme/theme1.xml><?xml version="1.0" encoding="utf-8"?>
<a:theme xmlns:a="http://schemas.openxmlformats.org/drawingml/2006/main" name="Custom Design">
  <a:themeElements>
    <a:clrScheme name="Custom Design">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Custom Design">
      <a:majorFont>
        <a:latin typeface="Helvetica"/>
        <a:ea typeface="Helvetica"/>
        <a:cs typeface="Helvetica"/>
      </a:majorFont>
      <a:minorFont>
        <a:latin typeface="Calibri"/>
        <a:ea typeface="Calibri"/>
        <a:cs typeface="Calibri"/>
      </a:minorFont>
    </a:fontScheme>
    <a:fmtScheme name="Custom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2C5C9A6A-C760-460A-AE0D-C23501D19F53}" vid="{BEF6C567-C916-479F-A650-1B43B3968F6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61383</TotalTime>
  <Words>13102</Words>
  <Application>Microsoft Macintosh PowerPoint</Application>
  <PresentationFormat>Widescreen</PresentationFormat>
  <Paragraphs>2695</Paragraphs>
  <Slides>121</Slides>
  <Notes>19</Notes>
  <HiddenSlides>11</HiddenSlides>
  <MMClips>0</MMClips>
  <ScaleCrop>false</ScaleCrop>
  <HeadingPairs>
    <vt:vector size="8" baseType="variant">
      <vt:variant>
        <vt:lpstr>Fonts Used</vt:lpstr>
      </vt:variant>
      <vt:variant>
        <vt:i4>19</vt:i4>
      </vt:variant>
      <vt:variant>
        <vt:lpstr>Theme</vt:lpstr>
      </vt:variant>
      <vt:variant>
        <vt:i4>2</vt:i4>
      </vt:variant>
      <vt:variant>
        <vt:lpstr>Embedded OLE Servers</vt:lpstr>
      </vt:variant>
      <vt:variant>
        <vt:i4>1</vt:i4>
      </vt:variant>
      <vt:variant>
        <vt:lpstr>Slide Titles</vt:lpstr>
      </vt:variant>
      <vt:variant>
        <vt:i4>121</vt:i4>
      </vt:variant>
    </vt:vector>
  </HeadingPairs>
  <TitlesOfParts>
    <vt:vector size="143" baseType="lpstr">
      <vt:lpstr>Arial</vt:lpstr>
      <vt:lpstr>Calibri</vt:lpstr>
      <vt:lpstr>Calibri Light</vt:lpstr>
      <vt:lpstr>Cambria Math</vt:lpstr>
      <vt:lpstr>Century Gothic</vt:lpstr>
      <vt:lpstr>Cordia New</vt:lpstr>
      <vt:lpstr>CordiaUPC</vt:lpstr>
      <vt:lpstr>Courier New</vt:lpstr>
      <vt:lpstr>Helvetica</vt:lpstr>
      <vt:lpstr>IBM Plex Sans</vt:lpstr>
      <vt:lpstr>IBM Plex Sans Light</vt:lpstr>
      <vt:lpstr>medium-content-serif-font</vt:lpstr>
      <vt:lpstr>Microsoft Sans Serif</vt:lpstr>
      <vt:lpstr>Monaco</vt:lpstr>
      <vt:lpstr>Roboto</vt:lpstr>
      <vt:lpstr>StarSymbol</vt:lpstr>
      <vt:lpstr>Times New Roman</vt:lpstr>
      <vt:lpstr>Verdana</vt:lpstr>
      <vt:lpstr>Wingdings</vt:lpstr>
      <vt:lpstr>Custom Design</vt:lpstr>
      <vt:lpstr>gry_background_2017</vt:lpstr>
      <vt:lpstr>Photo Editor Photo</vt:lpstr>
      <vt:lpstr>Learning-Based Methods with Human in the Loop for Entity Resolution  </vt:lpstr>
      <vt:lpstr>What is Entity Resolution</vt:lpstr>
      <vt:lpstr>Main Manifestations of ER</vt:lpstr>
      <vt:lpstr>A Bit More Context …</vt:lpstr>
      <vt:lpstr>A Bit More Context …</vt:lpstr>
      <vt:lpstr>PowerPoint Presentation</vt:lpstr>
      <vt:lpstr>Entity Resolution &amp; Integration across Documents</vt:lpstr>
      <vt:lpstr>Why is ER Hard?</vt:lpstr>
      <vt:lpstr>Requirements of an Ideal ER System</vt:lpstr>
      <vt:lpstr>An ER Flow</vt:lpstr>
      <vt:lpstr>Examples of ER Models</vt:lpstr>
      <vt:lpstr>Outline of the Rest of the Tutorial</vt:lpstr>
      <vt:lpstr>Explainable Representation vs. Learning</vt:lpstr>
      <vt:lpstr>Basic Models: Rules, Decision Trees</vt:lpstr>
      <vt:lpstr>PowerPoint Presentation</vt:lpstr>
      <vt:lpstr>Dedupalog  [Arasu et al, ICDE 2009]</vt:lpstr>
      <vt:lpstr>A Dedupalog Specification</vt:lpstr>
      <vt:lpstr>Dedupalog: Further Remarks</vt:lpstr>
      <vt:lpstr>Markov Logic Networks</vt:lpstr>
      <vt:lpstr>Example of MLN Rules for Entity Resolution </vt:lpstr>
      <vt:lpstr>PSL</vt:lpstr>
      <vt:lpstr>More on MLN and PSL</vt:lpstr>
      <vt:lpstr>PowerPoint Presentation</vt:lpstr>
      <vt:lpstr>Declarative Entity Linking</vt:lpstr>
      <vt:lpstr>Why is Such Framework Useful ?</vt:lpstr>
      <vt:lpstr>HIL@IBM</vt:lpstr>
      <vt:lpstr>A Company Matching Example in HIL</vt:lpstr>
      <vt:lpstr>Recap on Explainability</vt:lpstr>
      <vt:lpstr>ExplainER</vt:lpstr>
      <vt:lpstr>Tutorial Outline</vt:lpstr>
      <vt:lpstr>ER Workflow with Crowdsourcing</vt:lpstr>
      <vt:lpstr>Towards Measuring Utility of a Label</vt:lpstr>
      <vt:lpstr>Possible Worlds</vt:lpstr>
      <vt:lpstr>Triangulated Possible Worlds</vt:lpstr>
      <vt:lpstr>Outline</vt:lpstr>
      <vt:lpstr>Utility of a Label: Expected Accuracy</vt:lpstr>
      <vt:lpstr>Towards a Practical Crowdsourcing Strategy</vt:lpstr>
      <vt:lpstr>Towards Crowdsourcing Strategies with Guarantees </vt:lpstr>
      <vt:lpstr>Clustering Algorithms for Crowdsourced ER</vt:lpstr>
      <vt:lpstr>Using Partially-ordered HITs for Crowdsourced ER</vt:lpstr>
      <vt:lpstr>Design of a HIT</vt:lpstr>
      <vt:lpstr>Are All HITs the Same? No. </vt:lpstr>
      <vt:lpstr>Beyond Majority Voting: Robust Entity Resolution</vt:lpstr>
      <vt:lpstr>Joint Modeling for Crowdsourced ER</vt:lpstr>
      <vt:lpstr>Probabilistic Model for Handling Crowd Errors</vt:lpstr>
      <vt:lpstr>Factor Graphs for Crowdsourced ER: Extensions</vt:lpstr>
      <vt:lpstr>Crowdsourced Blocking Functions</vt:lpstr>
      <vt:lpstr>Hands-off Crowdsourced ER</vt:lpstr>
      <vt:lpstr>Crowdsourcing ER Models with Active Learning</vt:lpstr>
      <vt:lpstr>Summary &amp; Open Challenges</vt:lpstr>
      <vt:lpstr>Tutorial Outline</vt:lpstr>
      <vt:lpstr>Active Learning - core concepts</vt:lpstr>
      <vt:lpstr>Passive Learning</vt:lpstr>
      <vt:lpstr>Active Learning</vt:lpstr>
      <vt:lpstr>Active Learning for Entity Resolution – move to introduction</vt:lpstr>
      <vt:lpstr>Active Learning for ER – representative works</vt:lpstr>
      <vt:lpstr>Feature engineering</vt:lpstr>
      <vt:lpstr>Different types of matching functions</vt:lpstr>
      <vt:lpstr>Active Learning – Features Engineering for ER</vt:lpstr>
      <vt:lpstr>Approximate String Matching with Active Learning</vt:lpstr>
      <vt:lpstr>Approximate String Matching with Active Learning</vt:lpstr>
      <vt:lpstr>Entity name matching based on semantic structure</vt:lpstr>
      <vt:lpstr>PowerPoint Presentation</vt:lpstr>
      <vt:lpstr>PowerPoint Presentation</vt:lpstr>
      <vt:lpstr>Active learning strategy is the key component</vt:lpstr>
      <vt:lpstr>Active Learning Strategies</vt:lpstr>
      <vt:lpstr>Query-by-committee (QBC)</vt:lpstr>
      <vt:lpstr>Query-by-committee – key idea</vt:lpstr>
      <vt:lpstr>Query-by-committee</vt:lpstr>
      <vt:lpstr>Sampling strategies based on the monotonicity of precision</vt:lpstr>
      <vt:lpstr>On Active Learning of Record Matching Packages</vt:lpstr>
      <vt:lpstr>Sampling strategy</vt:lpstr>
      <vt:lpstr>Sampling strategy</vt:lpstr>
      <vt:lpstr>Exploring the ideal set of threshold values</vt:lpstr>
      <vt:lpstr>HUMO</vt:lpstr>
      <vt:lpstr>Likely False Negatives / Likely False Positives</vt:lpstr>
      <vt:lpstr>Likely False Positives/Likely False Negatives</vt:lpstr>
      <vt:lpstr>SystemER: Find Likely False Positives</vt:lpstr>
      <vt:lpstr>PowerPoint Presentation</vt:lpstr>
      <vt:lpstr>Active Learning for ER with Guarantees</vt:lpstr>
      <vt:lpstr>Entropy based strategy</vt:lpstr>
      <vt:lpstr>Low-resource Deep Entity Resolution</vt:lpstr>
      <vt:lpstr>Entropy-based sampling strategy</vt:lpstr>
      <vt:lpstr>Crowdsourcing ER Models with Active Learning</vt:lpstr>
      <vt:lpstr>PowerPoint Presentation</vt:lpstr>
      <vt:lpstr>References</vt:lpstr>
      <vt:lpstr>Concluding Remarks</vt:lpstr>
      <vt:lpstr>ER Learning with Human in the Loop: The Landscape</vt:lpstr>
      <vt:lpstr>Tutorial Outline</vt:lpstr>
      <vt:lpstr>ER Lifecycle: Revisit</vt:lpstr>
      <vt:lpstr>Deep Learning</vt:lpstr>
      <vt:lpstr>Deep Learning: Applications</vt:lpstr>
      <vt:lpstr>Basic DL Models Review: FCN</vt:lpstr>
      <vt:lpstr>Basic DL Models Review: RNN</vt:lpstr>
      <vt:lpstr>RNN application: PoS Tagging</vt:lpstr>
      <vt:lpstr>Word Embeddings</vt:lpstr>
      <vt:lpstr>DL for ER Landscape</vt:lpstr>
      <vt:lpstr>How can DL help ER?</vt:lpstr>
      <vt:lpstr>Distributed Tuple Representation</vt:lpstr>
      <vt:lpstr>Out-of-Vocabulary Retrofitting</vt:lpstr>
      <vt:lpstr>Blocking with Distributed Tuple Representations </vt:lpstr>
      <vt:lpstr>Matching with Distributed Tuple Representation</vt:lpstr>
      <vt:lpstr>Distributed Tuple Representation via Attribute Encoding</vt:lpstr>
      <vt:lpstr>Distributed Tuple Representation via Attribute Encoding</vt:lpstr>
      <vt:lpstr>Matching with Attribute Encoding</vt:lpstr>
      <vt:lpstr>DL for ER Performance vs Labeled Data Size</vt:lpstr>
      <vt:lpstr>Low-resource Deep ER </vt:lpstr>
      <vt:lpstr>Transfer Learning: Approach 1</vt:lpstr>
      <vt:lpstr>Transfer Learning: Approach 1</vt:lpstr>
      <vt:lpstr>Transfer Learning: Approach 2</vt:lpstr>
      <vt:lpstr>Transfer Learning: Approach 2</vt:lpstr>
      <vt:lpstr>Transfer Learning: Approach 2</vt:lpstr>
      <vt:lpstr>Low-resource ER: DTAL</vt:lpstr>
      <vt:lpstr>DTAL: Attribute Agnostic Transfer Learning</vt:lpstr>
      <vt:lpstr>DTAL: Active Learning</vt:lpstr>
      <vt:lpstr>DTAL: Active Learning</vt:lpstr>
      <vt:lpstr>DTAL: Results</vt:lpstr>
      <vt:lpstr>Key Takeaways</vt:lpstr>
      <vt:lpstr>Concluding Remarks</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Constructing and Querying  Financial Knowledge Base</dc:title>
  <dc:creator>MARINA Danilevsky</dc:creator>
  <cp:lastModifiedBy>Microsoft Office User</cp:lastModifiedBy>
  <cp:revision>2065</cp:revision>
  <dcterms:created xsi:type="dcterms:W3CDTF">2017-03-07T23:17:47Z</dcterms:created>
  <dcterms:modified xsi:type="dcterms:W3CDTF">2019-10-28T17:13:26Z</dcterms:modified>
</cp:coreProperties>
</file>